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5"/>
  </p:notesMasterIdLst>
  <p:sldIdLst>
    <p:sldId id="262" r:id="rId2"/>
    <p:sldId id="363" r:id="rId3"/>
    <p:sldId id="364" r:id="rId4"/>
    <p:sldId id="394" r:id="rId5"/>
    <p:sldId id="396" r:id="rId6"/>
    <p:sldId id="366" r:id="rId7"/>
    <p:sldId id="365" r:id="rId8"/>
    <p:sldId id="367" r:id="rId9"/>
    <p:sldId id="368" r:id="rId10"/>
    <p:sldId id="369" r:id="rId11"/>
    <p:sldId id="310" r:id="rId12"/>
    <p:sldId id="409" r:id="rId13"/>
    <p:sldId id="410" r:id="rId14"/>
    <p:sldId id="411" r:id="rId15"/>
    <p:sldId id="412" r:id="rId16"/>
    <p:sldId id="413" r:id="rId17"/>
    <p:sldId id="414" r:id="rId18"/>
    <p:sldId id="415" r:id="rId19"/>
    <p:sldId id="416" r:id="rId20"/>
    <p:sldId id="417" r:id="rId21"/>
    <p:sldId id="403" r:id="rId22"/>
    <p:sldId id="404" r:id="rId23"/>
    <p:sldId id="405" r:id="rId24"/>
    <p:sldId id="406" r:id="rId25"/>
    <p:sldId id="407" r:id="rId26"/>
    <p:sldId id="408" r:id="rId27"/>
    <p:sldId id="418" r:id="rId28"/>
    <p:sldId id="419" r:id="rId29"/>
    <p:sldId id="420" r:id="rId30"/>
    <p:sldId id="421" r:id="rId31"/>
    <p:sldId id="422" r:id="rId32"/>
    <p:sldId id="370" r:id="rId33"/>
    <p:sldId id="269" r:id="rId34"/>
    <p:sldId id="339" r:id="rId35"/>
    <p:sldId id="340" r:id="rId36"/>
    <p:sldId id="336" r:id="rId37"/>
    <p:sldId id="345" r:id="rId38"/>
    <p:sldId id="337" r:id="rId39"/>
    <p:sldId id="338" r:id="rId40"/>
    <p:sldId id="318" r:id="rId41"/>
    <p:sldId id="322" r:id="rId42"/>
    <p:sldId id="360" r:id="rId43"/>
    <p:sldId id="397" r:id="rId44"/>
    <p:sldId id="282" r:id="rId45"/>
    <p:sldId id="342" r:id="rId46"/>
    <p:sldId id="371" r:id="rId47"/>
    <p:sldId id="319" r:id="rId48"/>
    <p:sldId id="361" r:id="rId49"/>
    <p:sldId id="311" r:id="rId50"/>
    <p:sldId id="285" r:id="rId51"/>
    <p:sldId id="286" r:id="rId52"/>
    <p:sldId id="344" r:id="rId53"/>
    <p:sldId id="288" r:id="rId54"/>
    <p:sldId id="307" r:id="rId55"/>
    <p:sldId id="314" r:id="rId56"/>
    <p:sldId id="372" r:id="rId57"/>
    <p:sldId id="290" r:id="rId58"/>
    <p:sldId id="291" r:id="rId59"/>
    <p:sldId id="292" r:id="rId60"/>
    <p:sldId id="354" r:id="rId61"/>
    <p:sldId id="326" r:id="rId62"/>
    <p:sldId id="294" r:id="rId63"/>
    <p:sldId id="312" r:id="rId64"/>
    <p:sldId id="295" r:id="rId65"/>
    <p:sldId id="305" r:id="rId66"/>
    <p:sldId id="306" r:id="rId67"/>
    <p:sldId id="325" r:id="rId68"/>
    <p:sldId id="296" r:id="rId69"/>
    <p:sldId id="297" r:id="rId70"/>
    <p:sldId id="313" r:id="rId71"/>
    <p:sldId id="373" r:id="rId72"/>
    <p:sldId id="265" r:id="rId73"/>
    <p:sldId id="298" r:id="rId74"/>
    <p:sldId id="299" r:id="rId75"/>
    <p:sldId id="356" r:id="rId76"/>
    <p:sldId id="300" r:id="rId77"/>
    <p:sldId id="301" r:id="rId78"/>
    <p:sldId id="302" r:id="rId79"/>
    <p:sldId id="358" r:id="rId80"/>
    <p:sldId id="327" r:id="rId81"/>
    <p:sldId id="328" r:id="rId82"/>
    <p:sldId id="374" r:id="rId83"/>
    <p:sldId id="303" r:id="rId84"/>
    <p:sldId id="304" r:id="rId85"/>
    <p:sldId id="362" r:id="rId86"/>
    <p:sldId id="346" r:id="rId87"/>
    <p:sldId id="329" r:id="rId88"/>
    <p:sldId id="375" r:id="rId89"/>
    <p:sldId id="349" r:id="rId90"/>
    <p:sldId id="387" r:id="rId91"/>
    <p:sldId id="390" r:id="rId92"/>
    <p:sldId id="391" r:id="rId93"/>
    <p:sldId id="380" r:id="rId94"/>
    <p:sldId id="383" r:id="rId95"/>
    <p:sldId id="381" r:id="rId96"/>
    <p:sldId id="384" r:id="rId97"/>
    <p:sldId id="382" r:id="rId98"/>
    <p:sldId id="385" r:id="rId99"/>
    <p:sldId id="400" r:id="rId100"/>
    <p:sldId id="379" r:id="rId101"/>
    <p:sldId id="378" r:id="rId102"/>
    <p:sldId id="330" r:id="rId103"/>
    <p:sldId id="401" r:id="rId104"/>
  </p:sldIdLst>
  <p:sldSz cx="9144000" cy="6858000" type="screen4x3"/>
  <p:notesSz cx="6858000" cy="9144000"/>
  <p:defaultTextStyle>
    <a:defPPr>
      <a:defRPr lang="zh-CN"/>
    </a:defPPr>
    <a:lvl1pPr algn="l" rtl="0" eaLnBrk="0" fontAlgn="base" hangingPunct="0">
      <a:spcBef>
        <a:spcPct val="0"/>
      </a:spcBef>
      <a:spcAft>
        <a:spcPct val="0"/>
      </a:spcAft>
      <a:defRPr sz="2800" kern="1200">
        <a:solidFill>
          <a:schemeClr val="tx1"/>
        </a:solidFill>
        <a:latin typeface="Arial" charset="0"/>
        <a:ea typeface="宋体" charset="0"/>
        <a:cs typeface="宋体" charset="0"/>
      </a:defRPr>
    </a:lvl1pPr>
    <a:lvl2pPr marL="457200" algn="l" rtl="0" eaLnBrk="0" fontAlgn="base" hangingPunct="0">
      <a:spcBef>
        <a:spcPct val="0"/>
      </a:spcBef>
      <a:spcAft>
        <a:spcPct val="0"/>
      </a:spcAft>
      <a:defRPr sz="2800" kern="1200">
        <a:solidFill>
          <a:schemeClr val="tx1"/>
        </a:solidFill>
        <a:latin typeface="Arial" charset="0"/>
        <a:ea typeface="宋体" charset="0"/>
        <a:cs typeface="宋体" charset="0"/>
      </a:defRPr>
    </a:lvl2pPr>
    <a:lvl3pPr marL="914400" algn="l" rtl="0" eaLnBrk="0" fontAlgn="base" hangingPunct="0">
      <a:spcBef>
        <a:spcPct val="0"/>
      </a:spcBef>
      <a:spcAft>
        <a:spcPct val="0"/>
      </a:spcAft>
      <a:defRPr sz="2800" kern="1200">
        <a:solidFill>
          <a:schemeClr val="tx1"/>
        </a:solidFill>
        <a:latin typeface="Arial" charset="0"/>
        <a:ea typeface="宋体" charset="0"/>
        <a:cs typeface="宋体" charset="0"/>
      </a:defRPr>
    </a:lvl3pPr>
    <a:lvl4pPr marL="1371600" algn="l" rtl="0" eaLnBrk="0" fontAlgn="base" hangingPunct="0">
      <a:spcBef>
        <a:spcPct val="0"/>
      </a:spcBef>
      <a:spcAft>
        <a:spcPct val="0"/>
      </a:spcAft>
      <a:defRPr sz="2800" kern="1200">
        <a:solidFill>
          <a:schemeClr val="tx1"/>
        </a:solidFill>
        <a:latin typeface="Arial" charset="0"/>
        <a:ea typeface="宋体" charset="0"/>
        <a:cs typeface="宋体" charset="0"/>
      </a:defRPr>
    </a:lvl4pPr>
    <a:lvl5pPr marL="1828800" algn="l" rtl="0" eaLnBrk="0" fontAlgn="base" hangingPunct="0">
      <a:spcBef>
        <a:spcPct val="0"/>
      </a:spcBef>
      <a:spcAft>
        <a:spcPct val="0"/>
      </a:spcAft>
      <a:defRPr sz="2800" kern="1200">
        <a:solidFill>
          <a:schemeClr val="tx1"/>
        </a:solidFill>
        <a:latin typeface="Arial" charset="0"/>
        <a:ea typeface="宋体" charset="0"/>
        <a:cs typeface="宋体" charset="0"/>
      </a:defRPr>
    </a:lvl5pPr>
    <a:lvl6pPr marL="2286000" algn="l" defTabSz="457200" rtl="0" eaLnBrk="1" latinLnBrk="0" hangingPunct="1">
      <a:defRPr sz="2800" kern="1200">
        <a:solidFill>
          <a:schemeClr val="tx1"/>
        </a:solidFill>
        <a:latin typeface="Arial" charset="0"/>
        <a:ea typeface="宋体" charset="0"/>
        <a:cs typeface="宋体" charset="0"/>
      </a:defRPr>
    </a:lvl6pPr>
    <a:lvl7pPr marL="2743200" algn="l" defTabSz="457200" rtl="0" eaLnBrk="1" latinLnBrk="0" hangingPunct="1">
      <a:defRPr sz="2800" kern="1200">
        <a:solidFill>
          <a:schemeClr val="tx1"/>
        </a:solidFill>
        <a:latin typeface="Arial" charset="0"/>
        <a:ea typeface="宋体" charset="0"/>
        <a:cs typeface="宋体" charset="0"/>
      </a:defRPr>
    </a:lvl7pPr>
    <a:lvl8pPr marL="3200400" algn="l" defTabSz="457200" rtl="0" eaLnBrk="1" latinLnBrk="0" hangingPunct="1">
      <a:defRPr sz="2800" kern="1200">
        <a:solidFill>
          <a:schemeClr val="tx1"/>
        </a:solidFill>
        <a:latin typeface="Arial" charset="0"/>
        <a:ea typeface="宋体" charset="0"/>
        <a:cs typeface="宋体" charset="0"/>
      </a:defRPr>
    </a:lvl8pPr>
    <a:lvl9pPr marL="3657600" algn="l" defTabSz="457200" rtl="0" eaLnBrk="1" latinLnBrk="0" hangingPunct="1">
      <a:defRPr sz="2800"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100E6"/>
    <a:srgbClr val="F7B2AD"/>
    <a:srgbClr val="EEE8D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680"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emf"/><Relationship Id="rId1" Type="http://schemas.openxmlformats.org/officeDocument/2006/relationships/image" Target="../media/image64.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emf"/><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emf"/><Relationship Id="rId4"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wmf"/><Relationship Id="rId1"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wmf"/><Relationship Id="rId1"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4" Type="http://schemas.openxmlformats.org/officeDocument/2006/relationships/image" Target="../media/image12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 Id="rId4"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5" Type="http://schemas.openxmlformats.org/officeDocument/2006/relationships/image" Target="../media/image56.emf"/><Relationship Id="rId4"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72707" name="Rectangle 3">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72709" name="Rectangle 5">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2710" name="Rectangle 6">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72711" name="Rectangle 7">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B60C7F0-3F2E-BE45-B583-CC47C9C41088}" type="slidenum">
              <a:rPr lang="en-US" altLang="zh-CN"/>
              <a:pPr>
                <a:defRPr/>
              </a:pPr>
              <a:t>‹#›</a:t>
            </a:fld>
            <a:endParaRPr lang="en-US" altLang="zh-CN"/>
          </a:p>
        </p:txBody>
      </p:sp>
    </p:spTree>
    <p:extLst>
      <p:ext uri="{BB962C8B-B14F-4D97-AF65-F5344CB8AC3E}">
        <p14:creationId xmlns:p14="http://schemas.microsoft.com/office/powerpoint/2010/main" val="10660150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哈维</a:t>
            </a:r>
            <a:r>
              <a:rPr lang="en-US" altLang="zh-CN" dirty="0" smtClean="0"/>
              <a:t>-</a:t>
            </a:r>
            <a:r>
              <a:rPr lang="zh-CN" altLang="en-US" dirty="0" smtClean="0"/>
              <a:t>弗莱彻</a:t>
            </a:r>
            <a:endParaRPr lang="zh-CN" altLang="en-US" dirty="0"/>
          </a:p>
        </p:txBody>
      </p:sp>
      <p:sp>
        <p:nvSpPr>
          <p:cNvPr id="4" name="Slide Number Placeholder 3"/>
          <p:cNvSpPr>
            <a:spLocks noGrp="1"/>
          </p:cNvSpPr>
          <p:nvPr>
            <p:ph type="sldNum" sz="quarter" idx="10"/>
          </p:nvPr>
        </p:nvSpPr>
        <p:spPr/>
        <p:txBody>
          <a:bodyPr/>
          <a:lstStyle/>
          <a:p>
            <a:fld id="{33953E03-0569-4EFF-8D9A-F698E50391E7}"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defRPr/>
            </a:pPr>
            <a:fld id="{F8767524-4537-6545-B769-3E5011C93D86}" type="slidenum">
              <a:rPr lang="en-US" altLang="zh-CN" sz="1200" smtClean="0"/>
              <a:pPr>
                <a:defRPr/>
              </a:pPr>
              <a:t>63</a:t>
            </a:fld>
            <a:endParaRPr lang="en-US" altLang="zh-CN"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r>
              <a:rPr kumimoji="0" lang="en-US" altLang="zh-CN">
                <a:latin typeface="Arial" charset="0"/>
                <a:ea typeface="宋体" charset="0"/>
              </a:rPr>
              <a:t>0.004?0.005?</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幻灯片编号占位符 5"/>
          <p:cNvSpPr>
            <a:spLocks noGrp="1"/>
          </p:cNvSpPr>
          <p:nvPr>
            <p:ph type="sldNum" sz="quarter" idx="12"/>
          </p:nvPr>
        </p:nvSpPr>
        <p:spPr/>
        <p:txBody>
          <a:bodyPr/>
          <a:lstStyle>
            <a:lvl1pPr>
              <a:defRPr/>
            </a:lvl1pPr>
          </a:lstStyle>
          <a:p>
            <a:pPr>
              <a:defRPr/>
            </a:pPr>
            <a:fld id="{18815A81-3E2B-834C-A967-112849C962C7}" type="slidenum">
              <a:rPr lang="en-US" altLang="zh-CN"/>
              <a:pPr>
                <a:defRPr/>
              </a:pPr>
              <a:t>‹#›</a:t>
            </a:fld>
            <a:endParaRPr lang="en-US" altLang="zh-CN"/>
          </a:p>
        </p:txBody>
      </p:sp>
    </p:spTree>
    <p:extLst>
      <p:ext uri="{BB962C8B-B14F-4D97-AF65-F5344CB8AC3E}">
        <p14:creationId xmlns:p14="http://schemas.microsoft.com/office/powerpoint/2010/main" val="3121505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幻灯片编号占位符 5"/>
          <p:cNvSpPr>
            <a:spLocks noGrp="1"/>
          </p:cNvSpPr>
          <p:nvPr>
            <p:ph type="sldNum" sz="quarter" idx="12"/>
          </p:nvPr>
        </p:nvSpPr>
        <p:spPr/>
        <p:txBody>
          <a:bodyPr/>
          <a:lstStyle>
            <a:lvl1pPr>
              <a:defRPr/>
            </a:lvl1pPr>
          </a:lstStyle>
          <a:p>
            <a:pPr>
              <a:defRPr/>
            </a:pPr>
            <a:fld id="{87737252-47DB-7C4E-8BA5-A7F427082BD1}" type="slidenum">
              <a:rPr lang="en-US" altLang="zh-CN"/>
              <a:pPr>
                <a:defRPr/>
              </a:pPr>
              <a:t>‹#›</a:t>
            </a:fld>
            <a:endParaRPr lang="en-US" altLang="zh-CN"/>
          </a:p>
        </p:txBody>
      </p:sp>
    </p:spTree>
    <p:extLst>
      <p:ext uri="{BB962C8B-B14F-4D97-AF65-F5344CB8AC3E}">
        <p14:creationId xmlns:p14="http://schemas.microsoft.com/office/powerpoint/2010/main" val="69851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幻灯片编号占位符 5"/>
          <p:cNvSpPr>
            <a:spLocks noGrp="1"/>
          </p:cNvSpPr>
          <p:nvPr>
            <p:ph type="sldNum" sz="quarter" idx="12"/>
          </p:nvPr>
        </p:nvSpPr>
        <p:spPr/>
        <p:txBody>
          <a:bodyPr/>
          <a:lstStyle>
            <a:lvl1pPr>
              <a:defRPr/>
            </a:lvl1pPr>
          </a:lstStyle>
          <a:p>
            <a:pPr>
              <a:defRPr/>
            </a:pPr>
            <a:fld id="{EEA4343B-8F18-EC43-A822-583533F24849}" type="slidenum">
              <a:rPr lang="en-US" altLang="zh-CN"/>
              <a:pPr>
                <a:defRPr/>
              </a:pPr>
              <a:t>‹#›</a:t>
            </a:fld>
            <a:endParaRPr lang="en-US" altLang="zh-CN"/>
          </a:p>
        </p:txBody>
      </p:sp>
    </p:spTree>
    <p:extLst>
      <p:ext uri="{BB962C8B-B14F-4D97-AF65-F5344CB8AC3E}">
        <p14:creationId xmlns:p14="http://schemas.microsoft.com/office/powerpoint/2010/main" val="350393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幻灯片编号占位符 5"/>
          <p:cNvSpPr>
            <a:spLocks noGrp="1"/>
          </p:cNvSpPr>
          <p:nvPr>
            <p:ph type="sldNum" sz="quarter" idx="12"/>
          </p:nvPr>
        </p:nvSpPr>
        <p:spPr/>
        <p:txBody>
          <a:bodyPr/>
          <a:lstStyle>
            <a:lvl1pPr>
              <a:defRPr/>
            </a:lvl1pPr>
          </a:lstStyle>
          <a:p>
            <a:pPr>
              <a:defRPr/>
            </a:pPr>
            <a:fld id="{0E9E235E-0D78-B541-AC3E-884E28E219D6}" type="slidenum">
              <a:rPr lang="en-US" altLang="zh-CN"/>
              <a:pPr>
                <a:defRPr/>
              </a:pPr>
              <a:t>‹#›</a:t>
            </a:fld>
            <a:endParaRPr lang="en-US" altLang="zh-CN"/>
          </a:p>
        </p:txBody>
      </p:sp>
    </p:spTree>
    <p:extLst>
      <p:ext uri="{BB962C8B-B14F-4D97-AF65-F5344CB8AC3E}">
        <p14:creationId xmlns:p14="http://schemas.microsoft.com/office/powerpoint/2010/main" val="553304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幻灯片编号占位符 5"/>
          <p:cNvSpPr>
            <a:spLocks noGrp="1"/>
          </p:cNvSpPr>
          <p:nvPr>
            <p:ph type="sldNum" sz="quarter" idx="12"/>
          </p:nvPr>
        </p:nvSpPr>
        <p:spPr/>
        <p:txBody>
          <a:bodyPr/>
          <a:lstStyle>
            <a:lvl1pPr>
              <a:defRPr/>
            </a:lvl1pPr>
          </a:lstStyle>
          <a:p>
            <a:pPr>
              <a:defRPr/>
            </a:pPr>
            <a:fld id="{C8C4329F-324A-4C45-B9DF-73C5803C727A}" type="slidenum">
              <a:rPr lang="en-US" altLang="zh-CN"/>
              <a:pPr>
                <a:defRPr/>
              </a:pPr>
              <a:t>‹#›</a:t>
            </a:fld>
            <a:endParaRPr lang="en-US" altLang="zh-CN"/>
          </a:p>
        </p:txBody>
      </p:sp>
    </p:spTree>
    <p:extLst>
      <p:ext uri="{BB962C8B-B14F-4D97-AF65-F5344CB8AC3E}">
        <p14:creationId xmlns:p14="http://schemas.microsoft.com/office/powerpoint/2010/main" val="1385372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幻灯片编号占位符 5"/>
          <p:cNvSpPr>
            <a:spLocks noGrp="1"/>
          </p:cNvSpPr>
          <p:nvPr>
            <p:ph type="sldNum" sz="quarter" idx="12"/>
          </p:nvPr>
        </p:nvSpPr>
        <p:spPr/>
        <p:txBody>
          <a:bodyPr/>
          <a:lstStyle>
            <a:lvl1pPr>
              <a:defRPr/>
            </a:lvl1pPr>
          </a:lstStyle>
          <a:p>
            <a:pPr>
              <a:defRPr/>
            </a:pPr>
            <a:fld id="{B248AFDB-A395-6C41-8C37-6BC40A45AEB4}" type="slidenum">
              <a:rPr lang="en-US" altLang="zh-CN"/>
              <a:pPr>
                <a:defRPr/>
              </a:pPr>
              <a:t>‹#›</a:t>
            </a:fld>
            <a:endParaRPr lang="en-US" altLang="zh-CN"/>
          </a:p>
        </p:txBody>
      </p:sp>
    </p:spTree>
    <p:extLst>
      <p:ext uri="{BB962C8B-B14F-4D97-AF65-F5344CB8AC3E}">
        <p14:creationId xmlns:p14="http://schemas.microsoft.com/office/powerpoint/2010/main" val="2252022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幻灯片编号占位符 5"/>
          <p:cNvSpPr>
            <a:spLocks noGrp="1"/>
          </p:cNvSpPr>
          <p:nvPr>
            <p:ph type="sldNum" sz="quarter" idx="12"/>
          </p:nvPr>
        </p:nvSpPr>
        <p:spPr/>
        <p:txBody>
          <a:bodyPr/>
          <a:lstStyle>
            <a:lvl1pPr>
              <a:defRPr/>
            </a:lvl1pPr>
          </a:lstStyle>
          <a:p>
            <a:pPr>
              <a:defRPr/>
            </a:pPr>
            <a:fld id="{6115F701-D9F0-974A-AB75-353FB750C4E5}" type="slidenum">
              <a:rPr lang="en-US" altLang="zh-CN"/>
              <a:pPr>
                <a:defRPr/>
              </a:pPr>
              <a:t>‹#›</a:t>
            </a:fld>
            <a:endParaRPr lang="en-US" altLang="zh-CN"/>
          </a:p>
        </p:txBody>
      </p:sp>
    </p:spTree>
    <p:extLst>
      <p:ext uri="{BB962C8B-B14F-4D97-AF65-F5344CB8AC3E}">
        <p14:creationId xmlns:p14="http://schemas.microsoft.com/office/powerpoint/2010/main" val="217959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幻灯片编号占位符 5"/>
          <p:cNvSpPr>
            <a:spLocks noGrp="1"/>
          </p:cNvSpPr>
          <p:nvPr>
            <p:ph type="sldNum" sz="quarter" idx="12"/>
          </p:nvPr>
        </p:nvSpPr>
        <p:spPr/>
        <p:txBody>
          <a:bodyPr/>
          <a:lstStyle>
            <a:lvl1pPr>
              <a:defRPr/>
            </a:lvl1pPr>
          </a:lstStyle>
          <a:p>
            <a:pPr>
              <a:defRPr/>
            </a:pPr>
            <a:fld id="{7AB74B60-8C96-594E-AB71-5101715A72EE}" type="slidenum">
              <a:rPr lang="en-US" altLang="zh-CN"/>
              <a:pPr>
                <a:defRPr/>
              </a:pPr>
              <a:t>‹#›</a:t>
            </a:fld>
            <a:endParaRPr lang="en-US" altLang="zh-CN"/>
          </a:p>
        </p:txBody>
      </p:sp>
    </p:spTree>
    <p:extLst>
      <p:ext uri="{BB962C8B-B14F-4D97-AF65-F5344CB8AC3E}">
        <p14:creationId xmlns:p14="http://schemas.microsoft.com/office/powerpoint/2010/main" val="1112919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幻灯片编号占位符 5"/>
          <p:cNvSpPr>
            <a:spLocks noGrp="1"/>
          </p:cNvSpPr>
          <p:nvPr>
            <p:ph type="sldNum" sz="quarter" idx="12"/>
          </p:nvPr>
        </p:nvSpPr>
        <p:spPr/>
        <p:txBody>
          <a:bodyPr/>
          <a:lstStyle>
            <a:lvl1pPr>
              <a:defRPr/>
            </a:lvl1pPr>
          </a:lstStyle>
          <a:p>
            <a:pPr>
              <a:defRPr/>
            </a:pPr>
            <a:fld id="{30560AD8-7873-764B-96E7-0F04D2B5549B}" type="slidenum">
              <a:rPr lang="en-US" altLang="zh-CN"/>
              <a:pPr>
                <a:defRPr/>
              </a:pPr>
              <a:t>‹#›</a:t>
            </a:fld>
            <a:endParaRPr lang="en-US" altLang="zh-CN"/>
          </a:p>
        </p:txBody>
      </p:sp>
    </p:spTree>
    <p:extLst>
      <p:ext uri="{BB962C8B-B14F-4D97-AF65-F5344CB8AC3E}">
        <p14:creationId xmlns:p14="http://schemas.microsoft.com/office/powerpoint/2010/main" val="1804825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幻灯片编号占位符 5"/>
          <p:cNvSpPr>
            <a:spLocks noGrp="1"/>
          </p:cNvSpPr>
          <p:nvPr>
            <p:ph type="sldNum" sz="quarter" idx="12"/>
          </p:nvPr>
        </p:nvSpPr>
        <p:spPr/>
        <p:txBody>
          <a:bodyPr/>
          <a:lstStyle>
            <a:lvl1pPr>
              <a:defRPr/>
            </a:lvl1pPr>
          </a:lstStyle>
          <a:p>
            <a:pPr>
              <a:defRPr/>
            </a:pPr>
            <a:fld id="{36AF8D7F-8650-044F-8BB2-DCB5BAA7DC8D}" type="slidenum">
              <a:rPr lang="en-US" altLang="zh-CN"/>
              <a:pPr>
                <a:defRPr/>
              </a:pPr>
              <a:t>‹#›</a:t>
            </a:fld>
            <a:endParaRPr lang="en-US" altLang="zh-CN"/>
          </a:p>
        </p:txBody>
      </p:sp>
    </p:spTree>
    <p:extLst>
      <p:ext uri="{BB962C8B-B14F-4D97-AF65-F5344CB8AC3E}">
        <p14:creationId xmlns:p14="http://schemas.microsoft.com/office/powerpoint/2010/main" val="345170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幻灯片编号占位符 5"/>
          <p:cNvSpPr>
            <a:spLocks noGrp="1"/>
          </p:cNvSpPr>
          <p:nvPr>
            <p:ph type="sldNum" sz="quarter" idx="12"/>
          </p:nvPr>
        </p:nvSpPr>
        <p:spPr/>
        <p:txBody>
          <a:bodyPr/>
          <a:lstStyle>
            <a:lvl1pPr>
              <a:defRPr/>
            </a:lvl1pPr>
          </a:lstStyle>
          <a:p>
            <a:pPr>
              <a:defRPr/>
            </a:pPr>
            <a:fld id="{2C959537-BC17-F34C-A6AC-E7D06EBE0A8D}" type="slidenum">
              <a:rPr lang="en-US" altLang="zh-CN"/>
              <a:pPr>
                <a:defRPr/>
              </a:pPr>
              <a:t>‹#›</a:t>
            </a:fld>
            <a:endParaRPr lang="en-US" altLang="zh-CN"/>
          </a:p>
        </p:txBody>
      </p:sp>
    </p:spTree>
    <p:extLst>
      <p:ext uri="{BB962C8B-B14F-4D97-AF65-F5344CB8AC3E}">
        <p14:creationId xmlns:p14="http://schemas.microsoft.com/office/powerpoint/2010/main" val="317885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3C0F8AE-1845-C843-A702-E16D90D8507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fontAlgn="base">
        <a:spcBef>
          <a:spcPct val="0"/>
        </a:spcBef>
        <a:spcAft>
          <a:spcPct val="0"/>
        </a:spcAft>
        <a:defRPr kumimoji="1" sz="4400" kern="1200">
          <a:solidFill>
            <a:schemeClr val="tx1"/>
          </a:solidFill>
          <a:latin typeface="+mj-lt"/>
          <a:ea typeface="+mj-ea"/>
          <a:cs typeface="宋体" charset="0"/>
        </a:defRPr>
      </a:lvl1pPr>
      <a:lvl2pPr algn="ctr" defTabSz="457200" rtl="0" fontAlgn="base">
        <a:spcBef>
          <a:spcPct val="0"/>
        </a:spcBef>
        <a:spcAft>
          <a:spcPct val="0"/>
        </a:spcAft>
        <a:defRPr kumimoji="1" sz="4400">
          <a:solidFill>
            <a:schemeClr val="tx1"/>
          </a:solidFill>
          <a:latin typeface="Calibri" charset="0"/>
          <a:ea typeface="宋体" charset="0"/>
          <a:cs typeface="宋体" charset="0"/>
        </a:defRPr>
      </a:lvl2pPr>
      <a:lvl3pPr algn="ctr" defTabSz="457200" rtl="0" fontAlgn="base">
        <a:spcBef>
          <a:spcPct val="0"/>
        </a:spcBef>
        <a:spcAft>
          <a:spcPct val="0"/>
        </a:spcAft>
        <a:defRPr kumimoji="1" sz="4400">
          <a:solidFill>
            <a:schemeClr val="tx1"/>
          </a:solidFill>
          <a:latin typeface="Calibri" charset="0"/>
          <a:ea typeface="宋体" charset="0"/>
          <a:cs typeface="宋体" charset="0"/>
        </a:defRPr>
      </a:lvl3pPr>
      <a:lvl4pPr algn="ctr" defTabSz="457200" rtl="0" fontAlgn="base">
        <a:spcBef>
          <a:spcPct val="0"/>
        </a:spcBef>
        <a:spcAft>
          <a:spcPct val="0"/>
        </a:spcAft>
        <a:defRPr kumimoji="1" sz="4400">
          <a:solidFill>
            <a:schemeClr val="tx1"/>
          </a:solidFill>
          <a:latin typeface="Calibri" charset="0"/>
          <a:ea typeface="宋体" charset="0"/>
          <a:cs typeface="宋体" charset="0"/>
        </a:defRPr>
      </a:lvl4pPr>
      <a:lvl5pPr algn="ctr" defTabSz="457200" rtl="0" fontAlgn="base">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fontAlgn="base">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1.bin"/><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7.wmf"/><Relationship Id="rId5" Type="http://schemas.openxmlformats.org/officeDocument/2006/relationships/oleObject" Target="../embeddings/oleObject5.bin"/><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3.wmf"/><Relationship Id="rId5" Type="http://schemas.openxmlformats.org/officeDocument/2006/relationships/oleObject" Target="../embeddings/oleObject7.bin"/><Relationship Id="rId4" Type="http://schemas.openxmlformats.org/officeDocument/2006/relationships/image" Target="../media/image42.wmf"/></Relationships>
</file>

<file path=ppt/slides/_rels/slide49.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5.emf"/><Relationship Id="rId5" Type="http://schemas.openxmlformats.org/officeDocument/2006/relationships/oleObject" Target="../embeddings/oleObject9.bin"/><Relationship Id="rId4" Type="http://schemas.openxmlformats.org/officeDocument/2006/relationships/image" Target="../media/image44.emf"/><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39.png"/><Relationship Id="rId4" Type="http://schemas.openxmlformats.org/officeDocument/2006/relationships/image" Target="../media/image47.emf"/></Relationships>
</file>

<file path=ppt/slides/_rels/slide5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9.emf"/><Relationship Id="rId5" Type="http://schemas.openxmlformats.org/officeDocument/2006/relationships/oleObject" Target="../embeddings/oleObject13.bin"/><Relationship Id="rId10" Type="http://schemas.openxmlformats.org/officeDocument/2006/relationships/image" Target="../media/image51.emf"/><Relationship Id="rId4" Type="http://schemas.openxmlformats.org/officeDocument/2006/relationships/image" Target="../media/image48.emf"/><Relationship Id="rId9" Type="http://schemas.openxmlformats.org/officeDocument/2006/relationships/oleObject" Target="../embeddings/oleObject15.bin"/></Relationships>
</file>

<file path=ppt/slides/_rels/slide5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56.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3.e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19.bin"/></Relationships>
</file>

<file path=ppt/slides/_rels/slide53.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8.wmf"/><Relationship Id="rId5" Type="http://schemas.openxmlformats.org/officeDocument/2006/relationships/oleObject" Target="../embeddings/oleObject22.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24.bin"/></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63.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65.emf"/><Relationship Id="rId5" Type="http://schemas.openxmlformats.org/officeDocument/2006/relationships/oleObject" Target="../embeddings/oleObject27.bin"/><Relationship Id="rId4" Type="http://schemas.openxmlformats.org/officeDocument/2006/relationships/image" Target="../media/image64.emf"/></Relationships>
</file>

<file path=ppt/slides/_rels/slide61.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68.emf"/><Relationship Id="rId5" Type="http://schemas.openxmlformats.org/officeDocument/2006/relationships/oleObject" Target="../embeddings/oleObject30.bin"/><Relationship Id="rId4" Type="http://schemas.openxmlformats.org/officeDocument/2006/relationships/image" Target="../media/image67.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71.wmf"/><Relationship Id="rId5" Type="http://schemas.openxmlformats.org/officeDocument/2006/relationships/oleObject" Target="../embeddings/oleObject33.bin"/><Relationship Id="rId4" Type="http://schemas.openxmlformats.org/officeDocument/2006/relationships/image" Target="../media/image70.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2.xml"/><Relationship Id="rId7" Type="http://schemas.openxmlformats.org/officeDocument/2006/relationships/image" Target="../media/image73.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5.bin"/><Relationship Id="rId5" Type="http://schemas.openxmlformats.org/officeDocument/2006/relationships/image" Target="../media/image72.emf"/><Relationship Id="rId4" Type="http://schemas.openxmlformats.org/officeDocument/2006/relationships/oleObject" Target="../embeddings/oleObject34.bin"/><Relationship Id="rId9" Type="http://schemas.openxmlformats.org/officeDocument/2006/relationships/image" Target="../media/image74.wmf"/></Relationships>
</file>

<file path=ppt/slides/_rels/slide64.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76.wmf"/><Relationship Id="rId5" Type="http://schemas.openxmlformats.org/officeDocument/2006/relationships/oleObject" Target="../embeddings/oleObject38.bin"/><Relationship Id="rId10" Type="http://schemas.openxmlformats.org/officeDocument/2006/relationships/image" Target="../media/image78.wmf"/><Relationship Id="rId4" Type="http://schemas.openxmlformats.org/officeDocument/2006/relationships/image" Target="../media/image75.emf"/><Relationship Id="rId9" Type="http://schemas.openxmlformats.org/officeDocument/2006/relationships/oleObject" Target="../embeddings/oleObject40.bin"/></Relationships>
</file>

<file path=ppt/slides/_rels/slide65.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0.wmf"/><Relationship Id="rId5" Type="http://schemas.openxmlformats.org/officeDocument/2006/relationships/oleObject" Target="../embeddings/oleObject42.bin"/><Relationship Id="rId4" Type="http://schemas.openxmlformats.org/officeDocument/2006/relationships/image" Target="../media/image79.wmf"/></Relationships>
</file>

<file path=ppt/slides/_rels/slide66.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83.wmf"/><Relationship Id="rId5" Type="http://schemas.openxmlformats.org/officeDocument/2006/relationships/oleObject" Target="../embeddings/oleObject45.bin"/><Relationship Id="rId4" Type="http://schemas.openxmlformats.org/officeDocument/2006/relationships/image" Target="../media/image82.wmf"/></Relationships>
</file>

<file path=ppt/slides/_rels/slide67.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86.wmf"/><Relationship Id="rId5" Type="http://schemas.openxmlformats.org/officeDocument/2006/relationships/oleObject" Target="../embeddings/oleObject48.bin"/><Relationship Id="rId10" Type="http://schemas.openxmlformats.org/officeDocument/2006/relationships/image" Target="../media/image88.wmf"/><Relationship Id="rId4" Type="http://schemas.openxmlformats.org/officeDocument/2006/relationships/image" Target="../media/image85.wmf"/><Relationship Id="rId9" Type="http://schemas.openxmlformats.org/officeDocument/2006/relationships/oleObject" Target="../embeddings/oleObject50.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89.wmf"/></Relationships>
</file>

<file path=ppt/slides/_rels/slide69.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91.emf"/><Relationship Id="rId5" Type="http://schemas.openxmlformats.org/officeDocument/2006/relationships/oleObject" Target="../embeddings/oleObject53.bin"/><Relationship Id="rId4" Type="http://schemas.openxmlformats.org/officeDocument/2006/relationships/image" Target="../media/image90.em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94.wmf"/><Relationship Id="rId5" Type="http://schemas.openxmlformats.org/officeDocument/2006/relationships/oleObject" Target="../embeddings/oleObject56.bin"/><Relationship Id="rId4" Type="http://schemas.openxmlformats.org/officeDocument/2006/relationships/image" Target="../media/image93.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63.bin"/><Relationship Id="rId18" Type="http://schemas.openxmlformats.org/officeDocument/2006/relationships/image" Target="../media/image103.wmf"/><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100.wmf"/><Relationship Id="rId17" Type="http://schemas.openxmlformats.org/officeDocument/2006/relationships/oleObject" Target="../embeddings/oleObject65.bin"/><Relationship Id="rId2" Type="http://schemas.openxmlformats.org/officeDocument/2006/relationships/slideLayout" Target="../slideLayouts/slideLayout7.xml"/><Relationship Id="rId16" Type="http://schemas.openxmlformats.org/officeDocument/2006/relationships/image" Target="../media/image102.wmf"/><Relationship Id="rId1" Type="http://schemas.openxmlformats.org/officeDocument/2006/relationships/vmlDrawing" Target="../drawings/vmlDrawing22.vml"/><Relationship Id="rId6" Type="http://schemas.openxmlformats.org/officeDocument/2006/relationships/image" Target="../media/image97.w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99.wmf"/><Relationship Id="rId19" Type="http://schemas.openxmlformats.org/officeDocument/2006/relationships/image" Target="../media/image104.png"/><Relationship Id="rId4" Type="http://schemas.openxmlformats.org/officeDocument/2006/relationships/image" Target="../media/image96.wmf"/><Relationship Id="rId9" Type="http://schemas.openxmlformats.org/officeDocument/2006/relationships/oleObject" Target="../embeddings/oleObject61.bin"/><Relationship Id="rId14" Type="http://schemas.openxmlformats.org/officeDocument/2006/relationships/image" Target="../media/image101.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06.wmf"/><Relationship Id="rId5" Type="http://schemas.openxmlformats.org/officeDocument/2006/relationships/oleObject" Target="../embeddings/oleObject67.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69.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75.bin"/><Relationship Id="rId18" Type="http://schemas.openxmlformats.org/officeDocument/2006/relationships/image" Target="../media/image116.wmf"/><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image" Target="../media/image113.wmf"/><Relationship Id="rId17" Type="http://schemas.openxmlformats.org/officeDocument/2006/relationships/oleObject" Target="../embeddings/oleObject77.bin"/><Relationship Id="rId2" Type="http://schemas.openxmlformats.org/officeDocument/2006/relationships/slideLayout" Target="../slideLayouts/slideLayout7.xml"/><Relationship Id="rId16" Type="http://schemas.openxmlformats.org/officeDocument/2006/relationships/image" Target="../media/image115.wmf"/><Relationship Id="rId1" Type="http://schemas.openxmlformats.org/officeDocument/2006/relationships/vmlDrawing" Target="../drawings/vmlDrawing24.vml"/><Relationship Id="rId6" Type="http://schemas.openxmlformats.org/officeDocument/2006/relationships/image" Target="../media/image110.wmf"/><Relationship Id="rId11" Type="http://schemas.openxmlformats.org/officeDocument/2006/relationships/oleObject" Target="../embeddings/oleObject74.bin"/><Relationship Id="rId5" Type="http://schemas.openxmlformats.org/officeDocument/2006/relationships/oleObject" Target="../embeddings/oleObject71.bin"/><Relationship Id="rId15" Type="http://schemas.openxmlformats.org/officeDocument/2006/relationships/oleObject" Target="../embeddings/oleObject76.bin"/><Relationship Id="rId10" Type="http://schemas.openxmlformats.org/officeDocument/2006/relationships/image" Target="../media/image112.wmf"/><Relationship Id="rId4" Type="http://schemas.openxmlformats.org/officeDocument/2006/relationships/image" Target="../media/image109.wmf"/><Relationship Id="rId9" Type="http://schemas.openxmlformats.org/officeDocument/2006/relationships/oleObject" Target="../embeddings/oleObject73.bin"/><Relationship Id="rId14" Type="http://schemas.openxmlformats.org/officeDocument/2006/relationships/image" Target="../media/image114.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117.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11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119.wmf"/></Relationships>
</file>

<file path=ppt/slides/_rels/slide8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22.wmf"/><Relationship Id="rId5" Type="http://schemas.openxmlformats.org/officeDocument/2006/relationships/oleObject" Target="../embeddings/oleObject82.bin"/><Relationship Id="rId10" Type="http://schemas.openxmlformats.org/officeDocument/2006/relationships/image" Target="../media/image124.emf"/><Relationship Id="rId4" Type="http://schemas.openxmlformats.org/officeDocument/2006/relationships/image" Target="../media/image121.wmf"/><Relationship Id="rId9" Type="http://schemas.openxmlformats.org/officeDocument/2006/relationships/oleObject" Target="../embeddings/oleObject84.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10.78.25.243" TargetMode="Externa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971600" y="1268760"/>
            <a:ext cx="7560840" cy="21621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kumimoji="0" lang="en-US" altLang="zh-C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ea typeface="楷体_GB2312" charset="0"/>
                <a:cs typeface="楷体_GB2312" charset="0"/>
              </a:rPr>
              <a:t/>
            </a:r>
            <a:br>
              <a:rPr kumimoji="0" lang="en-US" altLang="zh-C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ea typeface="楷体_GB2312" charset="0"/>
                <a:cs typeface="楷体_GB2312" charset="0"/>
              </a:rPr>
            </a:br>
            <a:r>
              <a:rPr kumimoji="0" lang="zh-CN" altLang="zh-C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ea typeface="楷体_GB2312" charset="0"/>
                <a:cs typeface="楷体_GB2312" charset="0"/>
              </a:rPr>
              <a:t>《</a:t>
            </a:r>
            <a:r>
              <a:rPr kumimoji="0" lang="zh-CN" alt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ea typeface="楷体_GB2312" charset="0"/>
                <a:cs typeface="楷体_GB2312" charset="0"/>
              </a:rPr>
              <a:t>大学物理实验</a:t>
            </a:r>
            <a:r>
              <a:rPr kumimoji="0" lang="en-US" altLang="zh-C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ea typeface="楷体_GB2312" charset="0"/>
                <a:cs typeface="楷体_GB2312" charset="0"/>
              </a:rPr>
              <a:t>》</a:t>
            </a:r>
            <a:br>
              <a:rPr kumimoji="0" lang="en-US" altLang="zh-C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ea typeface="楷体_GB2312" charset="0"/>
                <a:cs typeface="楷体_GB2312" charset="0"/>
              </a:rPr>
            </a:br>
            <a:r>
              <a:rPr kumimoji="0" lang="zh-CN" alt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ea typeface="楷体_GB2312" charset="0"/>
                <a:cs typeface="楷体_GB2312" charset="0"/>
              </a:rPr>
              <a:t> 绪  论</a:t>
            </a:r>
            <a:endParaRPr kumimoji="0" lang="zh-CN" alt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ea typeface="楷体_GB2312" charset="0"/>
              <a:cs typeface="楷体_GB2312" charset="0"/>
            </a:endParaRPr>
          </a:p>
        </p:txBody>
      </p:sp>
      <p:sp>
        <p:nvSpPr>
          <p:cNvPr id="14338" name="Rectangle 3"/>
          <p:cNvSpPr>
            <a:spLocks noGrp="1" noChangeArrowheads="1"/>
          </p:cNvSpPr>
          <p:nvPr>
            <p:ph type="subTitle" idx="1"/>
          </p:nvPr>
        </p:nvSpPr>
        <p:spPr>
          <a:xfrm>
            <a:off x="1403648" y="4197350"/>
            <a:ext cx="6368752" cy="1752600"/>
          </a:xfrm>
        </p:spPr>
        <p:txBody>
          <a:bodyPr/>
          <a:lstStyle/>
          <a:p>
            <a:endParaRPr kumimoji="0" lang="en-US" altLang="zh-CN" dirty="0">
              <a:solidFill>
                <a:srgbClr val="0000FF"/>
              </a:solidFill>
              <a:latin typeface="Arial" charset="0"/>
              <a:ea typeface="宋体" charset="0"/>
            </a:endParaRPr>
          </a:p>
          <a:p>
            <a:r>
              <a:rPr kumimoji="0" lang="zh-CN" altLang="en-US" dirty="0">
                <a:solidFill>
                  <a:srgbClr val="0000FF"/>
                </a:solidFill>
                <a:latin typeface="Arial" charset="0"/>
                <a:ea typeface="宋体" charset="0"/>
              </a:rPr>
              <a:t>物理实验教学中心</a:t>
            </a:r>
            <a:endParaRPr kumimoji="0" lang="en-US" altLang="zh-CN" dirty="0">
              <a:solidFill>
                <a:srgbClr val="0000FF"/>
              </a:solidFill>
              <a:latin typeface="Arial" charset="0"/>
              <a:ea typeface="宋体" charset="0"/>
            </a:endParaRPr>
          </a:p>
          <a:p>
            <a:r>
              <a:rPr kumimoji="0" lang="zh-CN" altLang="zh-CN" dirty="0" smtClean="0">
                <a:solidFill>
                  <a:srgbClr val="0000FF"/>
                </a:solidFill>
                <a:latin typeface="+mn-ea"/>
              </a:rPr>
              <a:t>2</a:t>
            </a:r>
            <a:r>
              <a:rPr kumimoji="0" lang="en-US" altLang="zh-CN" dirty="0" smtClean="0">
                <a:solidFill>
                  <a:srgbClr val="0000FF"/>
                </a:solidFill>
                <a:latin typeface="+mn-ea"/>
              </a:rPr>
              <a:t>022.9</a:t>
            </a:r>
            <a:endParaRPr kumimoji="0" lang="en-US" altLang="zh-CN" dirty="0">
              <a:solidFill>
                <a:srgbClr val="0000FF"/>
              </a:solidFill>
              <a:latin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1963" y="1123950"/>
            <a:ext cx="8339137"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446" tIns="51723" rIns="103446" bIns="51723">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a:lnSpc>
                <a:spcPct val="150000"/>
              </a:lnSpc>
            </a:pPr>
            <a:r>
              <a:rPr kumimoji="0" lang="zh-CN" altLang="en-US" sz="2900" dirty="0">
                <a:solidFill>
                  <a:srgbClr val="C00000"/>
                </a:solidFill>
                <a:latin typeface="宋体" charset="0"/>
              </a:rPr>
              <a:t>请务必记住：</a:t>
            </a:r>
            <a:endParaRPr kumimoji="0" lang="en-US" altLang="zh-CN" sz="2900" dirty="0">
              <a:solidFill>
                <a:srgbClr val="C00000"/>
              </a:solidFill>
              <a:latin typeface="宋体" charset="0"/>
            </a:endParaRPr>
          </a:p>
          <a:p>
            <a:pPr>
              <a:lnSpc>
                <a:spcPct val="150000"/>
              </a:lnSpc>
            </a:pPr>
            <a:r>
              <a:rPr kumimoji="0" lang="zh-CN" altLang="en-US" sz="2900" dirty="0">
                <a:solidFill>
                  <a:schemeClr val="bg1"/>
                </a:solidFill>
                <a:latin typeface="宋体" charset="0"/>
              </a:rPr>
              <a:t>    </a:t>
            </a:r>
            <a:r>
              <a:rPr kumimoji="0" lang="zh-CN" altLang="en-US" sz="2900" dirty="0">
                <a:solidFill>
                  <a:srgbClr val="0000FF"/>
                </a:solidFill>
                <a:latin typeface="宋体" charset="0"/>
              </a:rPr>
              <a:t>事故的制造者不一定是事故的受害者，他人不安全行为的后果可能由你来承受！</a:t>
            </a:r>
            <a:endParaRPr kumimoji="0" lang="en-US" altLang="zh-CN" sz="2900" dirty="0">
              <a:solidFill>
                <a:srgbClr val="0000FF"/>
              </a:solidFill>
              <a:latin typeface="宋体" charset="0"/>
            </a:endParaRPr>
          </a:p>
          <a:p>
            <a:pPr>
              <a:lnSpc>
                <a:spcPct val="150000"/>
              </a:lnSpc>
            </a:pPr>
            <a:r>
              <a:rPr kumimoji="0" lang="zh-CN" altLang="en-US" sz="2900" dirty="0">
                <a:solidFill>
                  <a:srgbClr val="0000FF"/>
                </a:solidFill>
                <a:latin typeface="宋体" charset="0"/>
              </a:rPr>
              <a:t>    所以，为了你自己的安全，请及时提醒、纠正或报告你发现的不安全行为！</a:t>
            </a:r>
            <a:endParaRPr kumimoji="0" lang="en-US" altLang="zh-CN" sz="2900" dirty="0">
              <a:solidFill>
                <a:srgbClr val="0000FF"/>
              </a:solidFill>
              <a:latin typeface="宋体" charset="0"/>
            </a:endParaRPr>
          </a:p>
        </p:txBody>
      </p:sp>
      <p:sp>
        <p:nvSpPr>
          <p:cNvPr id="21506" name="文本框 1"/>
          <p:cNvSpPr txBox="1">
            <a:spLocks noChangeArrowheads="1"/>
          </p:cNvSpPr>
          <p:nvPr/>
        </p:nvSpPr>
        <p:spPr bwMode="auto">
          <a:xfrm>
            <a:off x="827584" y="5084763"/>
            <a:ext cx="734486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b="1" u="sng" dirty="0">
                <a:solidFill>
                  <a:srgbClr val="FF0000"/>
                </a:solidFill>
              </a:rPr>
              <a:t>实验</a:t>
            </a:r>
            <a:r>
              <a:rPr lang="zh-CN" altLang="en-US" b="1" u="sng" dirty="0" smtClean="0">
                <a:solidFill>
                  <a:srgbClr val="FF0000"/>
                </a:solidFill>
              </a:rPr>
              <a:t>安全测试</a:t>
            </a:r>
            <a:r>
              <a:rPr lang="en-US" altLang="zh-CN" b="1" u="sng" dirty="0" smtClean="0"/>
              <a:t>(</a:t>
            </a:r>
            <a:r>
              <a:rPr lang="zh-CN" altLang="en-US" b="1" u="sng" dirty="0" smtClean="0"/>
              <a:t>需在学在浙大上完成）</a:t>
            </a:r>
            <a:r>
              <a:rPr lang="zh-CN" altLang="en-US" b="1" u="sng" dirty="0" smtClean="0">
                <a:solidFill>
                  <a:srgbClr val="FF0000"/>
                </a:solidFill>
              </a:rPr>
              <a:t>：</a:t>
            </a:r>
            <a:endParaRPr lang="en-US" altLang="zh-CN" b="1" u="sng" dirty="0">
              <a:solidFill>
                <a:srgbClr val="FF0000"/>
              </a:solidFill>
            </a:endParaRPr>
          </a:p>
          <a:p>
            <a:pPr algn="ctr"/>
            <a:r>
              <a:rPr lang="zh-CN" altLang="en-US" b="1" u="sng" dirty="0">
                <a:solidFill>
                  <a:srgbClr val="FF0000"/>
                </a:solidFill>
              </a:rPr>
              <a:t>必须通过才可以参加实验课！</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a:defRPr/>
            </a:pPr>
            <a:fld id="{E9DC5A21-001A-5A4B-BC25-9E35328F8EDF}" type="slidenum">
              <a:rPr lang="zh-CN" altLang="en-US"/>
              <a:pPr>
                <a:defRPr/>
              </a:pPr>
              <a:t>100</a:t>
            </a:fld>
            <a:endParaRPr lang="zh-CN" altLang="en-US"/>
          </a:p>
        </p:txBody>
      </p:sp>
      <p:pic>
        <p:nvPicPr>
          <p:cNvPr id="91138" name="图片 4" descr="WechatIMG389.jpeg"/>
          <p:cNvPicPr>
            <a:picLocks noChangeAspect="1"/>
          </p:cNvPicPr>
          <p:nvPr/>
        </p:nvPicPr>
        <p:blipFill>
          <a:blip r:embed="rId2" cstate="email">
            <a:extLst>
              <a:ext uri="{28A0092B-C50C-407E-A947-70E740481C1C}">
                <a14:useLocalDpi xmlns:a14="http://schemas.microsoft.com/office/drawing/2010/main" val="0"/>
              </a:ext>
            </a:extLst>
          </a:blip>
          <a:srcRect t="6235" b="4582"/>
          <a:stretch>
            <a:fillRect/>
          </a:stretch>
        </p:blipFill>
        <p:spPr bwMode="auto">
          <a:xfrm>
            <a:off x="1042988" y="404813"/>
            <a:ext cx="685800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下箭头 5"/>
          <p:cNvSpPr/>
          <p:nvPr/>
        </p:nvSpPr>
        <p:spPr>
          <a:xfrm rot="16200000">
            <a:off x="2736056" y="1448595"/>
            <a:ext cx="504825" cy="1008062"/>
          </a:xfrm>
          <a:prstGeom prst="downArrow">
            <a:avLst/>
          </a:prstGeom>
          <a:solidFill>
            <a:schemeClr val="accent2">
              <a:lumMod val="20000"/>
              <a:lumOff val="80000"/>
            </a:schemeClr>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rgbClr val="FF0000"/>
              </a:solidFill>
            </a:endParaRPr>
          </a:p>
        </p:txBody>
      </p:sp>
      <p:sp>
        <p:nvSpPr>
          <p:cNvPr id="5" name="文本框 4"/>
          <p:cNvSpPr txBox="1"/>
          <p:nvPr/>
        </p:nvSpPr>
        <p:spPr>
          <a:xfrm>
            <a:off x="2339752" y="3284984"/>
            <a:ext cx="4919957" cy="1200329"/>
          </a:xfrm>
          <a:prstGeom prst="rect">
            <a:avLst/>
          </a:prstGeom>
          <a:solidFill>
            <a:srgbClr val="FFFF00"/>
          </a:solidFill>
        </p:spPr>
        <p:txBody>
          <a:bodyPr wrap="square" rtlCol="0">
            <a:spAutoFit/>
          </a:bodyPr>
          <a:lstStyle/>
          <a:p>
            <a:r>
              <a:rPr kumimoji="1" lang="zh-CN" altLang="en-US" sz="3600" dirty="0">
                <a:solidFill>
                  <a:srgbClr val="FF0000"/>
                </a:solidFill>
              </a:rPr>
              <a:t>交报告箱在大厅左侧，</a:t>
            </a:r>
            <a:r>
              <a:rPr kumimoji="1" lang="en-US" altLang="zh-CN" sz="3600" dirty="0">
                <a:solidFill>
                  <a:srgbClr val="FF0000"/>
                </a:solidFill>
              </a:rPr>
              <a:t/>
            </a:r>
            <a:br>
              <a:rPr kumimoji="1" lang="en-US" altLang="zh-CN" sz="3600" dirty="0">
                <a:solidFill>
                  <a:srgbClr val="FF0000"/>
                </a:solidFill>
              </a:rPr>
            </a:br>
            <a:r>
              <a:rPr kumimoji="1" lang="zh-CN" altLang="en-US" sz="3600" dirty="0">
                <a:solidFill>
                  <a:srgbClr val="FF0000"/>
                </a:solidFill>
              </a:rPr>
              <a:t>注意不要交错信箱！</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457200" y="26988"/>
            <a:ext cx="8229600" cy="819150"/>
          </a:xfrm>
        </p:spPr>
        <p:txBody>
          <a:bodyPr/>
          <a:lstStyle/>
          <a:p>
            <a:pPr>
              <a:defRPr/>
            </a:pPr>
            <a:r>
              <a:rPr kumimoji="0" lang="en-US" altLang="zh-CN" sz="3200" dirty="0" smtClean="0">
                <a:latin typeface="+mj-ea"/>
              </a:rPr>
              <a:t>5.</a:t>
            </a:r>
            <a:r>
              <a:rPr kumimoji="0" lang="zh-CN" altLang="en-US" sz="3200" dirty="0">
                <a:latin typeface="+mj-ea"/>
              </a:rPr>
              <a:t>违规处理办法</a:t>
            </a:r>
          </a:p>
        </p:txBody>
      </p:sp>
      <p:sp>
        <p:nvSpPr>
          <p:cNvPr id="3" name="内容占位符 2"/>
          <p:cNvSpPr>
            <a:spLocks noGrp="1"/>
          </p:cNvSpPr>
          <p:nvPr>
            <p:ph idx="1"/>
          </p:nvPr>
        </p:nvSpPr>
        <p:spPr>
          <a:xfrm>
            <a:off x="457200" y="846138"/>
            <a:ext cx="8229600" cy="5899150"/>
          </a:xfrm>
        </p:spPr>
        <p:txBody>
          <a:bodyPr rtlCol="0">
            <a:normAutofit fontScale="92500" lnSpcReduction="20000"/>
          </a:bodyPr>
          <a:lstStyle/>
          <a:p>
            <a:pPr fontAlgn="auto">
              <a:spcAft>
                <a:spcPts val="0"/>
              </a:spcAft>
              <a:buFont typeface="Wingdings" charset="2"/>
              <a:buChar char="u"/>
              <a:defRPr/>
            </a:pPr>
            <a:r>
              <a:rPr kumimoji="0" lang="zh-CN" altLang="zh-CN" sz="2400" dirty="0">
                <a:cs typeface="+mn-cs"/>
              </a:rPr>
              <a:t>实验课过程中如发生违反实验课规范的行为，依照《物理实验学生守则及违规处理办法》进行相应处理。</a:t>
            </a:r>
            <a:endParaRPr kumimoji="0" lang="en-US" altLang="zh-CN" sz="2400" dirty="0">
              <a:cs typeface="+mn-cs"/>
            </a:endParaRPr>
          </a:p>
          <a:p>
            <a:pPr fontAlgn="auto">
              <a:spcAft>
                <a:spcPts val="0"/>
              </a:spcAft>
              <a:buFont typeface="Arial"/>
              <a:buChar char="•"/>
              <a:defRPr/>
            </a:pPr>
            <a:r>
              <a:rPr kumimoji="0" lang="zh-CN" altLang="zh-CN" sz="2400" dirty="0">
                <a:cs typeface="+mn-cs"/>
              </a:rPr>
              <a:t>因病或事假不能按时进行实验课学习，应提前向指导老师请假，并提供由相关单位盖章的病假条或事假条，及时与指导教师联系补做本次实验。请假次数不能超过三次以上，否则，需要重修本门实验课。</a:t>
            </a:r>
            <a:endParaRPr kumimoji="0" lang="en-US" altLang="zh-CN" sz="2400" dirty="0">
              <a:cs typeface="+mn-cs"/>
            </a:endParaRPr>
          </a:p>
          <a:p>
            <a:pPr fontAlgn="auto">
              <a:spcAft>
                <a:spcPts val="0"/>
              </a:spcAft>
              <a:buFont typeface="Arial"/>
              <a:buChar char="•"/>
              <a:defRPr/>
            </a:pPr>
            <a:r>
              <a:rPr kumimoji="0" lang="zh-CN" altLang="zh-CN" sz="2400" dirty="0">
                <a:solidFill>
                  <a:srgbClr val="FF0000"/>
                </a:solidFill>
                <a:cs typeface="+mn-cs"/>
              </a:rPr>
              <a:t>无故缺席</a:t>
            </a:r>
            <a:r>
              <a:rPr kumimoji="0" lang="zh-CN" altLang="zh-CN" sz="2400" dirty="0">
                <a:cs typeface="+mn-cs"/>
              </a:rPr>
              <a:t>实验课的学生，本次实验成绩计</a:t>
            </a:r>
            <a:r>
              <a:rPr kumimoji="0" lang="en-US" altLang="zh-CN" sz="2400" dirty="0">
                <a:solidFill>
                  <a:srgbClr val="FF0000"/>
                </a:solidFill>
                <a:cs typeface="+mn-cs"/>
              </a:rPr>
              <a:t>0</a:t>
            </a:r>
            <a:r>
              <a:rPr kumimoji="0" lang="zh-CN" altLang="zh-CN" sz="2400" dirty="0">
                <a:solidFill>
                  <a:srgbClr val="FF0000"/>
                </a:solidFill>
                <a:cs typeface="+mn-cs"/>
              </a:rPr>
              <a:t>分，</a:t>
            </a:r>
            <a:r>
              <a:rPr kumimoji="0" lang="zh-CN" altLang="zh-CN" sz="2400" dirty="0">
                <a:solidFill>
                  <a:srgbClr val="000000"/>
                </a:solidFill>
                <a:cs typeface="+mn-cs"/>
              </a:rPr>
              <a:t>累计两次及以上者，</a:t>
            </a:r>
            <a:r>
              <a:rPr kumimoji="0" lang="zh-CN" altLang="zh-CN" sz="2400" dirty="0">
                <a:solidFill>
                  <a:srgbClr val="FF0000"/>
                </a:solidFill>
                <a:cs typeface="+mn-cs"/>
              </a:rPr>
              <a:t>取消本学期实验课成绩</a:t>
            </a:r>
            <a:r>
              <a:rPr kumimoji="0" lang="zh-CN" altLang="zh-CN" sz="2400" dirty="0">
                <a:cs typeface="+mn-cs"/>
              </a:rPr>
              <a:t>。</a:t>
            </a:r>
            <a:endParaRPr kumimoji="0" lang="en-US" altLang="zh-CN" sz="2400" dirty="0">
              <a:cs typeface="+mn-cs"/>
            </a:endParaRPr>
          </a:p>
          <a:p>
            <a:pPr fontAlgn="auto">
              <a:spcAft>
                <a:spcPts val="0"/>
              </a:spcAft>
              <a:buFont typeface="Arial"/>
              <a:buChar char="•"/>
              <a:defRPr/>
            </a:pPr>
            <a:r>
              <a:rPr kumimoji="0" lang="zh-CN" altLang="zh-CN" sz="2400" dirty="0">
                <a:cs typeface="+mn-cs"/>
              </a:rPr>
              <a:t>实验报告上原始数据如</a:t>
            </a:r>
            <a:r>
              <a:rPr kumimoji="0" lang="zh-CN" altLang="zh-CN" sz="2400" dirty="0">
                <a:solidFill>
                  <a:srgbClr val="FF0000"/>
                </a:solidFill>
                <a:cs typeface="+mn-cs"/>
              </a:rPr>
              <a:t>无任课教师的签字</a:t>
            </a:r>
            <a:r>
              <a:rPr kumimoji="0" lang="zh-CN" altLang="zh-CN" sz="2400" dirty="0" smtClean="0">
                <a:cs typeface="+mn-cs"/>
              </a:rPr>
              <a:t>，</a:t>
            </a:r>
            <a:r>
              <a:rPr kumimoji="0" lang="zh-CN" altLang="en-US" sz="2400" dirty="0" smtClean="0">
                <a:cs typeface="+mn-cs"/>
              </a:rPr>
              <a:t>算作无效报告，须重做实验并按迟交处理</a:t>
            </a:r>
            <a:r>
              <a:rPr kumimoji="0" lang="zh-CN" altLang="zh-CN" sz="2400" dirty="0">
                <a:cs typeface="+mn-cs"/>
              </a:rPr>
              <a:t>，</a:t>
            </a:r>
            <a:r>
              <a:rPr kumimoji="0" lang="zh-CN" altLang="en-US" sz="2400" dirty="0" smtClean="0">
                <a:cs typeface="+mn-cs"/>
              </a:rPr>
              <a:t>否则该次实验计</a:t>
            </a:r>
            <a:r>
              <a:rPr kumimoji="0" lang="en-US" altLang="zh-CN" sz="2400" dirty="0" smtClean="0">
                <a:cs typeface="+mn-cs"/>
              </a:rPr>
              <a:t>0</a:t>
            </a:r>
            <a:r>
              <a:rPr kumimoji="0" lang="zh-CN" altLang="en-US" sz="2400" dirty="0" smtClean="0">
                <a:cs typeface="+mn-cs"/>
              </a:rPr>
              <a:t>分。</a:t>
            </a:r>
            <a:endParaRPr kumimoji="0" lang="en-US" altLang="zh-CN" sz="2400" dirty="0">
              <a:cs typeface="+mn-cs"/>
            </a:endParaRPr>
          </a:p>
          <a:p>
            <a:pPr fontAlgn="auto">
              <a:spcAft>
                <a:spcPts val="0"/>
              </a:spcAft>
              <a:buFont typeface="Arial"/>
              <a:buChar char="•"/>
              <a:defRPr/>
            </a:pPr>
            <a:r>
              <a:rPr kumimoji="0" lang="zh-CN" altLang="zh-CN" sz="2400" dirty="0">
                <a:cs typeface="+mn-cs"/>
              </a:rPr>
              <a:t>如被发现有</a:t>
            </a:r>
            <a:r>
              <a:rPr kumimoji="0" lang="zh-CN" altLang="zh-CN" sz="2400" dirty="0">
                <a:solidFill>
                  <a:srgbClr val="FF0000"/>
                </a:solidFill>
                <a:cs typeface="+mn-cs"/>
              </a:rPr>
              <a:t>伪造指导老师签字、伪造数据、抄袭报告现象者</a:t>
            </a:r>
            <a:r>
              <a:rPr kumimoji="0" lang="zh-CN" altLang="zh-CN" sz="2400" dirty="0">
                <a:cs typeface="+mn-cs"/>
              </a:rPr>
              <a:t>，</a:t>
            </a:r>
            <a:r>
              <a:rPr kumimoji="0" lang="zh-CN" altLang="zh-CN" sz="2400" dirty="0">
                <a:solidFill>
                  <a:srgbClr val="FF0000"/>
                </a:solidFill>
                <a:cs typeface="+mn-cs"/>
              </a:rPr>
              <a:t>本学期</a:t>
            </a:r>
            <a:r>
              <a:rPr kumimoji="0" lang="zh-CN" altLang="zh-CN" sz="2400" dirty="0">
                <a:cs typeface="+mn-cs"/>
              </a:rPr>
              <a:t>实验课成绩</a:t>
            </a:r>
            <a:r>
              <a:rPr kumimoji="0" lang="zh-CN" altLang="zh-CN" sz="2400" dirty="0">
                <a:solidFill>
                  <a:srgbClr val="FF0000"/>
                </a:solidFill>
                <a:cs typeface="+mn-cs"/>
              </a:rPr>
              <a:t>不超过</a:t>
            </a:r>
            <a:r>
              <a:rPr kumimoji="0" lang="en-US" altLang="zh-CN" sz="2400" dirty="0">
                <a:solidFill>
                  <a:srgbClr val="FF0000"/>
                </a:solidFill>
                <a:cs typeface="+mn-cs"/>
              </a:rPr>
              <a:t>60</a:t>
            </a:r>
            <a:r>
              <a:rPr kumimoji="0" lang="zh-CN" altLang="zh-CN" sz="2400" dirty="0">
                <a:solidFill>
                  <a:srgbClr val="FF0000"/>
                </a:solidFill>
                <a:cs typeface="+mn-cs"/>
              </a:rPr>
              <a:t>分</a:t>
            </a:r>
            <a:r>
              <a:rPr kumimoji="0" lang="zh-CN" altLang="zh-CN" sz="2400" dirty="0">
                <a:cs typeface="+mn-cs"/>
              </a:rPr>
              <a:t>，两次及以上被发现者，取消本学期实验课成绩。</a:t>
            </a:r>
            <a:endParaRPr kumimoji="0" lang="en-US" altLang="zh-CN" sz="2400" dirty="0">
              <a:cs typeface="+mn-cs"/>
            </a:endParaRPr>
          </a:p>
          <a:p>
            <a:pPr fontAlgn="auto">
              <a:spcAft>
                <a:spcPts val="0"/>
              </a:spcAft>
              <a:buFont typeface="Arial"/>
              <a:buChar char="•"/>
              <a:defRPr/>
            </a:pPr>
            <a:r>
              <a:rPr kumimoji="0" lang="zh-CN" altLang="zh-CN" sz="2400" dirty="0">
                <a:cs typeface="+mn-cs"/>
              </a:rPr>
              <a:t>请他人代替进行实验者，一经发现，该学生及替做者本学期实验成绩均被取消，如果替做者不是本次实验课学生，则向所在院系通报，由学生所在院系处理。并将两学生情况通报所在院系和教务处。</a:t>
            </a:r>
            <a:endParaRPr kumimoji="0" lang="en-US" altLang="zh-CN" sz="2400" dirty="0">
              <a:cs typeface="+mn-cs"/>
            </a:endParaRPr>
          </a:p>
          <a:p>
            <a:pPr fontAlgn="auto">
              <a:spcAft>
                <a:spcPts val="0"/>
              </a:spcAft>
              <a:buFont typeface="Arial"/>
              <a:buChar char="•"/>
              <a:defRPr/>
            </a:pPr>
            <a:r>
              <a:rPr kumimoji="0" lang="zh-CN" altLang="zh-CN" sz="2400" dirty="0">
                <a:cs typeface="+mn-cs"/>
              </a:rPr>
              <a:t>相关情况全部归物理实验教学中心解释</a:t>
            </a:r>
            <a:r>
              <a:rPr kumimoji="0" lang="zh-CN" altLang="zh-CN" sz="2400" dirty="0" smtClean="0">
                <a:cs typeface="+mn-cs"/>
              </a:rPr>
              <a:t>。</a:t>
            </a:r>
            <a:endParaRPr kumimoji="0" lang="en-US" altLang="zh-CN" sz="2400" dirty="0">
              <a:cs typeface="+mn-cs"/>
            </a:endParaRPr>
          </a:p>
          <a:p>
            <a:pPr fontAlgn="auto">
              <a:spcAft>
                <a:spcPts val="0"/>
              </a:spcAft>
              <a:buFont typeface="Arial"/>
              <a:buChar char="•"/>
              <a:defRPr/>
            </a:pPr>
            <a:r>
              <a:rPr kumimoji="0" lang="zh-CN" altLang="en-US" sz="2400" smtClean="0">
                <a:cs typeface="+mn-cs"/>
              </a:rPr>
              <a:t>详见实验中心网站。</a:t>
            </a:r>
            <a:endParaRPr kumimoji="0" lang="zh-CN" altLang="en-US" sz="2400" dirty="0">
              <a:cs typeface="+mn-cs"/>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type="ctrTitle"/>
          </p:nvPr>
        </p:nvSpPr>
        <p:spPr>
          <a:xfrm>
            <a:off x="539750" y="1773238"/>
            <a:ext cx="7488238" cy="2162175"/>
          </a:xfrm>
        </p:spPr>
        <p:txBody>
          <a:bodyPr/>
          <a:lstStyle/>
          <a:p>
            <a:r>
              <a:rPr lang="zh-CN" altLang="en-US" b="1" dirty="0" smtClean="0">
                <a:solidFill>
                  <a:srgbClr val="0000FF"/>
                </a:solidFill>
                <a:latin typeface="Arial" charset="0"/>
                <a:ea typeface="楷体_GB2312" charset="0"/>
                <a:cs typeface="楷体_GB2312" charset="0"/>
              </a:rPr>
              <a:t>祝同学们物理实验课</a:t>
            </a:r>
            <a:r>
              <a:rPr lang="zh-CN" altLang="en-US" b="1" dirty="0">
                <a:solidFill>
                  <a:srgbClr val="0000FF"/>
                </a:solidFill>
                <a:latin typeface="Arial" charset="0"/>
                <a:ea typeface="楷体_GB2312" charset="0"/>
                <a:cs typeface="楷体_GB2312" charset="0"/>
              </a:rPr>
              <a:t>学有收获</a:t>
            </a:r>
            <a:br>
              <a:rPr lang="zh-CN" altLang="en-US" b="1" dirty="0">
                <a:solidFill>
                  <a:srgbClr val="0000FF"/>
                </a:solidFill>
                <a:latin typeface="Arial" charset="0"/>
                <a:ea typeface="楷体_GB2312" charset="0"/>
                <a:cs typeface="楷体_GB2312" charset="0"/>
              </a:rPr>
            </a:br>
            <a:r>
              <a:rPr lang="zh-CN" altLang="en-US" b="1" dirty="0">
                <a:solidFill>
                  <a:srgbClr val="0000FF"/>
                </a:solidFill>
                <a:latin typeface="Arial" charset="0"/>
                <a:ea typeface="楷体_GB2312" charset="0"/>
                <a:cs typeface="楷体_GB2312" charset="0"/>
              </a:rPr>
              <a:t>谢谢！</a:t>
            </a:r>
          </a:p>
        </p:txBody>
      </p:sp>
      <p:sp>
        <p:nvSpPr>
          <p:cNvPr id="2" name="副标题 1"/>
          <p:cNvSpPr>
            <a:spLocks noGrp="1"/>
          </p:cNvSpPr>
          <p:nvPr>
            <p:ph type="subTitle" idx="1"/>
          </p:nvPr>
        </p:nvSpPr>
        <p:spPr/>
        <p:txBody>
          <a:bodyPr/>
          <a:lstStyle/>
          <a:p>
            <a:pPr>
              <a:defRPr/>
            </a:pPr>
            <a:endParaRPr lang="zh-CN"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实验报告纸领取地点、时间</a:t>
            </a:r>
            <a:endParaRPr kumimoji="1" lang="zh-CN" altLang="en-US" sz="3600" dirty="0"/>
          </a:p>
        </p:txBody>
      </p:sp>
      <p:graphicFrame>
        <p:nvGraphicFramePr>
          <p:cNvPr id="4" name="表格 3"/>
          <p:cNvGraphicFramePr>
            <a:graphicFrameLocks noGrp="1"/>
          </p:cNvGraphicFramePr>
          <p:nvPr>
            <p:extLst>
              <p:ext uri="{D42A27DB-BD31-4B8C-83A1-F6EECF244321}">
                <p14:modId xmlns:p14="http://schemas.microsoft.com/office/powerpoint/2010/main" val="4232001349"/>
              </p:ext>
            </p:extLst>
          </p:nvPr>
        </p:nvGraphicFramePr>
        <p:xfrm>
          <a:off x="467544" y="1556792"/>
          <a:ext cx="8136905" cy="4213056"/>
        </p:xfrm>
        <a:graphic>
          <a:graphicData uri="http://schemas.openxmlformats.org/drawingml/2006/table">
            <a:tbl>
              <a:tblPr firstRow="1" bandRow="1">
                <a:tableStyleId>{7DF18680-E054-41AD-8BC1-D1AEF772440D}</a:tableStyleId>
              </a:tblPr>
              <a:tblGrid>
                <a:gridCol w="3173393"/>
                <a:gridCol w="1790119"/>
                <a:gridCol w="3173393"/>
              </a:tblGrid>
              <a:tr h="720080">
                <a:tc>
                  <a:txBody>
                    <a:bodyPr/>
                    <a:lstStyle/>
                    <a:p>
                      <a:pPr algn="ctr"/>
                      <a:r>
                        <a:rPr lang="zh-CN" altLang="en-US" sz="2400" dirty="0" smtClean="0">
                          <a:latin typeface="+mn-ea"/>
                          <a:ea typeface="+mn-ea"/>
                        </a:rPr>
                        <a:t>上课时间</a:t>
                      </a:r>
                      <a:endParaRPr lang="zh-CN" altLang="en-US" sz="2400" dirty="0">
                        <a:latin typeface="+mn-ea"/>
                        <a:ea typeface="+mn-ea"/>
                      </a:endParaRPr>
                    </a:p>
                  </a:txBody>
                  <a:tcPr/>
                </a:tc>
                <a:tc>
                  <a:txBody>
                    <a:bodyPr/>
                    <a:lstStyle/>
                    <a:p>
                      <a:pPr algn="ctr"/>
                      <a:r>
                        <a:rPr lang="zh-CN" altLang="en-US" sz="2400" dirty="0" smtClean="0">
                          <a:latin typeface="+mn-ea"/>
                          <a:ea typeface="+mn-ea"/>
                        </a:rPr>
                        <a:t>领取地点</a:t>
                      </a:r>
                      <a:endParaRPr lang="en-US" altLang="zh-CN" sz="2400" dirty="0" smtClean="0">
                        <a:latin typeface="+mn-ea"/>
                        <a:ea typeface="+mn-ea"/>
                      </a:endParaRPr>
                    </a:p>
                  </a:txBody>
                  <a:tcPr/>
                </a:tc>
                <a:tc>
                  <a:txBody>
                    <a:bodyPr/>
                    <a:lstStyle/>
                    <a:p>
                      <a:pPr algn="ctr"/>
                      <a:r>
                        <a:rPr lang="zh-CN" altLang="en-US" sz="2400" dirty="0" smtClean="0">
                          <a:latin typeface="+mn-ea"/>
                          <a:ea typeface="+mn-ea"/>
                        </a:rPr>
                        <a:t>领取时间</a:t>
                      </a:r>
                      <a:endParaRPr lang="zh-CN" altLang="en-US" sz="2400" dirty="0">
                        <a:latin typeface="+mn-ea"/>
                        <a:ea typeface="+mn-ea"/>
                      </a:endParaRPr>
                    </a:p>
                  </a:txBody>
                  <a:tcPr/>
                </a:tc>
              </a:tr>
              <a:tr h="1051935">
                <a:tc>
                  <a:txBody>
                    <a:bodyPr/>
                    <a:lstStyle/>
                    <a:p>
                      <a:pPr algn="ctr"/>
                      <a:r>
                        <a:rPr lang="zh-CN" altLang="en-US" sz="2400" dirty="0" smtClean="0">
                          <a:latin typeface="+mn-ea"/>
                          <a:ea typeface="+mn-ea"/>
                        </a:rPr>
                        <a:t>周一上下午、</a:t>
                      </a:r>
                      <a:endParaRPr lang="en-US" altLang="zh-CN" sz="2400" dirty="0" smtClean="0">
                        <a:latin typeface="+mn-ea"/>
                        <a:ea typeface="+mn-ea"/>
                      </a:endParaRPr>
                    </a:p>
                    <a:p>
                      <a:pPr algn="ctr"/>
                      <a:r>
                        <a:rPr lang="zh-CN" altLang="en-US" sz="2400" dirty="0" smtClean="0">
                          <a:latin typeface="+mn-ea"/>
                          <a:ea typeface="+mn-ea"/>
                        </a:rPr>
                        <a:t>周二上午</a:t>
                      </a:r>
                      <a:endParaRPr lang="en-US" altLang="zh-CN" sz="2400" dirty="0" smtClean="0">
                        <a:latin typeface="+mn-ea"/>
                        <a:ea typeface="+mn-ea"/>
                      </a:endParaRPr>
                    </a:p>
                  </a:txBody>
                  <a:tcPr/>
                </a:tc>
                <a:tc>
                  <a:txBody>
                    <a:bodyPr/>
                    <a:lstStyle/>
                    <a:p>
                      <a:pPr algn="ctr"/>
                      <a:r>
                        <a:rPr lang="zh-CN" altLang="en-US" sz="2400" dirty="0" smtClean="0">
                          <a:latin typeface="+mn-ea"/>
                          <a:ea typeface="+mn-ea"/>
                        </a:rPr>
                        <a:t>东四</a:t>
                      </a:r>
                      <a:r>
                        <a:rPr lang="zh-CN" altLang="zh-CN" sz="2400" dirty="0" smtClean="0">
                          <a:latin typeface="+mn-ea"/>
                          <a:ea typeface="+mn-ea"/>
                        </a:rPr>
                        <a:t>3</a:t>
                      </a:r>
                      <a:r>
                        <a:rPr lang="en-US" altLang="zh-CN" sz="2400" dirty="0" smtClean="0">
                          <a:latin typeface="+mn-ea"/>
                          <a:ea typeface="+mn-ea"/>
                        </a:rPr>
                        <a:t>10</a:t>
                      </a:r>
                      <a:endParaRPr lang="zh-CN" altLang="en-US" sz="2400" dirty="0">
                        <a:latin typeface="+mn-ea"/>
                        <a:ea typeface="+mn-ea"/>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400" dirty="0" smtClean="0">
                          <a:latin typeface="+mn-ea"/>
                          <a:ea typeface="+mn-ea"/>
                        </a:rPr>
                        <a:t>9</a:t>
                      </a:r>
                      <a:r>
                        <a:rPr lang="zh-CN" altLang="en-US" sz="2400" dirty="0" smtClean="0">
                          <a:latin typeface="+mn-ea"/>
                          <a:ea typeface="+mn-ea"/>
                        </a:rPr>
                        <a:t>月</a:t>
                      </a:r>
                      <a:r>
                        <a:rPr lang="en-US" altLang="zh-CN" sz="2400" dirty="0" smtClean="0">
                          <a:latin typeface="+mn-ea"/>
                          <a:ea typeface="+mn-ea"/>
                        </a:rPr>
                        <a:t>12</a:t>
                      </a:r>
                      <a:r>
                        <a:rPr lang="zh-CN" altLang="en-US" sz="2400" dirty="0" smtClean="0">
                          <a:latin typeface="+mn-ea"/>
                          <a:ea typeface="+mn-ea"/>
                        </a:rPr>
                        <a:t>日 </a:t>
                      </a:r>
                      <a:r>
                        <a:rPr lang="en-US" altLang="zh-CN" sz="2400" dirty="0" smtClean="0">
                          <a:latin typeface="+mn-ea"/>
                          <a:ea typeface="+mn-ea"/>
                          <a:cs typeface="微软雅黑"/>
                        </a:rPr>
                        <a:t>9:30-16:30</a:t>
                      </a:r>
                      <a:endParaRPr lang="zh-CN" altLang="en-US" sz="2400" dirty="0" smtClean="0">
                        <a:latin typeface="+mn-ea"/>
                        <a:ea typeface="+mn-ea"/>
                        <a:cs typeface="微软雅黑"/>
                      </a:endParaRPr>
                    </a:p>
                    <a:p>
                      <a:pPr algn="l"/>
                      <a:r>
                        <a:rPr lang="en-US" altLang="zh-CN" sz="2400" dirty="0" smtClean="0">
                          <a:latin typeface="+mn-ea"/>
                          <a:ea typeface="+mn-ea"/>
                        </a:rPr>
                        <a:t>9</a:t>
                      </a:r>
                      <a:r>
                        <a:rPr lang="zh-CN" altLang="en-US" sz="2400" dirty="0" smtClean="0">
                          <a:latin typeface="+mn-ea"/>
                          <a:ea typeface="+mn-ea"/>
                        </a:rPr>
                        <a:t>月</a:t>
                      </a:r>
                      <a:r>
                        <a:rPr lang="en-US" altLang="zh-CN" sz="2400" dirty="0" smtClean="0">
                          <a:latin typeface="+mn-ea"/>
                          <a:ea typeface="+mn-ea"/>
                        </a:rPr>
                        <a:t>13</a:t>
                      </a:r>
                      <a:r>
                        <a:rPr lang="zh-CN" altLang="en-US" sz="2400" dirty="0" smtClean="0">
                          <a:latin typeface="+mn-ea"/>
                          <a:ea typeface="+mn-ea"/>
                        </a:rPr>
                        <a:t>日 </a:t>
                      </a:r>
                      <a:r>
                        <a:rPr lang="en-US" altLang="zh-CN" sz="2400" dirty="0" smtClean="0">
                          <a:latin typeface="+mn-ea"/>
                          <a:ea typeface="+mn-ea"/>
                        </a:rPr>
                        <a:t>9:30-13:00</a:t>
                      </a:r>
                      <a:endParaRPr lang="zh-CN" altLang="en-US" sz="2400" dirty="0">
                        <a:latin typeface="+mn-ea"/>
                        <a:ea typeface="+mn-ea"/>
                      </a:endParaRPr>
                    </a:p>
                  </a:txBody>
                  <a:tcPr/>
                </a:tc>
              </a:tr>
              <a:tr h="1252321">
                <a:tc>
                  <a:txBody>
                    <a:bodyPr/>
                    <a:lstStyle/>
                    <a:p>
                      <a:pPr algn="ctr"/>
                      <a:r>
                        <a:rPr lang="zh-CN" altLang="en-US" sz="2400" dirty="0" smtClean="0">
                          <a:latin typeface="+mn-ea"/>
                          <a:ea typeface="+mn-ea"/>
                          <a:cs typeface="微软雅黑"/>
                        </a:rPr>
                        <a:t>周二下午</a:t>
                      </a:r>
                      <a:endParaRPr lang="en-US" altLang="zh-CN" sz="2400" dirty="0" smtClean="0">
                        <a:latin typeface="+mn-ea"/>
                        <a:ea typeface="+mn-ea"/>
                        <a:cs typeface="微软雅黑"/>
                      </a:endParaRPr>
                    </a:p>
                    <a:p>
                      <a:pPr algn="ctr"/>
                      <a:r>
                        <a:rPr lang="zh-CN" altLang="en-US" sz="2400" dirty="0" smtClean="0">
                          <a:latin typeface="+mn-ea"/>
                          <a:ea typeface="+mn-ea"/>
                          <a:cs typeface="微软雅黑"/>
                        </a:rPr>
                        <a:t>周三上下午</a:t>
                      </a:r>
                      <a:endParaRPr lang="zh-CN" altLang="en-US" sz="2400" dirty="0">
                        <a:latin typeface="+mn-ea"/>
                        <a:ea typeface="+mn-ea"/>
                        <a:cs typeface="微软雅黑"/>
                      </a:endParaRPr>
                    </a:p>
                  </a:txBody>
                  <a:tcPr/>
                </a:tc>
                <a:tc>
                  <a:txBody>
                    <a:bodyPr/>
                    <a:lstStyle/>
                    <a:p>
                      <a:pPr algn="ctr"/>
                      <a:r>
                        <a:rPr lang="zh-CN" altLang="en-US" sz="2400" dirty="0" smtClean="0">
                          <a:latin typeface="+mn-ea"/>
                          <a:ea typeface="+mn-ea"/>
                          <a:cs typeface="微软雅黑"/>
                        </a:rPr>
                        <a:t>东四</a:t>
                      </a:r>
                      <a:r>
                        <a:rPr lang="zh-CN" altLang="zh-CN" sz="2400" dirty="0" smtClean="0">
                          <a:latin typeface="+mn-ea"/>
                          <a:ea typeface="+mn-ea"/>
                          <a:cs typeface="微软雅黑"/>
                        </a:rPr>
                        <a:t>1</a:t>
                      </a:r>
                      <a:r>
                        <a:rPr lang="en-US" altLang="zh-CN" sz="2400" dirty="0" smtClean="0">
                          <a:latin typeface="+mn-ea"/>
                          <a:ea typeface="+mn-ea"/>
                          <a:cs typeface="微软雅黑"/>
                        </a:rPr>
                        <a:t>10</a:t>
                      </a:r>
                      <a:endParaRPr lang="zh-CN" altLang="en-US" sz="2400" dirty="0">
                        <a:latin typeface="+mn-ea"/>
                        <a:ea typeface="+mn-ea"/>
                        <a:cs typeface="微软雅黑"/>
                      </a:endParaRPr>
                    </a:p>
                  </a:txBody>
                  <a:tcPr/>
                </a:tc>
                <a:tc>
                  <a:txBody>
                    <a:bodyPr/>
                    <a:lstStyle/>
                    <a:p>
                      <a:pPr algn="l"/>
                      <a:r>
                        <a:rPr lang="en-US" altLang="zh-CN" sz="2400" dirty="0" smtClean="0">
                          <a:latin typeface="+mn-ea"/>
                          <a:ea typeface="+mn-ea"/>
                          <a:cs typeface="微软雅黑"/>
                        </a:rPr>
                        <a:t>9</a:t>
                      </a:r>
                      <a:r>
                        <a:rPr lang="zh-CN" altLang="en-US" sz="2400" dirty="0" smtClean="0">
                          <a:latin typeface="+mn-ea"/>
                          <a:ea typeface="+mn-ea"/>
                          <a:cs typeface="微软雅黑"/>
                        </a:rPr>
                        <a:t>月</a:t>
                      </a:r>
                      <a:r>
                        <a:rPr lang="en-US" altLang="zh-CN" sz="2400" dirty="0" smtClean="0">
                          <a:latin typeface="+mn-ea"/>
                          <a:ea typeface="+mn-ea"/>
                          <a:cs typeface="微软雅黑"/>
                        </a:rPr>
                        <a:t>13</a:t>
                      </a:r>
                      <a:r>
                        <a:rPr lang="zh-CN" altLang="en-US" sz="2400" dirty="0" smtClean="0">
                          <a:latin typeface="+mn-ea"/>
                          <a:ea typeface="+mn-ea"/>
                          <a:cs typeface="微软雅黑"/>
                        </a:rPr>
                        <a:t>日 </a:t>
                      </a:r>
                      <a:r>
                        <a:rPr lang="en-US" altLang="zh-CN" sz="2400" dirty="0" smtClean="0">
                          <a:latin typeface="+mn-ea"/>
                          <a:ea typeface="+mn-ea"/>
                          <a:cs typeface="微软雅黑"/>
                        </a:rPr>
                        <a:t>13:00-16:30</a:t>
                      </a:r>
                    </a:p>
                    <a:p>
                      <a:pPr algn="l"/>
                      <a:r>
                        <a:rPr lang="en-US" altLang="zh-CN" sz="2400" dirty="0" smtClean="0">
                          <a:latin typeface="+mn-ea"/>
                          <a:ea typeface="+mn-ea"/>
                          <a:cs typeface="微软雅黑"/>
                        </a:rPr>
                        <a:t>9</a:t>
                      </a:r>
                      <a:r>
                        <a:rPr lang="zh-CN" altLang="en-US" sz="2400" dirty="0" smtClean="0">
                          <a:latin typeface="+mn-ea"/>
                          <a:ea typeface="+mn-ea"/>
                          <a:cs typeface="微软雅黑"/>
                        </a:rPr>
                        <a:t>月</a:t>
                      </a:r>
                      <a:r>
                        <a:rPr lang="en-US" altLang="zh-CN" sz="2400" dirty="0" smtClean="0">
                          <a:latin typeface="+mn-ea"/>
                          <a:ea typeface="+mn-ea"/>
                          <a:cs typeface="微软雅黑"/>
                        </a:rPr>
                        <a:t>14</a:t>
                      </a:r>
                      <a:r>
                        <a:rPr lang="zh-CN" altLang="en-US" sz="2400" dirty="0" smtClean="0">
                          <a:latin typeface="+mn-ea"/>
                          <a:ea typeface="+mn-ea"/>
                          <a:cs typeface="微软雅黑"/>
                        </a:rPr>
                        <a:t>日 </a:t>
                      </a:r>
                      <a:r>
                        <a:rPr lang="en-US" altLang="zh-CN" sz="2400" dirty="0" smtClean="0">
                          <a:latin typeface="+mn-ea"/>
                          <a:ea typeface="+mn-ea"/>
                          <a:cs typeface="微软雅黑"/>
                        </a:rPr>
                        <a:t>9:30-16:30</a:t>
                      </a:r>
                      <a:endParaRPr lang="zh-CN" altLang="en-US" sz="2400" dirty="0" smtClean="0">
                        <a:latin typeface="+mn-ea"/>
                        <a:ea typeface="+mn-ea"/>
                        <a:cs typeface="微软雅黑"/>
                      </a:endParaRPr>
                    </a:p>
                  </a:txBody>
                  <a:tcPr/>
                </a:tc>
              </a:tr>
              <a:tr h="864096">
                <a:tc>
                  <a:txBody>
                    <a:bodyPr/>
                    <a:lstStyle/>
                    <a:p>
                      <a:pPr algn="ctr"/>
                      <a:r>
                        <a:rPr lang="zh-CN" altLang="en-US" sz="2400" dirty="0" smtClean="0">
                          <a:latin typeface="+mn-ea"/>
                          <a:ea typeface="+mn-ea"/>
                          <a:cs typeface="微软雅黑"/>
                        </a:rPr>
                        <a:t>周四上下午</a:t>
                      </a:r>
                      <a:endParaRPr lang="en-US" altLang="zh-CN" sz="2400" dirty="0" smtClean="0">
                        <a:latin typeface="+mn-ea"/>
                        <a:ea typeface="+mn-ea"/>
                        <a:cs typeface="微软雅黑"/>
                      </a:endParaRPr>
                    </a:p>
                    <a:p>
                      <a:pPr algn="ctr"/>
                      <a:r>
                        <a:rPr lang="zh-CN" altLang="en-US" sz="2400" dirty="0" smtClean="0">
                          <a:latin typeface="+mn-ea"/>
                          <a:ea typeface="+mn-ea"/>
                          <a:cs typeface="微软雅黑"/>
                        </a:rPr>
                        <a:t>周五上午</a:t>
                      </a:r>
                      <a:endParaRPr lang="en-US" altLang="zh-CN" sz="2400" dirty="0" smtClean="0">
                        <a:latin typeface="+mn-ea"/>
                        <a:ea typeface="+mn-ea"/>
                        <a:cs typeface="微软雅黑"/>
                      </a:endParaRPr>
                    </a:p>
                  </a:txBody>
                  <a:tcPr/>
                </a:tc>
                <a:tc>
                  <a:txBody>
                    <a:bodyPr/>
                    <a:lstStyle/>
                    <a:p>
                      <a:pPr algn="ctr"/>
                      <a:r>
                        <a:rPr lang="zh-CN" altLang="en-US" sz="2400" dirty="0" smtClean="0">
                          <a:latin typeface="+mn-ea"/>
                          <a:ea typeface="+mn-ea"/>
                          <a:cs typeface="微软雅黑"/>
                        </a:rPr>
                        <a:t>东四</a:t>
                      </a:r>
                      <a:r>
                        <a:rPr lang="zh-CN" altLang="zh-CN" sz="2400" dirty="0" smtClean="0">
                          <a:latin typeface="+mn-ea"/>
                          <a:ea typeface="+mn-ea"/>
                          <a:cs typeface="微软雅黑"/>
                        </a:rPr>
                        <a:t>2</a:t>
                      </a:r>
                      <a:r>
                        <a:rPr lang="en-US" altLang="zh-CN" sz="2400" dirty="0" smtClean="0">
                          <a:latin typeface="+mn-ea"/>
                          <a:ea typeface="+mn-ea"/>
                          <a:cs typeface="微软雅黑"/>
                        </a:rPr>
                        <a:t>08</a:t>
                      </a:r>
                      <a:endParaRPr lang="zh-CN" altLang="en-US" sz="2400" dirty="0">
                        <a:latin typeface="+mn-ea"/>
                        <a:ea typeface="+mn-ea"/>
                        <a:cs typeface="微软雅黑"/>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400" dirty="0" smtClean="0">
                          <a:latin typeface="+mn-ea"/>
                          <a:ea typeface="+mn-ea"/>
                          <a:cs typeface="微软雅黑"/>
                        </a:rPr>
                        <a:t>9</a:t>
                      </a:r>
                      <a:r>
                        <a:rPr lang="zh-CN" altLang="en-US" sz="2400" dirty="0" smtClean="0">
                          <a:latin typeface="+mn-ea"/>
                          <a:ea typeface="+mn-ea"/>
                          <a:cs typeface="微软雅黑"/>
                        </a:rPr>
                        <a:t>月</a:t>
                      </a:r>
                      <a:r>
                        <a:rPr lang="en-US" altLang="zh-CN" sz="2400" dirty="0" smtClean="0">
                          <a:latin typeface="+mn-ea"/>
                          <a:ea typeface="+mn-ea"/>
                          <a:cs typeface="微软雅黑"/>
                        </a:rPr>
                        <a:t>15</a:t>
                      </a:r>
                      <a:r>
                        <a:rPr lang="zh-CN" altLang="en-US" sz="2400" dirty="0" smtClean="0">
                          <a:latin typeface="+mn-ea"/>
                          <a:ea typeface="+mn-ea"/>
                          <a:cs typeface="微软雅黑"/>
                        </a:rPr>
                        <a:t>日 </a:t>
                      </a:r>
                      <a:r>
                        <a:rPr lang="en-US" altLang="zh-CN" sz="2400" dirty="0" smtClean="0">
                          <a:latin typeface="+mn-ea"/>
                          <a:ea typeface="+mn-ea"/>
                          <a:cs typeface="微软雅黑"/>
                        </a:rPr>
                        <a:t>9:30-16:30</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2400" dirty="0" smtClean="0">
                          <a:latin typeface="+mn-ea"/>
                          <a:ea typeface="+mn-ea"/>
                          <a:cs typeface="微软雅黑"/>
                        </a:rPr>
                        <a:t>9</a:t>
                      </a:r>
                      <a:r>
                        <a:rPr lang="zh-CN" altLang="en-US" sz="2400" dirty="0" smtClean="0">
                          <a:latin typeface="+mn-ea"/>
                          <a:ea typeface="+mn-ea"/>
                          <a:cs typeface="微软雅黑"/>
                        </a:rPr>
                        <a:t>月</a:t>
                      </a:r>
                      <a:r>
                        <a:rPr lang="en-US" altLang="zh-CN" sz="2400" dirty="0" smtClean="0">
                          <a:latin typeface="+mn-ea"/>
                          <a:ea typeface="+mn-ea"/>
                          <a:cs typeface="微软雅黑"/>
                        </a:rPr>
                        <a:t>16</a:t>
                      </a:r>
                      <a:r>
                        <a:rPr lang="zh-CN" altLang="en-US" sz="2400" dirty="0" smtClean="0">
                          <a:latin typeface="+mn-ea"/>
                          <a:ea typeface="+mn-ea"/>
                          <a:cs typeface="微软雅黑"/>
                        </a:rPr>
                        <a:t>日 </a:t>
                      </a:r>
                      <a:r>
                        <a:rPr lang="en-US" altLang="zh-CN" sz="2400" dirty="0" smtClean="0">
                          <a:latin typeface="+mn-ea"/>
                          <a:ea typeface="+mn-ea"/>
                          <a:cs typeface="微软雅黑"/>
                        </a:rPr>
                        <a:t>9:30-13:00</a:t>
                      </a: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2400" dirty="0" smtClean="0">
                        <a:latin typeface="+mn-ea"/>
                        <a:ea typeface="+mn-ea"/>
                        <a:cs typeface="微软雅黑"/>
                      </a:endParaRPr>
                    </a:p>
                  </a:txBody>
                  <a:tcPr/>
                </a:tc>
              </a:tr>
            </a:tbl>
          </a:graphicData>
        </a:graphic>
      </p:graphicFrame>
    </p:spTree>
    <p:extLst>
      <p:ext uri="{BB962C8B-B14F-4D97-AF65-F5344CB8AC3E}">
        <p14:creationId xmlns:p14="http://schemas.microsoft.com/office/powerpoint/2010/main" val="1069386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4"/>
          <p:cNvSpPr>
            <a:spLocks noGrp="1" noChangeArrowheads="1"/>
          </p:cNvSpPr>
          <p:nvPr>
            <p:ph type="ctrTitle"/>
          </p:nvPr>
        </p:nvSpPr>
        <p:spPr>
          <a:xfrm>
            <a:off x="1979712" y="404664"/>
            <a:ext cx="5686425" cy="1470025"/>
          </a:xfrm>
        </p:spPr>
        <p:txBody>
          <a:bodyPr/>
          <a:lstStyle/>
          <a:p>
            <a:r>
              <a:rPr kumimoji="0" lang="zh-CN" altLang="en-US" b="1" dirty="0">
                <a:latin typeface="+mn-ea"/>
                <a:ea typeface="+mn-ea"/>
                <a:cs typeface="楷体_GB2312" charset="0"/>
              </a:rPr>
              <a:t>主要内容</a:t>
            </a:r>
          </a:p>
        </p:txBody>
      </p:sp>
      <p:sp>
        <p:nvSpPr>
          <p:cNvPr id="22530" name="Rectangle 3"/>
          <p:cNvSpPr>
            <a:spLocks noGrp="1" noChangeArrowheads="1"/>
          </p:cNvSpPr>
          <p:nvPr>
            <p:ph type="subTitle" idx="1"/>
          </p:nvPr>
        </p:nvSpPr>
        <p:spPr>
          <a:xfrm>
            <a:off x="714348" y="2143116"/>
            <a:ext cx="7127875" cy="2447925"/>
          </a:xfrm>
        </p:spPr>
        <p:txBody>
          <a:bodyPr/>
          <a:lstStyle/>
          <a:p>
            <a:pPr algn="l">
              <a:lnSpc>
                <a:spcPct val="80000"/>
              </a:lnSpc>
            </a:pPr>
            <a:r>
              <a:rPr kumimoji="0" lang="zh-CN" altLang="en-US" sz="3600" b="1" dirty="0">
                <a:solidFill>
                  <a:srgbClr val="000000"/>
                </a:solidFill>
                <a:latin typeface="+mn-ea"/>
                <a:cs typeface="楷体_GB2312" charset="0"/>
              </a:rPr>
              <a:t>一</a:t>
            </a:r>
            <a:r>
              <a:rPr kumimoji="0" lang="zh-CN" altLang="en-US" sz="3600" b="1" dirty="0" smtClean="0">
                <a:solidFill>
                  <a:srgbClr val="000000"/>
                </a:solidFill>
                <a:latin typeface="+mn-ea"/>
                <a:cs typeface="楷体_GB2312" charset="0"/>
              </a:rPr>
              <a:t>、物理实验的重要性</a:t>
            </a:r>
            <a:endParaRPr kumimoji="0" lang="zh-CN" altLang="en-US" sz="3600" b="1" dirty="0">
              <a:solidFill>
                <a:srgbClr val="000000"/>
              </a:solidFill>
              <a:latin typeface="+mn-ea"/>
              <a:cs typeface="楷体_GB2312" charset="0"/>
            </a:endParaRPr>
          </a:p>
          <a:p>
            <a:pPr algn="l">
              <a:lnSpc>
                <a:spcPct val="80000"/>
              </a:lnSpc>
            </a:pPr>
            <a:r>
              <a:rPr kumimoji="0" lang="zh-CN" altLang="en-US" sz="3600" b="1" dirty="0">
                <a:solidFill>
                  <a:srgbClr val="000000"/>
                </a:solidFill>
                <a:latin typeface="+mn-ea"/>
                <a:cs typeface="楷体_GB2312" charset="0"/>
              </a:rPr>
              <a:t>二、实验测量与有效数字</a:t>
            </a:r>
          </a:p>
          <a:p>
            <a:pPr algn="l">
              <a:lnSpc>
                <a:spcPct val="80000"/>
              </a:lnSpc>
            </a:pPr>
            <a:r>
              <a:rPr kumimoji="0" lang="zh-CN" altLang="en-US" sz="3600" b="1" dirty="0">
                <a:solidFill>
                  <a:srgbClr val="000000"/>
                </a:solidFill>
                <a:latin typeface="+mn-ea"/>
                <a:cs typeface="楷体_GB2312" charset="0"/>
              </a:rPr>
              <a:t>三、误差与不确定度</a:t>
            </a:r>
          </a:p>
          <a:p>
            <a:pPr algn="l">
              <a:lnSpc>
                <a:spcPct val="80000"/>
              </a:lnSpc>
            </a:pPr>
            <a:r>
              <a:rPr kumimoji="0" lang="zh-CN" altLang="en-US" sz="3600" b="1" dirty="0">
                <a:solidFill>
                  <a:srgbClr val="000000"/>
                </a:solidFill>
                <a:latin typeface="+mn-ea"/>
                <a:cs typeface="楷体_GB2312" charset="0"/>
              </a:rPr>
              <a:t>四、有效数字与实验数据处理</a:t>
            </a:r>
            <a:endParaRPr kumimoji="0" lang="en-US" altLang="zh-CN" sz="3600" b="1" dirty="0">
              <a:solidFill>
                <a:srgbClr val="000000"/>
              </a:solidFill>
              <a:latin typeface="+mn-ea"/>
              <a:cs typeface="楷体_GB2312" charset="0"/>
            </a:endParaRPr>
          </a:p>
          <a:p>
            <a:pPr algn="l">
              <a:lnSpc>
                <a:spcPct val="80000"/>
              </a:lnSpc>
            </a:pPr>
            <a:r>
              <a:rPr kumimoji="0" lang="zh-CN" altLang="en-US" sz="3600" b="1" dirty="0">
                <a:solidFill>
                  <a:srgbClr val="000000"/>
                </a:solidFill>
                <a:latin typeface="+mn-ea"/>
                <a:cs typeface="楷体_GB2312" charset="0"/>
              </a:rPr>
              <a:t>五、课程要求</a:t>
            </a:r>
            <a:endParaRPr kumimoji="0" lang="en-US" altLang="zh-CN" sz="3600" b="1" dirty="0">
              <a:solidFill>
                <a:srgbClr val="000000"/>
              </a:solidFill>
              <a:latin typeface="+mn-ea"/>
              <a:cs typeface="楷体_GB2312" charset="0"/>
            </a:endParaRPr>
          </a:p>
          <a:p>
            <a:pPr algn="l">
              <a:lnSpc>
                <a:spcPct val="80000"/>
              </a:lnSpc>
            </a:pPr>
            <a:endParaRPr kumimoji="0" lang="zh-CN" altLang="en-US" sz="3600" b="1" dirty="0">
              <a:solidFill>
                <a:srgbClr val="000000"/>
              </a:solidFill>
              <a:latin typeface="+mn-ea"/>
              <a:cs typeface="楷体_GB231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8" descr="Untitled-2 copy"/>
          <p:cNvPicPr>
            <a:picLocks noChangeAspect="1" noChangeArrowheads="1"/>
          </p:cNvPicPr>
          <p:nvPr/>
        </p:nvPicPr>
        <p:blipFill>
          <a:blip r:embed="rId2"/>
          <a:srcRect/>
          <a:stretch>
            <a:fillRect/>
          </a:stretch>
        </p:blipFill>
        <p:spPr bwMode="auto">
          <a:xfrm>
            <a:off x="19050" y="4763"/>
            <a:ext cx="9144000" cy="6934200"/>
          </a:xfrm>
          <a:prstGeom prst="rect">
            <a:avLst/>
          </a:prstGeom>
          <a:noFill/>
          <a:ln w="9525">
            <a:noFill/>
            <a:miter lim="800000"/>
            <a:headEnd/>
            <a:tailEnd/>
          </a:ln>
          <a:effectLst>
            <a:outerShdw dist="35921" dir="2700000" algn="ctr" rotWithShape="0">
              <a:schemeClr val="bg2"/>
            </a:outerShdw>
          </a:effectLst>
        </p:spPr>
      </p:pic>
      <p:grpSp>
        <p:nvGrpSpPr>
          <p:cNvPr id="2" name="Group 0"/>
          <p:cNvGrpSpPr>
            <a:grpSpLocks/>
          </p:cNvGrpSpPr>
          <p:nvPr/>
        </p:nvGrpSpPr>
        <p:grpSpPr bwMode="auto">
          <a:xfrm>
            <a:off x="161925" y="1314450"/>
            <a:ext cx="4814888" cy="4500563"/>
            <a:chOff x="720" y="816"/>
            <a:chExt cx="3888" cy="2832"/>
          </a:xfrm>
        </p:grpSpPr>
        <p:sp>
          <p:nvSpPr>
            <p:cNvPr id="8201" name="Rectangle 10"/>
            <p:cNvSpPr>
              <a:spLocks noChangeArrowheads="1"/>
            </p:cNvSpPr>
            <p:nvPr/>
          </p:nvSpPr>
          <p:spPr bwMode="auto">
            <a:xfrm>
              <a:off x="720" y="1920"/>
              <a:ext cx="1440" cy="576"/>
            </a:xfrm>
            <a:prstGeom prst="rect">
              <a:avLst/>
            </a:prstGeom>
            <a:gradFill rotWithShape="0">
              <a:gsLst>
                <a:gs pos="0">
                  <a:srgbClr val="767647"/>
                </a:gs>
                <a:gs pos="50000">
                  <a:srgbClr val="FFFF99"/>
                </a:gs>
                <a:gs pos="100000">
                  <a:srgbClr val="767647"/>
                </a:gs>
              </a:gsLst>
              <a:lin ang="5400000" scaled="1"/>
            </a:gradFill>
            <a:ln w="38100" cmpd="dbl">
              <a:solidFill>
                <a:schemeClr val="tx1"/>
              </a:solidFill>
              <a:miter lim="800000"/>
              <a:headEnd/>
              <a:tailEnd/>
            </a:ln>
            <a:effectLst>
              <a:outerShdw dist="17961" dir="2700000" algn="ctr" rotWithShape="0">
                <a:schemeClr val="bg1"/>
              </a:outerShdw>
            </a:effectLst>
          </p:spPr>
          <p:txBody>
            <a:bodyPr wrap="none" anchor="ctr"/>
            <a:lstStyle/>
            <a:p>
              <a:pPr algn="ctr">
                <a:spcBef>
                  <a:spcPct val="0"/>
                </a:spcBef>
              </a:pPr>
              <a:r>
                <a:rPr kumimoji="0" lang="zh-CN" altLang="en-US" sz="3600">
                  <a:solidFill>
                    <a:srgbClr val="000099"/>
                  </a:solidFill>
                  <a:ea typeface="楷体_GB2312"/>
                  <a:cs typeface="楷体_GB2312"/>
                </a:rPr>
                <a:t>物理学</a:t>
              </a:r>
            </a:p>
          </p:txBody>
        </p:sp>
        <p:sp>
          <p:nvSpPr>
            <p:cNvPr id="8202" name="Line 18"/>
            <p:cNvSpPr>
              <a:spLocks noChangeShapeType="1"/>
            </p:cNvSpPr>
            <p:nvPr/>
          </p:nvSpPr>
          <p:spPr bwMode="auto">
            <a:xfrm>
              <a:off x="2208" y="2208"/>
              <a:ext cx="960" cy="0"/>
            </a:xfrm>
            <a:prstGeom prst="line">
              <a:avLst/>
            </a:prstGeom>
            <a:noFill/>
            <a:ln w="19050">
              <a:solidFill>
                <a:schemeClr val="bg1"/>
              </a:solidFill>
              <a:round/>
              <a:headEnd/>
              <a:tailEnd/>
            </a:ln>
          </p:spPr>
          <p:txBody>
            <a:bodyPr/>
            <a:lstStyle/>
            <a:p>
              <a:endParaRPr lang="zh-CN" altLang="en-US"/>
            </a:p>
          </p:txBody>
        </p:sp>
        <p:sp>
          <p:nvSpPr>
            <p:cNvPr id="8203" name="Line 19"/>
            <p:cNvSpPr>
              <a:spLocks noChangeShapeType="1"/>
            </p:cNvSpPr>
            <p:nvPr/>
          </p:nvSpPr>
          <p:spPr bwMode="auto">
            <a:xfrm flipV="1">
              <a:off x="2592" y="1104"/>
              <a:ext cx="0" cy="2352"/>
            </a:xfrm>
            <a:prstGeom prst="line">
              <a:avLst/>
            </a:prstGeom>
            <a:noFill/>
            <a:ln w="19050">
              <a:solidFill>
                <a:schemeClr val="bg1"/>
              </a:solidFill>
              <a:round/>
              <a:headEnd/>
              <a:tailEnd/>
            </a:ln>
          </p:spPr>
          <p:txBody>
            <a:bodyPr/>
            <a:lstStyle/>
            <a:p>
              <a:endParaRPr lang="zh-CN" altLang="en-US"/>
            </a:p>
          </p:txBody>
        </p:sp>
        <p:sp>
          <p:nvSpPr>
            <p:cNvPr id="8204" name="Line 20"/>
            <p:cNvSpPr>
              <a:spLocks noChangeShapeType="1"/>
            </p:cNvSpPr>
            <p:nvPr/>
          </p:nvSpPr>
          <p:spPr bwMode="auto">
            <a:xfrm>
              <a:off x="2592" y="1104"/>
              <a:ext cx="528" cy="0"/>
            </a:xfrm>
            <a:prstGeom prst="line">
              <a:avLst/>
            </a:prstGeom>
            <a:noFill/>
            <a:ln w="19050">
              <a:solidFill>
                <a:schemeClr val="bg1"/>
              </a:solidFill>
              <a:round/>
              <a:headEnd/>
              <a:tailEnd/>
            </a:ln>
          </p:spPr>
          <p:txBody>
            <a:bodyPr/>
            <a:lstStyle/>
            <a:p>
              <a:endParaRPr lang="zh-CN" altLang="en-US"/>
            </a:p>
          </p:txBody>
        </p:sp>
        <p:sp>
          <p:nvSpPr>
            <p:cNvPr id="8205" name="Line 21"/>
            <p:cNvSpPr>
              <a:spLocks noChangeShapeType="1"/>
            </p:cNvSpPr>
            <p:nvPr/>
          </p:nvSpPr>
          <p:spPr bwMode="auto">
            <a:xfrm>
              <a:off x="2592" y="2208"/>
              <a:ext cx="0" cy="0"/>
            </a:xfrm>
            <a:prstGeom prst="line">
              <a:avLst/>
            </a:prstGeom>
            <a:noFill/>
            <a:ln w="9525">
              <a:solidFill>
                <a:schemeClr val="tx1"/>
              </a:solidFill>
              <a:round/>
              <a:headEnd/>
              <a:tailEnd/>
            </a:ln>
          </p:spPr>
          <p:txBody>
            <a:bodyPr/>
            <a:lstStyle/>
            <a:p>
              <a:endParaRPr lang="zh-CN" altLang="en-US"/>
            </a:p>
          </p:txBody>
        </p:sp>
        <p:sp>
          <p:nvSpPr>
            <p:cNvPr id="8206" name="Line 22"/>
            <p:cNvSpPr>
              <a:spLocks noChangeShapeType="1"/>
            </p:cNvSpPr>
            <p:nvPr/>
          </p:nvSpPr>
          <p:spPr bwMode="auto">
            <a:xfrm>
              <a:off x="2592" y="3456"/>
              <a:ext cx="528" cy="0"/>
            </a:xfrm>
            <a:prstGeom prst="line">
              <a:avLst/>
            </a:prstGeom>
            <a:noFill/>
            <a:ln w="28575">
              <a:solidFill>
                <a:schemeClr val="bg1"/>
              </a:solidFill>
              <a:round/>
              <a:headEnd/>
              <a:tailEnd/>
            </a:ln>
          </p:spPr>
          <p:txBody>
            <a:bodyPr/>
            <a:lstStyle/>
            <a:p>
              <a:endParaRPr lang="zh-CN" altLang="en-US"/>
            </a:p>
          </p:txBody>
        </p:sp>
        <p:sp>
          <p:nvSpPr>
            <p:cNvPr id="8207" name="Rectangle 25"/>
            <p:cNvSpPr>
              <a:spLocks noChangeArrowheads="1"/>
            </p:cNvSpPr>
            <p:nvPr/>
          </p:nvSpPr>
          <p:spPr bwMode="auto">
            <a:xfrm>
              <a:off x="3120" y="816"/>
              <a:ext cx="1441" cy="576"/>
            </a:xfrm>
            <a:prstGeom prst="rect">
              <a:avLst/>
            </a:prstGeom>
            <a:gradFill rotWithShape="0">
              <a:gsLst>
                <a:gs pos="0">
                  <a:srgbClr val="767647"/>
                </a:gs>
                <a:gs pos="50000">
                  <a:srgbClr val="FFFF99"/>
                </a:gs>
                <a:gs pos="100000">
                  <a:srgbClr val="767647"/>
                </a:gs>
              </a:gsLst>
              <a:lin ang="5400000" scaled="1"/>
            </a:gradFill>
            <a:ln w="38100" cmpd="dbl">
              <a:solidFill>
                <a:schemeClr val="tx1"/>
              </a:solidFill>
              <a:miter lim="800000"/>
              <a:headEnd/>
              <a:tailEnd/>
            </a:ln>
            <a:effectLst>
              <a:outerShdw dist="17961" dir="2700000" algn="ctr" rotWithShape="0">
                <a:schemeClr val="bg1"/>
              </a:outerShdw>
            </a:effectLst>
          </p:spPr>
          <p:txBody>
            <a:bodyPr wrap="none" anchor="ctr"/>
            <a:lstStyle/>
            <a:p>
              <a:pPr algn="ctr">
                <a:spcBef>
                  <a:spcPct val="0"/>
                </a:spcBef>
              </a:pPr>
              <a:r>
                <a:rPr kumimoji="0" lang="zh-CN" altLang="en-US" sz="3600" b="0">
                  <a:solidFill>
                    <a:srgbClr val="000099"/>
                  </a:solidFill>
                  <a:ea typeface="楷体_GB2312"/>
                  <a:cs typeface="楷体_GB2312"/>
                </a:rPr>
                <a:t>实验物理</a:t>
              </a:r>
            </a:p>
          </p:txBody>
        </p:sp>
        <p:sp>
          <p:nvSpPr>
            <p:cNvPr id="8208" name="Rectangle 26"/>
            <p:cNvSpPr>
              <a:spLocks noChangeArrowheads="1"/>
            </p:cNvSpPr>
            <p:nvPr/>
          </p:nvSpPr>
          <p:spPr bwMode="auto">
            <a:xfrm>
              <a:off x="3168" y="1920"/>
              <a:ext cx="1440" cy="576"/>
            </a:xfrm>
            <a:prstGeom prst="rect">
              <a:avLst/>
            </a:prstGeom>
            <a:gradFill rotWithShape="0">
              <a:gsLst>
                <a:gs pos="0">
                  <a:srgbClr val="767647"/>
                </a:gs>
                <a:gs pos="50000">
                  <a:srgbClr val="FFFF99"/>
                </a:gs>
                <a:gs pos="100000">
                  <a:srgbClr val="767647"/>
                </a:gs>
              </a:gsLst>
              <a:lin ang="5400000" scaled="1"/>
            </a:gradFill>
            <a:ln w="38100" cmpd="dbl">
              <a:solidFill>
                <a:schemeClr val="tx1"/>
              </a:solidFill>
              <a:miter lim="800000"/>
              <a:headEnd/>
              <a:tailEnd/>
            </a:ln>
            <a:effectLst>
              <a:outerShdw dist="17961" dir="2700000" algn="ctr" rotWithShape="0">
                <a:schemeClr val="bg1"/>
              </a:outerShdw>
            </a:effectLst>
          </p:spPr>
          <p:txBody>
            <a:bodyPr wrap="none" anchor="ctr"/>
            <a:lstStyle/>
            <a:p>
              <a:pPr algn="ctr">
                <a:spcBef>
                  <a:spcPct val="0"/>
                </a:spcBef>
              </a:pPr>
              <a:r>
                <a:rPr kumimoji="0" lang="zh-CN" altLang="en-US" sz="3600" b="0" dirty="0">
                  <a:solidFill>
                    <a:srgbClr val="000099"/>
                  </a:solidFill>
                  <a:ea typeface="楷体_GB2312"/>
                  <a:cs typeface="楷体_GB2312"/>
                </a:rPr>
                <a:t>理论物理</a:t>
              </a:r>
            </a:p>
          </p:txBody>
        </p:sp>
        <p:sp>
          <p:nvSpPr>
            <p:cNvPr id="8209" name="Rectangle 27"/>
            <p:cNvSpPr>
              <a:spLocks noChangeArrowheads="1"/>
            </p:cNvSpPr>
            <p:nvPr/>
          </p:nvSpPr>
          <p:spPr bwMode="auto">
            <a:xfrm>
              <a:off x="3168" y="3072"/>
              <a:ext cx="1440" cy="576"/>
            </a:xfrm>
            <a:prstGeom prst="rect">
              <a:avLst/>
            </a:prstGeom>
            <a:gradFill rotWithShape="0">
              <a:gsLst>
                <a:gs pos="0">
                  <a:srgbClr val="767647"/>
                </a:gs>
                <a:gs pos="50000">
                  <a:srgbClr val="FFFF99"/>
                </a:gs>
                <a:gs pos="100000">
                  <a:srgbClr val="767647"/>
                </a:gs>
              </a:gsLst>
              <a:lin ang="5400000" scaled="1"/>
            </a:gradFill>
            <a:ln w="38100" cmpd="dbl">
              <a:solidFill>
                <a:schemeClr val="tx1"/>
              </a:solidFill>
              <a:miter lim="800000"/>
              <a:headEnd/>
              <a:tailEnd/>
            </a:ln>
            <a:effectLst>
              <a:outerShdw dist="17961" dir="2700000" algn="ctr" rotWithShape="0">
                <a:schemeClr val="tx1"/>
              </a:outerShdw>
            </a:effectLst>
          </p:spPr>
          <p:txBody>
            <a:bodyPr wrap="none" anchor="ctr"/>
            <a:lstStyle/>
            <a:p>
              <a:pPr algn="ctr">
                <a:spcBef>
                  <a:spcPct val="0"/>
                </a:spcBef>
              </a:pPr>
              <a:r>
                <a:rPr kumimoji="0" lang="zh-CN" altLang="en-US" sz="3600" b="0">
                  <a:solidFill>
                    <a:srgbClr val="000099"/>
                  </a:solidFill>
                  <a:ea typeface="楷体_GB2312"/>
                  <a:cs typeface="楷体_GB2312"/>
                </a:rPr>
                <a:t>计算物理</a:t>
              </a:r>
            </a:p>
          </p:txBody>
        </p:sp>
      </p:grpSp>
      <p:sp>
        <p:nvSpPr>
          <p:cNvPr id="8197" name="Text Box 1"/>
          <p:cNvSpPr txBox="1">
            <a:spLocks noChangeArrowheads="1"/>
          </p:cNvSpPr>
          <p:nvPr/>
        </p:nvSpPr>
        <p:spPr bwMode="auto">
          <a:xfrm>
            <a:off x="5381625" y="836712"/>
            <a:ext cx="3584575" cy="1815882"/>
          </a:xfrm>
          <a:prstGeom prst="rect">
            <a:avLst/>
          </a:prstGeom>
          <a:solidFill>
            <a:schemeClr val="tx2"/>
          </a:solidFill>
          <a:ln w="28575">
            <a:solidFill>
              <a:srgbClr val="FF0000"/>
            </a:solidFill>
            <a:miter lim="800000"/>
            <a:headEnd/>
            <a:tailEnd/>
          </a:ln>
        </p:spPr>
        <p:txBody>
          <a:bodyPr>
            <a:spAutoFit/>
          </a:bodyPr>
          <a:lstStyle/>
          <a:p>
            <a:r>
              <a:rPr lang="zh-CN" altLang="en-US" b="0" dirty="0">
                <a:solidFill>
                  <a:schemeClr val="bg1"/>
                </a:solidFill>
              </a:rPr>
              <a:t>实验提供的条件比自然界出现的更丰富变化和灵活可控</a:t>
            </a:r>
            <a:r>
              <a:rPr lang="zh-CN" altLang="en-US" b="0" dirty="0" smtClean="0">
                <a:solidFill>
                  <a:schemeClr val="bg1"/>
                </a:solidFill>
              </a:rPr>
              <a:t>；</a:t>
            </a:r>
            <a:endParaRPr lang="en-US" altLang="zh-CN" b="0" dirty="0" smtClean="0">
              <a:solidFill>
                <a:schemeClr val="bg1"/>
              </a:solidFill>
            </a:endParaRPr>
          </a:p>
          <a:p>
            <a:endParaRPr lang="zh-CN" altLang="en-US" b="0" dirty="0">
              <a:solidFill>
                <a:schemeClr val="bg1"/>
              </a:solidFill>
            </a:endParaRPr>
          </a:p>
        </p:txBody>
      </p:sp>
      <p:sp>
        <p:nvSpPr>
          <p:cNvPr id="8198" name="Text Box 2"/>
          <p:cNvSpPr txBox="1">
            <a:spLocks noChangeArrowheads="1"/>
          </p:cNvSpPr>
          <p:nvPr/>
        </p:nvSpPr>
        <p:spPr bwMode="auto">
          <a:xfrm>
            <a:off x="5381625" y="2843213"/>
            <a:ext cx="3584575" cy="1384995"/>
          </a:xfrm>
          <a:prstGeom prst="rect">
            <a:avLst/>
          </a:prstGeom>
          <a:solidFill>
            <a:schemeClr val="tx2"/>
          </a:solidFill>
          <a:ln w="9525">
            <a:noFill/>
            <a:miter lim="800000"/>
            <a:headEnd/>
            <a:tailEnd/>
          </a:ln>
        </p:spPr>
        <p:txBody>
          <a:bodyPr>
            <a:spAutoFit/>
          </a:bodyPr>
          <a:lstStyle/>
          <a:p>
            <a:r>
              <a:rPr lang="zh-CN" altLang="en-US" b="0" dirty="0">
                <a:solidFill>
                  <a:schemeClr val="bg1"/>
                </a:solidFill>
              </a:rPr>
              <a:t>物理理论给出对自然界</a:t>
            </a:r>
            <a:r>
              <a:rPr lang="zh-CN" altLang="en-US" b="0" dirty="0" smtClean="0">
                <a:solidFill>
                  <a:schemeClr val="bg1"/>
                </a:solidFill>
              </a:rPr>
              <a:t>“本质”的</a:t>
            </a:r>
            <a:r>
              <a:rPr lang="zh-CN" altLang="en-US" b="0" dirty="0">
                <a:solidFill>
                  <a:schemeClr val="bg1"/>
                </a:solidFill>
              </a:rPr>
              <a:t>数学描述；</a:t>
            </a:r>
          </a:p>
        </p:txBody>
      </p:sp>
      <p:sp>
        <p:nvSpPr>
          <p:cNvPr id="8199" name="Text Box 3"/>
          <p:cNvSpPr txBox="1">
            <a:spLocks noChangeArrowheads="1"/>
          </p:cNvSpPr>
          <p:nvPr/>
        </p:nvSpPr>
        <p:spPr bwMode="auto">
          <a:xfrm>
            <a:off x="5429256" y="4500570"/>
            <a:ext cx="3584575" cy="1815882"/>
          </a:xfrm>
          <a:prstGeom prst="rect">
            <a:avLst/>
          </a:prstGeom>
          <a:solidFill>
            <a:schemeClr val="tx2"/>
          </a:solidFill>
          <a:ln w="38100">
            <a:solidFill>
              <a:srgbClr val="FF0000"/>
            </a:solidFill>
            <a:miter lim="800000"/>
            <a:headEnd/>
            <a:tailEnd/>
          </a:ln>
        </p:spPr>
        <p:txBody>
          <a:bodyPr wrap="square">
            <a:spAutoFit/>
          </a:bodyPr>
          <a:lstStyle/>
          <a:p>
            <a:r>
              <a:rPr lang="zh-CN" altLang="en-US" b="0" dirty="0">
                <a:solidFill>
                  <a:schemeClr val="bg1"/>
                </a:solidFill>
              </a:rPr>
              <a:t>计算物理学可通过计算机实验提供比通常的实验更为变化丰富和灵活控制的条件。</a:t>
            </a:r>
          </a:p>
        </p:txBody>
      </p:sp>
      <p:sp>
        <p:nvSpPr>
          <p:cNvPr id="8200" name="Text Box 4"/>
          <p:cNvSpPr txBox="1">
            <a:spLocks noChangeArrowheads="1"/>
          </p:cNvSpPr>
          <p:nvPr/>
        </p:nvSpPr>
        <p:spPr bwMode="auto">
          <a:xfrm>
            <a:off x="425450" y="6276975"/>
            <a:ext cx="8756650" cy="1160463"/>
          </a:xfrm>
          <a:prstGeom prst="rect">
            <a:avLst/>
          </a:prstGeom>
          <a:noFill/>
          <a:ln w="9525">
            <a:noFill/>
            <a:miter lim="800000"/>
            <a:headEnd/>
            <a:tailEnd/>
          </a:ln>
        </p:spPr>
        <p:txBody>
          <a:bodyPr wrap="none">
            <a:spAutoFit/>
          </a:bodyPr>
          <a:lstStyle/>
          <a:p>
            <a:pPr>
              <a:spcBef>
                <a:spcPct val="0"/>
              </a:spcBef>
            </a:pPr>
            <a:r>
              <a:rPr kumimoji="0" lang="zh-CN" altLang="en-US" sz="2800">
                <a:solidFill>
                  <a:srgbClr val="FF0000"/>
                </a:solidFill>
              </a:rPr>
              <a:t>任何理论和计算结果是否成立，都要经过实验的确认！</a:t>
            </a:r>
          </a:p>
          <a:p>
            <a:endParaRPr lang="zh-CN" altLang="en-US" sz="2800">
              <a:solidFill>
                <a:srgbClr val="FF0000"/>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7" descr="Untitled-2 copy"/>
          <p:cNvPicPr>
            <a:picLocks noChangeAspect="1" noChangeArrowheads="1"/>
          </p:cNvPicPr>
          <p:nvPr/>
        </p:nvPicPr>
        <p:blipFill>
          <a:blip r:embed="rId2"/>
          <a:srcRect/>
          <a:stretch>
            <a:fillRect/>
          </a:stretch>
        </p:blipFill>
        <p:spPr bwMode="auto">
          <a:xfrm>
            <a:off x="0" y="0"/>
            <a:ext cx="9144000" cy="6934200"/>
          </a:xfrm>
          <a:prstGeom prst="rect">
            <a:avLst/>
          </a:prstGeom>
          <a:noFill/>
          <a:ln w="9525">
            <a:noFill/>
            <a:miter lim="800000"/>
            <a:headEnd/>
            <a:tailEnd/>
          </a:ln>
          <a:effectLst>
            <a:outerShdw dist="35921" dir="2700000" algn="ctr" rotWithShape="0">
              <a:schemeClr val="bg2"/>
            </a:outerShdw>
          </a:effectLst>
        </p:spPr>
      </p:pic>
      <p:sp>
        <p:nvSpPr>
          <p:cNvPr id="56322" name="Text Box 2"/>
          <p:cNvSpPr txBox="1">
            <a:spLocks noChangeArrowheads="1"/>
          </p:cNvSpPr>
          <p:nvPr/>
        </p:nvSpPr>
        <p:spPr bwMode="auto">
          <a:xfrm>
            <a:off x="593725" y="192088"/>
            <a:ext cx="184150" cy="701675"/>
          </a:xfrm>
          <a:prstGeom prst="rect">
            <a:avLst/>
          </a:prstGeom>
          <a:noFill/>
          <a:ln w="9525">
            <a:noFill/>
            <a:miter lim="800000"/>
            <a:headEnd/>
            <a:tailEnd/>
          </a:ln>
        </p:spPr>
        <p:txBody>
          <a:bodyPr wrap="none">
            <a:spAutoFit/>
          </a:bodyPr>
          <a:lstStyle/>
          <a:p>
            <a:pPr>
              <a:spcBef>
                <a:spcPct val="0"/>
              </a:spcBef>
            </a:pPr>
            <a:endParaRPr kumimoji="0" lang="zh-CN" altLang="en-US" sz="4000" b="0">
              <a:solidFill>
                <a:schemeClr val="bg1"/>
              </a:solidFill>
            </a:endParaRPr>
          </a:p>
        </p:txBody>
      </p:sp>
      <p:sp>
        <p:nvSpPr>
          <p:cNvPr id="10244" name="Text Box 3"/>
          <p:cNvSpPr txBox="1">
            <a:spLocks noChangeArrowheads="1"/>
          </p:cNvSpPr>
          <p:nvPr/>
        </p:nvSpPr>
        <p:spPr bwMode="auto">
          <a:xfrm>
            <a:off x="1500166" y="285728"/>
            <a:ext cx="5724644" cy="646331"/>
          </a:xfrm>
          <a:prstGeom prst="rect">
            <a:avLst/>
          </a:prstGeom>
          <a:noFill/>
          <a:ln w="9525">
            <a:noFill/>
            <a:miter lim="800000"/>
            <a:headEnd/>
            <a:tailEnd/>
          </a:ln>
          <a:effectLst>
            <a:outerShdw dist="17961" dir="2700000" algn="ctr" rotWithShape="0">
              <a:schemeClr val="tx1"/>
            </a:outerShdw>
          </a:effectLst>
        </p:spPr>
        <p:txBody>
          <a:bodyPr wrap="none">
            <a:spAutoFit/>
          </a:bodyPr>
          <a:lstStyle/>
          <a:p>
            <a:pPr>
              <a:spcBef>
                <a:spcPct val="0"/>
              </a:spcBef>
            </a:pPr>
            <a:r>
              <a:rPr kumimoji="0" lang="zh-CN" altLang="en-US" sz="3600" b="1" i="1" dirty="0" smtClean="0">
                <a:solidFill>
                  <a:srgbClr val="FFFF99"/>
                </a:solidFill>
                <a:latin typeface="楷体_GB2312"/>
                <a:ea typeface="楷体_GB2312"/>
                <a:cs typeface="楷体_GB2312"/>
              </a:rPr>
              <a:t>物</a:t>
            </a:r>
            <a:r>
              <a:rPr kumimoji="0" lang="zh-CN" altLang="en-US" sz="3600" b="1" i="1" dirty="0">
                <a:solidFill>
                  <a:srgbClr val="FFFF99"/>
                </a:solidFill>
                <a:latin typeface="楷体_GB2312"/>
                <a:ea typeface="楷体_GB2312"/>
                <a:cs typeface="楷体_GB2312"/>
              </a:rPr>
              <a:t>理学首先是一门实验科学</a:t>
            </a:r>
          </a:p>
        </p:txBody>
      </p:sp>
      <p:sp>
        <p:nvSpPr>
          <p:cNvPr id="10245" name="Text Box 4"/>
          <p:cNvSpPr txBox="1">
            <a:spLocks noChangeArrowheads="1"/>
          </p:cNvSpPr>
          <p:nvPr/>
        </p:nvSpPr>
        <p:spPr bwMode="auto">
          <a:xfrm>
            <a:off x="522288" y="1268413"/>
            <a:ext cx="8202612" cy="3540125"/>
          </a:xfrm>
          <a:prstGeom prst="rect">
            <a:avLst/>
          </a:prstGeom>
          <a:noFill/>
          <a:ln w="9525">
            <a:noFill/>
            <a:miter lim="800000"/>
            <a:headEnd/>
            <a:tailEnd/>
          </a:ln>
          <a:effectLst>
            <a:outerShdw dist="28398" dir="3806097" algn="ctr" rotWithShape="0">
              <a:schemeClr val="tx1"/>
            </a:outerShdw>
          </a:effectLst>
        </p:spPr>
        <p:txBody>
          <a:bodyPr>
            <a:spAutoFit/>
          </a:bodyPr>
          <a:lstStyle/>
          <a:p>
            <a:pPr>
              <a:spcBef>
                <a:spcPct val="0"/>
              </a:spcBef>
            </a:pPr>
            <a:r>
              <a:rPr kumimoji="0" lang="zh-CN" altLang="en-US" sz="3200" b="0">
                <a:solidFill>
                  <a:schemeClr val="bg1"/>
                </a:solidFill>
                <a:ea typeface="楷体_GB2312"/>
                <a:cs typeface="楷体_GB2312"/>
              </a:rPr>
              <a:t>        物理实验是以</a:t>
            </a:r>
            <a:r>
              <a:rPr kumimoji="0" lang="zh-CN" altLang="en-US" sz="3200" b="0">
                <a:solidFill>
                  <a:srgbClr val="FF0000"/>
                </a:solidFill>
                <a:ea typeface="楷体_GB2312"/>
                <a:cs typeface="楷体_GB2312"/>
              </a:rPr>
              <a:t>客观事实</a:t>
            </a:r>
            <a:r>
              <a:rPr kumimoji="0" lang="zh-CN" altLang="en-US" sz="3200" b="0">
                <a:solidFill>
                  <a:schemeClr val="bg1"/>
                </a:solidFill>
                <a:ea typeface="楷体_GB2312"/>
                <a:cs typeface="楷体_GB2312"/>
              </a:rPr>
              <a:t>为基础，依靠观察和实验来研究物质结构及其运动规律的科学。</a:t>
            </a:r>
          </a:p>
          <a:p>
            <a:pPr>
              <a:spcBef>
                <a:spcPct val="0"/>
              </a:spcBef>
            </a:pPr>
            <a:r>
              <a:rPr kumimoji="0" lang="zh-CN" altLang="en-US" sz="3200" b="0">
                <a:solidFill>
                  <a:schemeClr val="bg1"/>
                </a:solidFill>
                <a:ea typeface="楷体_GB2312"/>
                <a:cs typeface="楷体_GB2312"/>
              </a:rPr>
              <a:t>        任何物理概念的建立或物理规律的承认都必须以严格的</a:t>
            </a:r>
            <a:r>
              <a:rPr kumimoji="0" lang="zh-CN" altLang="en-US" sz="3200" b="0">
                <a:solidFill>
                  <a:srgbClr val="FF0000"/>
                </a:solidFill>
                <a:ea typeface="楷体_GB2312"/>
                <a:cs typeface="楷体_GB2312"/>
              </a:rPr>
              <a:t>科学实验</a:t>
            </a:r>
            <a:r>
              <a:rPr kumimoji="0" lang="zh-CN" altLang="en-US" sz="3200" b="0">
                <a:solidFill>
                  <a:schemeClr val="bg1"/>
                </a:solidFill>
                <a:ea typeface="楷体_GB2312"/>
                <a:cs typeface="楷体_GB2312"/>
              </a:rPr>
              <a:t>为依据，并为以后的实验所证实。</a:t>
            </a:r>
          </a:p>
          <a:p>
            <a:pPr>
              <a:spcBef>
                <a:spcPct val="0"/>
              </a:spcBef>
            </a:pPr>
            <a:endParaRPr kumimoji="0" lang="zh-CN" altLang="en-US" sz="3200" b="0">
              <a:solidFill>
                <a:schemeClr val="bg1"/>
              </a:solidFill>
              <a:ea typeface="楷体_GB2312"/>
              <a:cs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56322"/>
                                        </p:tgtEl>
                                        <p:attrNameLst>
                                          <p:attrName>style.visibility</p:attrName>
                                        </p:attrNameLst>
                                      </p:cBhvr>
                                      <p:to>
                                        <p:strVal val="visible"/>
                                      </p:to>
                                    </p:set>
                                    <p:animEffect transition="in" filter="blinds(horizontal)">
                                      <p:cBhvr>
                                        <p:cTn id="7" dur="500"/>
                                        <p:tgtEl>
                                          <p:spTgt spid="56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0" descr="Untitled-2 copy"/>
          <p:cNvPicPr>
            <a:picLocks noChangeAspect="1" noChangeArrowheads="1"/>
          </p:cNvPicPr>
          <p:nvPr/>
        </p:nvPicPr>
        <p:blipFill>
          <a:blip r:embed="rId2"/>
          <a:srcRect/>
          <a:stretch>
            <a:fillRect/>
          </a:stretch>
        </p:blipFill>
        <p:spPr bwMode="auto">
          <a:xfrm>
            <a:off x="0" y="0"/>
            <a:ext cx="9144000" cy="6934200"/>
          </a:xfrm>
          <a:prstGeom prst="rect">
            <a:avLst/>
          </a:prstGeom>
          <a:noFill/>
          <a:ln w="9525">
            <a:noFill/>
            <a:miter lim="800000"/>
            <a:headEnd/>
            <a:tailEnd/>
          </a:ln>
          <a:effectLst>
            <a:outerShdw dist="35921" dir="2700000" algn="ctr" rotWithShape="0">
              <a:schemeClr val="bg2"/>
            </a:outerShdw>
          </a:effectLst>
        </p:spPr>
      </p:pic>
      <p:sp>
        <p:nvSpPr>
          <p:cNvPr id="13315" name="Text Box 2"/>
          <p:cNvSpPr txBox="1">
            <a:spLocks noChangeArrowheads="1"/>
          </p:cNvSpPr>
          <p:nvPr/>
        </p:nvSpPr>
        <p:spPr bwMode="auto">
          <a:xfrm>
            <a:off x="0" y="220663"/>
            <a:ext cx="9144000" cy="1190625"/>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a:spcBef>
                <a:spcPct val="0"/>
              </a:spcBef>
            </a:pPr>
            <a:r>
              <a:rPr kumimoji="0" lang="zh-CN" altLang="en-US" sz="3600" b="0">
                <a:solidFill>
                  <a:srgbClr val="FFFF99"/>
                </a:solidFill>
              </a:rPr>
              <a:t> 实验可以发现新的事实，为物理规律的建立提供依据。</a:t>
            </a:r>
          </a:p>
        </p:txBody>
      </p:sp>
      <p:sp>
        <p:nvSpPr>
          <p:cNvPr id="13316" name="Text Box 3"/>
          <p:cNvSpPr txBox="1">
            <a:spLocks noChangeArrowheads="1"/>
          </p:cNvSpPr>
          <p:nvPr/>
        </p:nvSpPr>
        <p:spPr bwMode="auto">
          <a:xfrm>
            <a:off x="609600" y="1524000"/>
            <a:ext cx="7924800" cy="2528888"/>
          </a:xfrm>
          <a:prstGeom prst="rect">
            <a:avLst/>
          </a:prstGeom>
          <a:noFill/>
          <a:ln w="9525">
            <a:noFill/>
            <a:miter lim="800000"/>
            <a:headEnd/>
            <a:tailEnd/>
          </a:ln>
          <a:effectLst>
            <a:outerShdw dist="17961" dir="2700000" algn="ctr" rotWithShape="0">
              <a:schemeClr val="tx2"/>
            </a:outerShdw>
          </a:effectLst>
        </p:spPr>
        <p:txBody>
          <a:bodyPr>
            <a:spAutoFit/>
          </a:bodyPr>
          <a:lstStyle/>
          <a:p>
            <a:pPr>
              <a:spcBef>
                <a:spcPct val="0"/>
              </a:spcBef>
            </a:pPr>
            <a:r>
              <a:rPr kumimoji="0" lang="en-US" altLang="zh-CN" sz="3200" b="0">
                <a:solidFill>
                  <a:srgbClr val="FFFF99"/>
                </a:solidFill>
                <a:latin typeface="楷体_GB2312"/>
                <a:ea typeface="楷体_GB2312"/>
                <a:cs typeface="楷体_GB2312"/>
              </a:rPr>
              <a:t>     </a:t>
            </a:r>
            <a:r>
              <a:rPr kumimoji="0" lang="en-US" altLang="zh-CN" sz="3200" b="0">
                <a:solidFill>
                  <a:schemeClr val="bg1"/>
                </a:solidFill>
                <a:latin typeface="楷体_GB2312"/>
                <a:ea typeface="楷体_GB2312"/>
                <a:cs typeface="楷体_GB2312"/>
              </a:rPr>
              <a:t>X</a:t>
            </a:r>
            <a:r>
              <a:rPr kumimoji="0" lang="zh-CN" altLang="en-US" sz="3200" b="0">
                <a:solidFill>
                  <a:schemeClr val="bg1"/>
                </a:solidFill>
                <a:latin typeface="楷体_GB2312"/>
                <a:ea typeface="楷体_GB2312"/>
                <a:cs typeface="楷体_GB2312"/>
              </a:rPr>
              <a:t>射线、放射性和电子的发现等为原子物理学和核物理学的发展奠定了基础。卢瑟福从大角度粒子散射实验提出了原子模型。</a:t>
            </a:r>
            <a:r>
              <a:rPr kumimoji="0" lang="zh-CN" altLang="en-US" sz="3200" b="0">
                <a:solidFill>
                  <a:srgbClr val="FF0000"/>
                </a:solidFill>
                <a:ea typeface="楷体_GB2312"/>
                <a:cs typeface="楷体_GB2312"/>
              </a:rPr>
              <a:t>实验是检验理论的唯一判据。</a:t>
            </a:r>
          </a:p>
          <a:p>
            <a:pPr>
              <a:spcBef>
                <a:spcPct val="0"/>
              </a:spcBef>
            </a:pPr>
            <a:endParaRPr kumimoji="0" lang="zh-CN" altLang="en-US" sz="3200" b="0">
              <a:solidFill>
                <a:schemeClr val="bg1"/>
              </a:solidFill>
              <a:latin typeface="楷体_GB2312"/>
              <a:ea typeface="楷体_GB2312"/>
              <a:cs typeface="楷体_GB2312"/>
            </a:endParaRPr>
          </a:p>
        </p:txBody>
      </p:sp>
      <p:pic>
        <p:nvPicPr>
          <p:cNvPr id="13317" name="Picture 5" descr="Rutherford"/>
          <p:cNvPicPr>
            <a:picLocks noChangeAspect="1" noChangeArrowheads="1"/>
          </p:cNvPicPr>
          <p:nvPr/>
        </p:nvPicPr>
        <p:blipFill>
          <a:blip r:embed="rId3"/>
          <a:srcRect/>
          <a:stretch>
            <a:fillRect/>
          </a:stretch>
        </p:blipFill>
        <p:spPr bwMode="auto">
          <a:xfrm>
            <a:off x="4932363" y="3878263"/>
            <a:ext cx="1639887" cy="2438400"/>
          </a:xfrm>
          <a:prstGeom prst="rect">
            <a:avLst/>
          </a:prstGeom>
          <a:noFill/>
          <a:ln w="9525">
            <a:noFill/>
            <a:miter lim="800000"/>
            <a:headEnd/>
            <a:tailEnd/>
          </a:ln>
          <a:effectLst>
            <a:outerShdw dist="28398" dir="1593903" algn="ctr" rotWithShape="0">
              <a:schemeClr val="bg1"/>
            </a:outerShdw>
          </a:effectLst>
        </p:spPr>
      </p:pic>
      <p:pic>
        <p:nvPicPr>
          <p:cNvPr id="13318" name="Picture 6" descr="becquerel"/>
          <p:cNvPicPr>
            <a:picLocks noChangeAspect="1" noChangeArrowheads="1"/>
          </p:cNvPicPr>
          <p:nvPr/>
        </p:nvPicPr>
        <p:blipFill>
          <a:blip r:embed="rId4"/>
          <a:srcRect/>
          <a:stretch>
            <a:fillRect/>
          </a:stretch>
        </p:blipFill>
        <p:spPr bwMode="auto">
          <a:xfrm>
            <a:off x="2951163" y="3878263"/>
            <a:ext cx="1639887" cy="2438400"/>
          </a:xfrm>
          <a:prstGeom prst="rect">
            <a:avLst/>
          </a:prstGeom>
          <a:noFill/>
          <a:ln w="9525">
            <a:noFill/>
            <a:miter lim="800000"/>
            <a:headEnd/>
            <a:tailEnd/>
          </a:ln>
          <a:effectLst>
            <a:outerShdw dist="35921" dir="2700000" algn="ctr" rotWithShape="0">
              <a:schemeClr val="bg1"/>
            </a:outerShdw>
          </a:effectLst>
        </p:spPr>
      </p:pic>
      <p:pic>
        <p:nvPicPr>
          <p:cNvPr id="13319" name="Picture 7" descr="1901-rontgen"/>
          <p:cNvPicPr>
            <a:picLocks noChangeAspect="1" noChangeArrowheads="1"/>
          </p:cNvPicPr>
          <p:nvPr/>
        </p:nvPicPr>
        <p:blipFill>
          <a:blip r:embed="rId5"/>
          <a:srcRect/>
          <a:stretch>
            <a:fillRect/>
          </a:stretch>
        </p:blipFill>
        <p:spPr bwMode="auto">
          <a:xfrm>
            <a:off x="836613" y="3878263"/>
            <a:ext cx="1730375" cy="2438400"/>
          </a:xfrm>
          <a:prstGeom prst="rect">
            <a:avLst/>
          </a:prstGeom>
          <a:noFill/>
          <a:ln w="9525">
            <a:noFill/>
            <a:miter lim="800000"/>
            <a:headEnd/>
            <a:tailEnd/>
          </a:ln>
          <a:effectLst>
            <a:outerShdw dist="35921" dir="2700000" algn="ctr" rotWithShape="0">
              <a:schemeClr val="bg1"/>
            </a:outerShdw>
          </a:effectLst>
        </p:spPr>
      </p:pic>
      <p:pic>
        <p:nvPicPr>
          <p:cNvPr id="13320" name="Picture 8" descr="手01"/>
          <p:cNvPicPr>
            <a:picLocks noChangeAspect="1" noChangeArrowheads="1"/>
          </p:cNvPicPr>
          <p:nvPr/>
        </p:nvPicPr>
        <p:blipFill>
          <a:blip r:embed="rId6"/>
          <a:srcRect/>
          <a:stretch>
            <a:fillRect/>
          </a:stretch>
        </p:blipFill>
        <p:spPr bwMode="auto">
          <a:xfrm>
            <a:off x="6911975" y="3833813"/>
            <a:ext cx="1808163" cy="2438400"/>
          </a:xfrm>
          <a:prstGeom prst="rect">
            <a:avLst/>
          </a:prstGeom>
          <a:noFill/>
          <a:ln w="9525">
            <a:noFill/>
            <a:miter lim="800000"/>
            <a:headEnd/>
            <a:tailEnd/>
          </a:ln>
          <a:effectLst>
            <a:outerShdw dist="35921" dir="2700000" algn="ctr" rotWithShape="0">
              <a:schemeClr val="bg1"/>
            </a:outerShdw>
          </a:effectLst>
        </p:spPr>
      </p:pic>
      <p:sp>
        <p:nvSpPr>
          <p:cNvPr id="13321" name="Text Box 2"/>
          <p:cNvSpPr txBox="1">
            <a:spLocks noChangeArrowheads="1"/>
          </p:cNvSpPr>
          <p:nvPr/>
        </p:nvSpPr>
        <p:spPr bwMode="auto">
          <a:xfrm>
            <a:off x="5202238" y="6400800"/>
            <a:ext cx="1098550" cy="457200"/>
          </a:xfrm>
          <a:prstGeom prst="rect">
            <a:avLst/>
          </a:prstGeom>
          <a:noFill/>
          <a:ln w="9525">
            <a:noFill/>
            <a:miter lim="800000"/>
            <a:headEnd/>
            <a:tailEnd/>
          </a:ln>
        </p:spPr>
        <p:txBody>
          <a:bodyPr wrap="none">
            <a:spAutoFit/>
          </a:bodyPr>
          <a:lstStyle/>
          <a:p>
            <a:r>
              <a:rPr kumimoji="0" lang="zh-CN" altLang="en-US" b="0">
                <a:solidFill>
                  <a:schemeClr val="bg1"/>
                </a:solidFill>
              </a:rPr>
              <a:t>卢瑟福</a:t>
            </a:r>
          </a:p>
        </p:txBody>
      </p:sp>
      <p:sp>
        <p:nvSpPr>
          <p:cNvPr id="13322" name="Text Box 3"/>
          <p:cNvSpPr txBox="1">
            <a:spLocks noChangeArrowheads="1"/>
          </p:cNvSpPr>
          <p:nvPr/>
        </p:nvSpPr>
        <p:spPr bwMode="auto">
          <a:xfrm>
            <a:off x="879475" y="6309320"/>
            <a:ext cx="1566863" cy="457200"/>
          </a:xfrm>
          <a:prstGeom prst="rect">
            <a:avLst/>
          </a:prstGeom>
          <a:noFill/>
          <a:ln w="9525">
            <a:noFill/>
            <a:miter lim="800000"/>
            <a:headEnd/>
            <a:tailEnd/>
          </a:ln>
        </p:spPr>
        <p:txBody>
          <a:bodyPr wrap="none">
            <a:spAutoFit/>
          </a:bodyPr>
          <a:lstStyle/>
          <a:p>
            <a:r>
              <a:rPr lang="en-US" altLang="zh-CN" dirty="0"/>
              <a:t>W.K.</a:t>
            </a:r>
            <a:r>
              <a:rPr lang="zh-CN" altLang="en-US" dirty="0"/>
              <a:t>伦琴 </a:t>
            </a:r>
          </a:p>
        </p:txBody>
      </p:sp>
      <p:sp>
        <p:nvSpPr>
          <p:cNvPr id="13323" name="Text Box 4"/>
          <p:cNvSpPr txBox="1">
            <a:spLocks noChangeArrowheads="1"/>
          </p:cNvSpPr>
          <p:nvPr/>
        </p:nvSpPr>
        <p:spPr bwMode="auto">
          <a:xfrm>
            <a:off x="2727325" y="6264275"/>
            <a:ext cx="2259013" cy="836613"/>
          </a:xfrm>
          <a:prstGeom prst="rect">
            <a:avLst/>
          </a:prstGeom>
          <a:noFill/>
          <a:ln w="9525">
            <a:noFill/>
            <a:miter lim="800000"/>
            <a:headEnd/>
            <a:tailEnd/>
          </a:ln>
        </p:spPr>
        <p:txBody>
          <a:bodyPr wrap="none">
            <a:spAutoFit/>
          </a:bodyPr>
          <a:lstStyle/>
          <a:p>
            <a:pPr algn="ctr"/>
            <a:r>
              <a:rPr lang="zh-CN" altLang="en-US" sz="1400"/>
              <a:t>亨利</a:t>
            </a:r>
            <a:r>
              <a:rPr lang="en-US" altLang="zh-CN" sz="1400"/>
              <a:t>·</a:t>
            </a:r>
            <a:r>
              <a:rPr lang="zh-CN" altLang="en-US" sz="1400"/>
              <a:t>贝克勒尔</a:t>
            </a:r>
          </a:p>
          <a:p>
            <a:pPr algn="ctr"/>
            <a:r>
              <a:rPr lang="zh-CN" altLang="en-US" sz="1400"/>
              <a:t>　</a:t>
            </a:r>
            <a:r>
              <a:rPr lang="en-US" altLang="zh-CN" sz="1400"/>
              <a:t>Antoine Henri Becquerel</a:t>
            </a:r>
            <a:br>
              <a:rPr lang="en-US" altLang="zh-CN" sz="1400"/>
            </a:br>
            <a:endParaRPr lang="zh-CN" altLang="en-US" sz="140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016000" y="188913"/>
            <a:ext cx="5781675" cy="6338887"/>
          </a:xfrm>
          <a:prstGeom prst="rect">
            <a:avLst/>
          </a:prstGeom>
          <a:noFill/>
          <a:ln w="9525">
            <a:noFill/>
            <a:miter lim="800000"/>
            <a:headEnd/>
            <a:tailEnd/>
          </a:ln>
          <a:effectLst/>
        </p:spPr>
      </p:pic>
      <p:sp>
        <p:nvSpPr>
          <p:cNvPr id="3" name="TextBox 2"/>
          <p:cNvSpPr txBox="1"/>
          <p:nvPr/>
        </p:nvSpPr>
        <p:spPr>
          <a:xfrm>
            <a:off x="5429256" y="4143380"/>
            <a:ext cx="3057247" cy="523220"/>
          </a:xfrm>
          <a:prstGeom prst="rect">
            <a:avLst/>
          </a:prstGeom>
          <a:noFill/>
        </p:spPr>
        <p:txBody>
          <a:bodyPr wrap="none" rtlCol="0">
            <a:spAutoFit/>
          </a:bodyPr>
          <a:lstStyle/>
          <a:p>
            <a:r>
              <a:rPr lang="zh-CN" altLang="en-US" dirty="0" smtClean="0">
                <a:solidFill>
                  <a:srgbClr val="FF0000"/>
                </a:solidFill>
              </a:rPr>
              <a:t>光镊与超短光脉冲</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836613" y="233363"/>
            <a:ext cx="6826250" cy="6075362"/>
          </a:xfrm>
          <a:prstGeom prst="rect">
            <a:avLst/>
          </a:prstGeom>
          <a:noFill/>
          <a:ln w="9525">
            <a:noFill/>
            <a:miter lim="800000"/>
            <a:headEnd/>
            <a:tailEnd/>
          </a:ln>
        </p:spPr>
      </p:pic>
      <p:sp>
        <p:nvSpPr>
          <p:cNvPr id="3" name="TextBox 2"/>
          <p:cNvSpPr txBox="1"/>
          <p:nvPr/>
        </p:nvSpPr>
        <p:spPr>
          <a:xfrm>
            <a:off x="5572132" y="928670"/>
            <a:ext cx="1980029" cy="523220"/>
          </a:xfrm>
          <a:prstGeom prst="rect">
            <a:avLst/>
          </a:prstGeom>
          <a:noFill/>
        </p:spPr>
        <p:txBody>
          <a:bodyPr wrap="none" rtlCol="0">
            <a:spAutoFit/>
          </a:bodyPr>
          <a:lstStyle/>
          <a:p>
            <a:r>
              <a:rPr lang="zh-CN" altLang="en-US" dirty="0" smtClean="0">
                <a:solidFill>
                  <a:srgbClr val="FF0000"/>
                </a:solidFill>
              </a:rPr>
              <a:t>中微子振荡</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61925" y="233363"/>
            <a:ext cx="6596063" cy="6391275"/>
          </a:xfrm>
          <a:prstGeom prst="rect">
            <a:avLst/>
          </a:prstGeom>
          <a:noFill/>
          <a:ln w="9525">
            <a:noFill/>
            <a:miter lim="800000"/>
            <a:headEnd/>
            <a:tailEnd/>
          </a:ln>
        </p:spPr>
      </p:pic>
      <p:sp>
        <p:nvSpPr>
          <p:cNvPr id="3" name="TextBox 2"/>
          <p:cNvSpPr txBox="1"/>
          <p:nvPr/>
        </p:nvSpPr>
        <p:spPr>
          <a:xfrm>
            <a:off x="5072066" y="785794"/>
            <a:ext cx="3756156" cy="523220"/>
          </a:xfrm>
          <a:prstGeom prst="rect">
            <a:avLst/>
          </a:prstGeom>
          <a:noFill/>
        </p:spPr>
        <p:txBody>
          <a:bodyPr wrap="none" rtlCol="0">
            <a:spAutoFit/>
          </a:bodyPr>
          <a:lstStyle/>
          <a:p>
            <a:r>
              <a:rPr lang="zh-CN" altLang="en-US" dirty="0" smtClean="0">
                <a:solidFill>
                  <a:srgbClr val="FF0000"/>
                </a:solidFill>
              </a:rPr>
              <a:t>蓝光</a:t>
            </a:r>
            <a:r>
              <a:rPr lang="en-US" altLang="zh-CN" dirty="0" smtClean="0">
                <a:solidFill>
                  <a:srgbClr val="FF0000"/>
                </a:solidFill>
              </a:rPr>
              <a:t>LED</a:t>
            </a:r>
            <a:r>
              <a:rPr lang="zh-CN" altLang="en-US" dirty="0" smtClean="0">
                <a:solidFill>
                  <a:srgbClr val="FF0000"/>
                </a:solidFill>
              </a:rPr>
              <a:t>与节能白光源</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2"/>
          <a:srcRect/>
          <a:stretch>
            <a:fillRect/>
          </a:stretch>
        </p:blipFill>
        <p:spPr bwMode="auto">
          <a:xfrm>
            <a:off x="250825" y="142875"/>
            <a:ext cx="6661150" cy="6745288"/>
          </a:xfrm>
          <a:prstGeom prst="rect">
            <a:avLst/>
          </a:prstGeom>
          <a:noFill/>
          <a:ln w="9525">
            <a:noFill/>
            <a:miter lim="800000"/>
            <a:headEnd/>
            <a:tailEnd/>
          </a:ln>
        </p:spPr>
      </p:pic>
      <p:sp>
        <p:nvSpPr>
          <p:cNvPr id="3" name="TextBox 2"/>
          <p:cNvSpPr txBox="1"/>
          <p:nvPr/>
        </p:nvSpPr>
        <p:spPr>
          <a:xfrm>
            <a:off x="5727680" y="4143380"/>
            <a:ext cx="3416320" cy="523220"/>
          </a:xfrm>
          <a:prstGeom prst="rect">
            <a:avLst/>
          </a:prstGeom>
          <a:noFill/>
        </p:spPr>
        <p:txBody>
          <a:bodyPr wrap="none" rtlCol="0">
            <a:spAutoFit/>
          </a:bodyPr>
          <a:lstStyle/>
          <a:p>
            <a:r>
              <a:rPr lang="zh-CN" altLang="en-US" dirty="0" smtClean="0">
                <a:solidFill>
                  <a:srgbClr val="FF0000"/>
                </a:solidFill>
              </a:rPr>
              <a:t>基本粒子测量与理论</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385763" y="142875"/>
            <a:ext cx="7156450" cy="6708775"/>
          </a:xfrm>
          <a:prstGeom prst="rect">
            <a:avLst/>
          </a:prstGeom>
          <a:noFill/>
          <a:ln w="9525">
            <a:noFill/>
            <a:miter lim="800000"/>
            <a:headEnd/>
            <a:tailEnd/>
          </a:ln>
        </p:spPr>
      </p:pic>
      <p:sp>
        <p:nvSpPr>
          <p:cNvPr id="3" name="TextBox 2"/>
          <p:cNvSpPr txBox="1"/>
          <p:nvPr/>
        </p:nvSpPr>
        <p:spPr>
          <a:xfrm>
            <a:off x="6357950" y="4500570"/>
            <a:ext cx="2698175" cy="523220"/>
          </a:xfrm>
          <a:prstGeom prst="rect">
            <a:avLst/>
          </a:prstGeom>
          <a:noFill/>
        </p:spPr>
        <p:txBody>
          <a:bodyPr wrap="none" rtlCol="0">
            <a:spAutoFit/>
          </a:bodyPr>
          <a:lstStyle/>
          <a:p>
            <a:r>
              <a:rPr lang="zh-CN" altLang="en-US" dirty="0" smtClean="0">
                <a:solidFill>
                  <a:srgbClr val="FF0000"/>
                </a:solidFill>
              </a:rPr>
              <a:t>量子测量与操纵</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F1556893-4FC0-FD41-87D1-C87EB58E6288}" type="slidenum">
              <a:rPr lang="zh-CN" altLang="en-US"/>
              <a:pPr>
                <a:defRPr/>
              </a:pPr>
              <a:t>2</a:t>
            </a:fld>
            <a:endParaRPr lang="zh-CN" altLang="en-US"/>
          </a:p>
        </p:txBody>
      </p:sp>
      <p:sp>
        <p:nvSpPr>
          <p:cNvPr id="15362" name="文本框 2"/>
          <p:cNvSpPr txBox="1">
            <a:spLocks noChangeArrowheads="1"/>
          </p:cNvSpPr>
          <p:nvPr/>
        </p:nvSpPr>
        <p:spPr bwMode="auto">
          <a:xfrm>
            <a:off x="1547664" y="2204864"/>
            <a:ext cx="6049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algn="ctr"/>
            <a:r>
              <a:rPr lang="zh-CN" altLang="en-US" sz="4000" b="1" dirty="0">
                <a:latin typeface="Times New Roman" charset="0"/>
              </a:rPr>
              <a:t>实验室安全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385763" y="174625"/>
            <a:ext cx="7065962" cy="6523038"/>
          </a:xfrm>
          <a:prstGeom prst="rect">
            <a:avLst/>
          </a:prstGeom>
          <a:noFill/>
          <a:ln w="9525">
            <a:noFill/>
            <a:miter lim="800000"/>
            <a:headEnd/>
            <a:tailEnd/>
          </a:ln>
        </p:spPr>
      </p:pic>
      <p:sp>
        <p:nvSpPr>
          <p:cNvPr id="3" name="TextBox 2"/>
          <p:cNvSpPr txBox="1"/>
          <p:nvPr/>
        </p:nvSpPr>
        <p:spPr>
          <a:xfrm>
            <a:off x="7163971" y="4857760"/>
            <a:ext cx="1980029" cy="523220"/>
          </a:xfrm>
          <a:prstGeom prst="rect">
            <a:avLst/>
          </a:prstGeom>
          <a:noFill/>
        </p:spPr>
        <p:txBody>
          <a:bodyPr wrap="none" rtlCol="0">
            <a:spAutoFit/>
          </a:bodyPr>
          <a:lstStyle/>
          <a:p>
            <a:r>
              <a:rPr lang="zh-CN" altLang="en-US" dirty="0" smtClean="0">
                <a:solidFill>
                  <a:srgbClr val="FF0000"/>
                </a:solidFill>
              </a:rPr>
              <a:t>天文学观测</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矩形 6"/>
          <p:cNvSpPr>
            <a:spLocks noChangeArrowheads="1"/>
          </p:cNvSpPr>
          <p:nvPr/>
        </p:nvSpPr>
        <p:spPr bwMode="auto">
          <a:xfrm>
            <a:off x="1443683" y="321950"/>
            <a:ext cx="4814138" cy="646331"/>
          </a:xfrm>
          <a:prstGeom prst="rect">
            <a:avLst/>
          </a:prstGeom>
          <a:noFill/>
          <a:ln w="9525">
            <a:noFill/>
            <a:miter lim="800000"/>
            <a:headEnd/>
            <a:tailEnd/>
          </a:ln>
        </p:spPr>
        <p:txBody>
          <a:bodyPr wrap="none">
            <a:spAutoFit/>
          </a:bodyPr>
          <a:lstStyle/>
          <a:p>
            <a:r>
              <a:rPr lang="zh-CN" altLang="en-US" sz="3600" b="1" i="1" dirty="0" smtClean="0">
                <a:solidFill>
                  <a:srgbClr val="0000FF"/>
                </a:solidFill>
                <a:latin typeface="+mn-ea"/>
                <a:ea typeface="+mn-ea"/>
                <a:sym typeface="+mn-ea"/>
              </a:rPr>
              <a:t>创造力来源于实验实践</a:t>
            </a:r>
            <a:endParaRPr lang="zh-CN" altLang="en-US" sz="3600" b="1" i="1" dirty="0">
              <a:solidFill>
                <a:srgbClr val="0000FF"/>
              </a:solidFill>
              <a:latin typeface="+mn-ea"/>
              <a:ea typeface="+mn-ea"/>
              <a:sym typeface="+mn-ea"/>
            </a:endParaRPr>
          </a:p>
        </p:txBody>
      </p:sp>
      <p:pic>
        <p:nvPicPr>
          <p:cNvPr id="3" name="Picture 2" descr="https://pics4.baidu.com/feed/6609c93d70cf3bc72dd926fac005a5abcc112ade.jpeg?token=251f39d480b5c78a022d14223d5f62f0">
            <a:extLst>
              <a:ext uri="{FF2B5EF4-FFF2-40B4-BE49-F238E27FC236}">
                <a16:creationId xmlns:a16="http://schemas.microsoft.com/office/drawing/2014/main" xmlns="" id="{3C62D236-7D63-435C-8D21-A54F8A884713}"/>
              </a:ext>
            </a:extLst>
          </p:cNvPr>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3568" y="2780928"/>
            <a:ext cx="2700000" cy="36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图片 3">
            <a:extLst>
              <a:ext uri="{FF2B5EF4-FFF2-40B4-BE49-F238E27FC236}">
                <a16:creationId xmlns:a16="http://schemas.microsoft.com/office/drawing/2014/main" xmlns="" id="{D13623FD-2689-4544-87BF-7A5489E08AD3}"/>
              </a:ext>
            </a:extLst>
          </p:cNvPr>
          <p:cNvPicPr>
            <a:picLocks/>
          </p:cNvPicPr>
          <p:nvPr/>
        </p:nvPicPr>
        <p:blipFill rotWithShape="1">
          <a:blip r:embed="rId3" cstate="email">
            <a:extLst>
              <a:ext uri="{28A0092B-C50C-407E-A947-70E740481C1C}">
                <a14:useLocalDpi xmlns:a14="http://schemas.microsoft.com/office/drawing/2010/main" val="0"/>
              </a:ext>
            </a:extLst>
          </a:blip>
          <a:srcRect b="9648"/>
          <a:stretch/>
        </p:blipFill>
        <p:spPr>
          <a:xfrm>
            <a:off x="5652120" y="2708920"/>
            <a:ext cx="2700000" cy="3645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xmlns="" id="{2A2057CC-0BAB-4522-9379-EB48240299C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707904" y="4293096"/>
            <a:ext cx="1480475" cy="2119936"/>
          </a:xfrm>
          <a:prstGeom prst="rect">
            <a:avLst/>
          </a:prstGeom>
          <a:ln>
            <a:noFill/>
          </a:ln>
          <a:effectLst>
            <a:softEdge rad="112500"/>
          </a:effectLst>
        </p:spPr>
      </p:pic>
      <p:pic>
        <p:nvPicPr>
          <p:cNvPr id="6" name="图片 5">
            <a:extLst>
              <a:ext uri="{FF2B5EF4-FFF2-40B4-BE49-F238E27FC236}">
                <a16:creationId xmlns:a16="http://schemas.microsoft.com/office/drawing/2014/main" xmlns="" id="{88C9E659-3465-41D0-B3BF-0E12412E79D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707904" y="2708920"/>
            <a:ext cx="1580776" cy="1457325"/>
          </a:xfrm>
          <a:prstGeom prst="rect">
            <a:avLst/>
          </a:prstGeom>
          <a:ln>
            <a:noFill/>
          </a:ln>
          <a:effectLst>
            <a:softEdge rad="112500"/>
          </a:effectLst>
        </p:spPr>
      </p:pic>
      <p:sp>
        <p:nvSpPr>
          <p:cNvPr id="7" name="矩形 6"/>
          <p:cNvSpPr/>
          <p:nvPr/>
        </p:nvSpPr>
        <p:spPr>
          <a:xfrm>
            <a:off x="1115616" y="1412776"/>
            <a:ext cx="5143165" cy="954107"/>
          </a:xfrm>
          <a:prstGeom prst="rect">
            <a:avLst/>
          </a:prstGeom>
        </p:spPr>
        <p:txBody>
          <a:bodyPr wrap="square">
            <a:spAutoFit/>
          </a:bodyPr>
          <a:lstStyle/>
          <a:p>
            <a:r>
              <a:rPr lang="zh-CN" altLang="zh-CN" sz="2800" b="1" dirty="0" smtClean="0">
                <a:solidFill>
                  <a:srgbClr val="336699"/>
                </a:solidFill>
                <a:latin typeface="+mn-ea"/>
                <a:ea typeface="+mn-ea"/>
                <a:cs typeface="Times New Roman" panose="02020603050405020304" pitchFamily="18" charset="0"/>
              </a:rPr>
              <a:t>争</a:t>
            </a:r>
            <a:r>
              <a:rPr lang="zh-CN" altLang="zh-CN" sz="2800" b="1" dirty="0">
                <a:solidFill>
                  <a:srgbClr val="336699"/>
                </a:solidFill>
                <a:latin typeface="+mn-ea"/>
                <a:ea typeface="+mn-ea"/>
                <a:cs typeface="Times New Roman" panose="02020603050405020304" pitchFamily="18" charset="0"/>
              </a:rPr>
              <a:t>做‘王淦昌’式的好老师</a:t>
            </a:r>
            <a:r>
              <a:rPr lang="zh-CN" altLang="zh-CN" sz="2800" b="1" dirty="0" smtClean="0">
                <a:solidFill>
                  <a:srgbClr val="336699"/>
                </a:solidFill>
                <a:latin typeface="+mn-ea"/>
                <a:ea typeface="+mn-ea"/>
                <a:cs typeface="Times New Roman" panose="02020603050405020304" pitchFamily="18" charset="0"/>
              </a:rPr>
              <a:t>，</a:t>
            </a:r>
            <a:endParaRPr lang="en-US" altLang="zh-CN" sz="2800" b="1" dirty="0" smtClean="0">
              <a:solidFill>
                <a:srgbClr val="336699"/>
              </a:solidFill>
              <a:latin typeface="+mn-ea"/>
              <a:ea typeface="+mn-ea"/>
              <a:cs typeface="Times New Roman" panose="02020603050405020304" pitchFamily="18" charset="0"/>
            </a:endParaRPr>
          </a:p>
          <a:p>
            <a:r>
              <a:rPr lang="zh-CN" altLang="zh-CN" sz="2800" b="1" dirty="0" smtClean="0">
                <a:solidFill>
                  <a:srgbClr val="336699"/>
                </a:solidFill>
                <a:latin typeface="+mn-ea"/>
                <a:ea typeface="+mn-ea"/>
                <a:cs typeface="Times New Roman" panose="02020603050405020304" pitchFamily="18" charset="0"/>
              </a:rPr>
              <a:t>培养</a:t>
            </a:r>
            <a:r>
              <a:rPr lang="zh-CN" altLang="zh-CN" sz="2800" b="1" dirty="0">
                <a:solidFill>
                  <a:srgbClr val="336699"/>
                </a:solidFill>
                <a:latin typeface="+mn-ea"/>
                <a:ea typeface="+mn-ea"/>
                <a:cs typeface="Times New Roman" panose="02020603050405020304" pitchFamily="18" charset="0"/>
              </a:rPr>
              <a:t>‘程开甲’式卓越</a:t>
            </a:r>
            <a:r>
              <a:rPr lang="zh-CN" altLang="zh-CN" sz="2800" b="1" dirty="0" smtClean="0">
                <a:solidFill>
                  <a:srgbClr val="336699"/>
                </a:solidFill>
                <a:latin typeface="+mn-ea"/>
                <a:ea typeface="+mn-ea"/>
                <a:cs typeface="Times New Roman" panose="02020603050405020304" pitchFamily="18" charset="0"/>
              </a:rPr>
              <a:t>学子</a:t>
            </a:r>
            <a:r>
              <a:rPr lang="zh-CN" altLang="en-US" sz="2800" b="1" dirty="0">
                <a:solidFill>
                  <a:srgbClr val="336699"/>
                </a:solidFill>
                <a:latin typeface="+mn-ea"/>
                <a:ea typeface="+mn-ea"/>
                <a:cs typeface="Times New Roman" panose="02020603050405020304" pitchFamily="18" charset="0"/>
              </a:rPr>
              <a:t>。</a:t>
            </a:r>
            <a:endParaRPr lang="zh-CN" altLang="en-US" sz="2800" b="1" dirty="0">
              <a:solidFill>
                <a:srgbClr val="336699"/>
              </a:solidFill>
              <a:latin typeface="+mn-ea"/>
              <a:ea typeface="+mn-ea"/>
            </a:endParaRPr>
          </a:p>
        </p:txBody>
      </p:sp>
      <p:sp>
        <p:nvSpPr>
          <p:cNvPr id="8" name="文本框 3"/>
          <p:cNvSpPr txBox="1">
            <a:spLocks noChangeArrowheads="1"/>
          </p:cNvSpPr>
          <p:nvPr/>
        </p:nvSpPr>
        <p:spPr bwMode="auto">
          <a:xfrm>
            <a:off x="6228184" y="1628800"/>
            <a:ext cx="265970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defRPr kumimoji="1" sz="32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2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2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r>
              <a:rPr lang="zh-CN" altLang="en-US" b="1" dirty="0" smtClean="0">
                <a:solidFill>
                  <a:srgbClr val="C00000"/>
                </a:solidFill>
                <a:latin typeface="+mn-ea"/>
                <a:ea typeface="+mn-ea"/>
                <a:sym typeface="+mn-ea"/>
              </a:rPr>
              <a:t>物理学院理念</a:t>
            </a:r>
            <a:endParaRPr lang="zh-CN" altLang="en-US" b="1" dirty="0">
              <a:solidFill>
                <a:srgbClr val="C00000"/>
              </a:solidFill>
              <a:latin typeface="+mn-ea"/>
              <a:ea typeface="+mn-ea"/>
              <a:sym typeface="+mn-ea"/>
            </a:endParaRPr>
          </a:p>
        </p:txBody>
      </p:sp>
    </p:spTree>
    <p:extLst>
      <p:ext uri="{BB962C8B-B14F-4D97-AF65-F5344CB8AC3E}">
        <p14:creationId xmlns:p14="http://schemas.microsoft.com/office/powerpoint/2010/main" val="2470525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536" y="1628800"/>
            <a:ext cx="4896544" cy="3970318"/>
          </a:xfrm>
          <a:prstGeom prst="rect">
            <a:avLst/>
          </a:prstGeom>
        </p:spPr>
        <p:txBody>
          <a:bodyPr wrap="square">
            <a:spAutoFit/>
          </a:bodyPr>
          <a:lstStyle/>
          <a:p>
            <a:r>
              <a:rPr lang="zh-CN" altLang="en-US" sz="2800" b="1" dirty="0" smtClean="0">
                <a:solidFill>
                  <a:srgbClr val="336699"/>
                </a:solidFill>
                <a:latin typeface="+mn-ea"/>
                <a:ea typeface="+mn-ea"/>
              </a:rPr>
              <a:t>王淦昌，（</a:t>
            </a:r>
            <a:r>
              <a:rPr lang="en-US" altLang="zh-CN" sz="2800" b="1" dirty="0" smtClean="0">
                <a:solidFill>
                  <a:srgbClr val="336699"/>
                </a:solidFill>
                <a:latin typeface="+mn-ea"/>
                <a:ea typeface="+mn-ea"/>
              </a:rPr>
              <a:t>1907</a:t>
            </a:r>
            <a:r>
              <a:rPr lang="zh-CN" altLang="en-US" sz="2800" b="1" dirty="0" smtClean="0">
                <a:solidFill>
                  <a:srgbClr val="336699"/>
                </a:solidFill>
                <a:latin typeface="+mn-ea"/>
                <a:ea typeface="+mn-ea"/>
              </a:rPr>
              <a:t>年</a:t>
            </a:r>
            <a:r>
              <a:rPr lang="en-US" altLang="zh-CN" sz="2800" b="1" dirty="0" smtClean="0">
                <a:solidFill>
                  <a:srgbClr val="336699"/>
                </a:solidFill>
                <a:latin typeface="+mn-ea"/>
                <a:ea typeface="+mn-ea"/>
              </a:rPr>
              <a:t>5</a:t>
            </a:r>
            <a:r>
              <a:rPr lang="zh-CN" altLang="en-US" sz="2800" b="1" dirty="0" smtClean="0">
                <a:solidFill>
                  <a:srgbClr val="336699"/>
                </a:solidFill>
                <a:latin typeface="+mn-ea"/>
                <a:ea typeface="+mn-ea"/>
              </a:rPr>
              <a:t>月</a:t>
            </a:r>
            <a:r>
              <a:rPr lang="en-US" altLang="zh-CN" sz="2800" b="1" dirty="0" smtClean="0">
                <a:solidFill>
                  <a:srgbClr val="336699"/>
                </a:solidFill>
                <a:latin typeface="+mn-ea"/>
                <a:ea typeface="+mn-ea"/>
              </a:rPr>
              <a:t>28</a:t>
            </a:r>
            <a:r>
              <a:rPr lang="zh-CN" altLang="en-US" sz="2800" b="1" dirty="0" smtClean="0">
                <a:solidFill>
                  <a:srgbClr val="336699"/>
                </a:solidFill>
                <a:latin typeface="+mn-ea"/>
                <a:ea typeface="+mn-ea"/>
              </a:rPr>
              <a:t>日</a:t>
            </a:r>
            <a:r>
              <a:rPr lang="en-US" altLang="zh-CN" sz="2800" b="1" dirty="0" smtClean="0">
                <a:solidFill>
                  <a:srgbClr val="336699"/>
                </a:solidFill>
                <a:latin typeface="+mn-ea"/>
                <a:ea typeface="+mn-ea"/>
              </a:rPr>
              <a:t>—1998</a:t>
            </a:r>
            <a:r>
              <a:rPr lang="zh-CN" altLang="en-US" sz="2800" b="1" dirty="0" smtClean="0">
                <a:solidFill>
                  <a:srgbClr val="336699"/>
                </a:solidFill>
                <a:latin typeface="+mn-ea"/>
                <a:ea typeface="+mn-ea"/>
              </a:rPr>
              <a:t>年</a:t>
            </a:r>
            <a:r>
              <a:rPr lang="en-US" altLang="zh-CN" sz="2800" b="1" dirty="0" smtClean="0">
                <a:solidFill>
                  <a:srgbClr val="336699"/>
                </a:solidFill>
                <a:latin typeface="+mn-ea"/>
                <a:ea typeface="+mn-ea"/>
              </a:rPr>
              <a:t>12</a:t>
            </a:r>
            <a:r>
              <a:rPr lang="zh-CN" altLang="en-US" sz="2800" b="1" dirty="0" smtClean="0">
                <a:solidFill>
                  <a:srgbClr val="336699"/>
                </a:solidFill>
                <a:latin typeface="+mn-ea"/>
                <a:ea typeface="+mn-ea"/>
              </a:rPr>
              <a:t>月</a:t>
            </a:r>
            <a:r>
              <a:rPr lang="en-US" altLang="zh-CN" sz="2800" b="1" dirty="0" smtClean="0">
                <a:solidFill>
                  <a:srgbClr val="336699"/>
                </a:solidFill>
                <a:latin typeface="+mn-ea"/>
                <a:ea typeface="+mn-ea"/>
              </a:rPr>
              <a:t>10</a:t>
            </a:r>
            <a:r>
              <a:rPr lang="zh-CN" altLang="en-US" sz="2800" b="1" dirty="0" smtClean="0">
                <a:solidFill>
                  <a:srgbClr val="336699"/>
                </a:solidFill>
                <a:latin typeface="+mn-ea"/>
                <a:ea typeface="+mn-ea"/>
              </a:rPr>
              <a:t>日），中共党员。“两弹一星功勋奖章”获得者。</a:t>
            </a:r>
            <a:r>
              <a:rPr lang="zh-CN" altLang="en-US" sz="2800" b="1" baseline="30000" dirty="0" smtClean="0">
                <a:solidFill>
                  <a:srgbClr val="336699"/>
                </a:solidFill>
                <a:latin typeface="+mn-ea"/>
                <a:ea typeface="+mn-ea"/>
              </a:rPr>
              <a:t> </a:t>
            </a:r>
            <a:r>
              <a:rPr lang="zh-CN" altLang="en-US" sz="2800" b="1" dirty="0" smtClean="0">
                <a:solidFill>
                  <a:srgbClr val="336699"/>
                </a:solidFill>
                <a:latin typeface="+mn-ea"/>
                <a:ea typeface="+mn-ea"/>
              </a:rPr>
              <a:t>王淦昌参与了中国原子弹、氢弹原理突破及核武器研制的试验研究和组织领导，是中国核武器研制的主要奠基人之一。</a:t>
            </a:r>
          </a:p>
          <a:p>
            <a:endParaRPr lang="zh-CN" altLang="en-US" sz="2800" b="1" dirty="0">
              <a:solidFill>
                <a:srgbClr val="336699"/>
              </a:solidFill>
              <a:latin typeface="+mn-ea"/>
              <a:ea typeface="+mn-ea"/>
            </a:endParaRPr>
          </a:p>
        </p:txBody>
      </p:sp>
      <p:pic>
        <p:nvPicPr>
          <p:cNvPr id="10" name="图片 9" descr="42a98226cffc1e177c85ba8f4290f603738de952.jpg"/>
          <p:cNvPicPr>
            <a:picLocks noChangeAspect="1"/>
          </p:cNvPicPr>
          <p:nvPr/>
        </p:nvPicPr>
        <p:blipFill rotWithShape="1">
          <a:blip r:embed="rId2" cstate="email">
            <a:extLst>
              <a:ext uri="{28A0092B-C50C-407E-A947-70E740481C1C}">
                <a14:useLocalDpi xmlns:a14="http://schemas.microsoft.com/office/drawing/2010/main" val="0"/>
              </a:ext>
            </a:extLst>
          </a:blip>
          <a:srcRect b="14504"/>
          <a:stretch/>
        </p:blipFill>
        <p:spPr>
          <a:xfrm>
            <a:off x="5364088" y="2492896"/>
            <a:ext cx="3434984" cy="2648463"/>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1357337" y="363592"/>
            <a:ext cx="1415772" cy="584776"/>
          </a:xfrm>
          <a:prstGeom prst="rect">
            <a:avLst/>
          </a:prstGeom>
        </p:spPr>
        <p:txBody>
          <a:bodyPr wrap="none">
            <a:spAutoFit/>
          </a:bodyPr>
          <a:lstStyle/>
          <a:p>
            <a:r>
              <a:rPr lang="zh-CN" altLang="zh-CN" sz="3200" b="1" dirty="0">
                <a:solidFill>
                  <a:srgbClr val="0068B6"/>
                </a:solidFill>
                <a:latin typeface="+mn-ea"/>
                <a:ea typeface="+mn-ea"/>
                <a:cs typeface="Times New Roman" panose="02020603050405020304" pitchFamily="18" charset="0"/>
              </a:rPr>
              <a:t>王淦昌</a:t>
            </a:r>
            <a:endParaRPr lang="zh-CN" altLang="en-US" sz="3200" dirty="0">
              <a:latin typeface="+mn-ea"/>
              <a:ea typeface="+mn-ea"/>
            </a:endParaRPr>
          </a:p>
        </p:txBody>
      </p:sp>
    </p:spTree>
    <p:extLst>
      <p:ext uri="{BB962C8B-B14F-4D97-AF65-F5344CB8AC3E}">
        <p14:creationId xmlns:p14="http://schemas.microsoft.com/office/powerpoint/2010/main" val="2753464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矩形 6"/>
          <p:cNvSpPr>
            <a:spLocks noChangeArrowheads="1"/>
          </p:cNvSpPr>
          <p:nvPr/>
        </p:nvSpPr>
        <p:spPr bwMode="auto">
          <a:xfrm>
            <a:off x="1443683" y="321950"/>
            <a:ext cx="4814138" cy="646331"/>
          </a:xfrm>
          <a:prstGeom prst="rect">
            <a:avLst/>
          </a:prstGeom>
          <a:noFill/>
          <a:ln w="9525">
            <a:noFill/>
            <a:miter lim="800000"/>
            <a:headEnd/>
            <a:tailEnd/>
          </a:ln>
        </p:spPr>
        <p:txBody>
          <a:bodyPr wrap="none">
            <a:spAutoFit/>
          </a:bodyPr>
          <a:lstStyle/>
          <a:p>
            <a:r>
              <a:rPr lang="zh-CN" altLang="en-US" sz="3600" b="1" dirty="0" smtClean="0">
                <a:solidFill>
                  <a:srgbClr val="0068B6"/>
                </a:solidFill>
                <a:latin typeface="微软雅黑" panose="020B0503020204020204" pitchFamily="34" charset="-122"/>
                <a:ea typeface="微软雅黑" panose="020B0503020204020204" pitchFamily="34" charset="-122"/>
                <a:sym typeface="+mn-ea"/>
              </a:rPr>
              <a:t>创造力来源于实验实践</a:t>
            </a:r>
            <a:endParaRPr lang="zh-CN" altLang="en-US" sz="3600" b="1" dirty="0">
              <a:solidFill>
                <a:srgbClr val="0068B6"/>
              </a:solidFill>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a:xfrm>
            <a:off x="0" y="0"/>
            <a:ext cx="9144000" cy="6858000"/>
          </a:xfrm>
          <a:solidFill>
            <a:schemeClr val="bg1"/>
          </a:solidFill>
        </p:spPr>
        <p:txBody>
          <a:bodyPr>
            <a:normAutofit fontScale="47500" lnSpcReduction="20000"/>
          </a:bodyPr>
          <a:lstStyle/>
          <a:p>
            <a:pPr marL="0" indent="0">
              <a:lnSpc>
                <a:spcPct val="120000"/>
              </a:lnSpc>
              <a:buNone/>
            </a:pPr>
            <a:r>
              <a:rPr lang="en-US" altLang="zh-CN" sz="3600" b="1" dirty="0" smtClean="0">
                <a:solidFill>
                  <a:srgbClr val="0068B6"/>
                </a:solidFill>
              </a:rPr>
              <a:t>                                                  </a:t>
            </a:r>
            <a:r>
              <a:rPr lang="en-US" altLang="zh-CN" sz="3600" b="1" dirty="0" smtClean="0">
                <a:solidFill>
                  <a:srgbClr val="0068B6"/>
                </a:solidFill>
                <a:latin typeface="+mn-ea"/>
              </a:rPr>
              <a:t> </a:t>
            </a:r>
            <a:r>
              <a:rPr lang="zh-CN" altLang="zh-CN" sz="5100" b="1" dirty="0" smtClean="0">
                <a:solidFill>
                  <a:srgbClr val="C00000"/>
                </a:solidFill>
                <a:latin typeface="+mn-ea"/>
              </a:rPr>
              <a:t>把</a:t>
            </a:r>
            <a:r>
              <a:rPr lang="zh-CN" altLang="zh-CN" sz="5100" b="1" dirty="0">
                <a:solidFill>
                  <a:srgbClr val="C00000"/>
                </a:solidFill>
                <a:latin typeface="+mn-ea"/>
              </a:rPr>
              <a:t>科学的星辰留在浙大人</a:t>
            </a:r>
            <a:r>
              <a:rPr lang="zh-CN" altLang="zh-CN" sz="5100" b="1" dirty="0" smtClean="0">
                <a:solidFill>
                  <a:srgbClr val="C00000"/>
                </a:solidFill>
                <a:latin typeface="+mn-ea"/>
              </a:rPr>
              <a:t>心中</a:t>
            </a:r>
            <a:endParaRPr lang="en-US" altLang="zh-CN" sz="5100" b="1" dirty="0" smtClean="0">
              <a:solidFill>
                <a:srgbClr val="C00000"/>
              </a:solidFill>
              <a:latin typeface="+mn-ea"/>
            </a:endParaRPr>
          </a:p>
          <a:p>
            <a:pPr marL="0" indent="0">
              <a:lnSpc>
                <a:spcPct val="120000"/>
              </a:lnSpc>
              <a:buNone/>
            </a:pPr>
            <a:endParaRPr lang="zh-CN" altLang="zh-CN" sz="5100" b="1" dirty="0">
              <a:solidFill>
                <a:srgbClr val="336699"/>
              </a:solidFill>
              <a:latin typeface="微软雅黑" pitchFamily="34" charset="-122"/>
              <a:ea typeface="微软雅黑" pitchFamily="34" charset="-122"/>
            </a:endParaRPr>
          </a:p>
          <a:p>
            <a:pPr>
              <a:lnSpc>
                <a:spcPct val="120000"/>
              </a:lnSpc>
            </a:pPr>
            <a:r>
              <a:rPr lang="en-US" altLang="zh-CN" b="1" dirty="0">
                <a:solidFill>
                  <a:srgbClr val="336699"/>
                </a:solidFill>
                <a:latin typeface="微软雅黑" pitchFamily="34" charset="-122"/>
                <a:ea typeface="微软雅黑" pitchFamily="34" charset="-122"/>
              </a:rPr>
              <a:t>1937</a:t>
            </a:r>
            <a:r>
              <a:rPr lang="zh-CN" altLang="zh-CN" b="1" dirty="0">
                <a:solidFill>
                  <a:srgbClr val="336699"/>
                </a:solidFill>
                <a:latin typeface="微软雅黑" pitchFamily="34" charset="-122"/>
                <a:ea typeface="微软雅黑" pitchFamily="34" charset="-122"/>
              </a:rPr>
              <a:t>年</a:t>
            </a:r>
            <a:r>
              <a:rPr lang="en-US" altLang="zh-CN" b="1" dirty="0">
                <a:solidFill>
                  <a:srgbClr val="336699"/>
                </a:solidFill>
                <a:latin typeface="微软雅黑" pitchFamily="34" charset="-122"/>
                <a:ea typeface="微软雅黑" pitchFamily="34" charset="-122"/>
              </a:rPr>
              <a:t>11</a:t>
            </a:r>
            <a:r>
              <a:rPr lang="zh-CN" altLang="zh-CN" b="1" dirty="0">
                <a:solidFill>
                  <a:srgbClr val="336699"/>
                </a:solidFill>
                <a:latin typeface="微软雅黑" pitchFamily="34" charset="-122"/>
                <a:ea typeface="微软雅黑" pitchFamily="34" charset="-122"/>
              </a:rPr>
              <a:t>月，日军侵略迫使浙大师生开始向西</a:t>
            </a:r>
            <a:r>
              <a:rPr lang="zh-CN" altLang="zh-CN" b="1" dirty="0" smtClean="0">
                <a:solidFill>
                  <a:srgbClr val="336699"/>
                </a:solidFill>
                <a:latin typeface="微软雅黑" pitchFamily="34" charset="-122"/>
                <a:ea typeface="微软雅黑" pitchFamily="34" charset="-122"/>
              </a:rPr>
              <a:t>流亡。</a:t>
            </a:r>
            <a:r>
              <a:rPr lang="zh-CN" altLang="zh-CN" b="1" dirty="0">
                <a:solidFill>
                  <a:srgbClr val="336699"/>
                </a:solidFill>
                <a:latin typeface="微软雅黑" pitchFamily="34" charset="-122"/>
                <a:ea typeface="微软雅黑" pitchFamily="34" charset="-122"/>
              </a:rPr>
              <a:t>一年前，</a:t>
            </a:r>
            <a:r>
              <a:rPr lang="zh-CN" altLang="zh-CN" b="1" dirty="0" smtClean="0">
                <a:solidFill>
                  <a:srgbClr val="336699"/>
                </a:solidFill>
                <a:latin typeface="微软雅黑" pitchFamily="34" charset="-122"/>
                <a:ea typeface="微软雅黑" pitchFamily="34" charset="-122"/>
              </a:rPr>
              <a:t>王淦昌受</a:t>
            </a:r>
            <a:r>
              <a:rPr lang="zh-CN" altLang="zh-CN" b="1" dirty="0">
                <a:solidFill>
                  <a:srgbClr val="336699"/>
                </a:solidFill>
                <a:latin typeface="微软雅黑" pitchFamily="34" charset="-122"/>
                <a:ea typeface="微软雅黑" pitchFamily="34" charset="-122"/>
              </a:rPr>
              <a:t>竺可桢校长邀请到浙江大学物理系任教，成为学校最年轻的教授</a:t>
            </a:r>
            <a:r>
              <a:rPr lang="zh-CN" altLang="zh-CN" b="1" dirty="0" smtClean="0">
                <a:solidFill>
                  <a:srgbClr val="336699"/>
                </a:solidFill>
                <a:latin typeface="微软雅黑" pitchFamily="34" charset="-122"/>
                <a:ea typeface="微软雅黑" pitchFamily="34" charset="-122"/>
              </a:rPr>
              <a:t>。之后</a:t>
            </a:r>
            <a:r>
              <a:rPr lang="en-US" altLang="zh-CN" b="1" dirty="0">
                <a:solidFill>
                  <a:srgbClr val="336699"/>
                </a:solidFill>
                <a:latin typeface="微软雅黑" pitchFamily="34" charset="-122"/>
                <a:ea typeface="微软雅黑" pitchFamily="34" charset="-122"/>
              </a:rPr>
              <a:t>14</a:t>
            </a:r>
            <a:r>
              <a:rPr lang="zh-CN" altLang="zh-CN" b="1" dirty="0">
                <a:solidFill>
                  <a:srgbClr val="336699"/>
                </a:solidFill>
                <a:latin typeface="微软雅黑" pitchFamily="34" charset="-122"/>
                <a:ea typeface="微软雅黑" pitchFamily="34" charset="-122"/>
              </a:rPr>
              <a:t>年</a:t>
            </a:r>
            <a:r>
              <a:rPr lang="zh-CN" altLang="zh-CN" b="1" dirty="0" smtClean="0">
                <a:solidFill>
                  <a:srgbClr val="336699"/>
                </a:solidFill>
                <a:latin typeface="微软雅黑" pitchFamily="34" charset="-122"/>
                <a:ea typeface="微软雅黑" pitchFamily="34" charset="-122"/>
              </a:rPr>
              <a:t>他与学校</a:t>
            </a:r>
            <a:r>
              <a:rPr lang="zh-CN" altLang="zh-CN" b="1" dirty="0">
                <a:solidFill>
                  <a:srgbClr val="336699"/>
                </a:solidFill>
                <a:latin typeface="微软雅黑" pitchFamily="34" charset="-122"/>
                <a:ea typeface="微软雅黑" pitchFamily="34" charset="-122"/>
              </a:rPr>
              <a:t>一同在危难中颠沛求存，却栽育出一朵朵惊艳世界的科学之花。</a:t>
            </a:r>
          </a:p>
          <a:p>
            <a:pPr>
              <a:lnSpc>
                <a:spcPct val="120000"/>
              </a:lnSpc>
            </a:pPr>
            <a:r>
              <a:rPr lang="zh-CN" altLang="zh-CN" b="1" dirty="0" smtClean="0">
                <a:solidFill>
                  <a:srgbClr val="336699"/>
                </a:solidFill>
                <a:latin typeface="微软雅黑" pitchFamily="34" charset="-122"/>
                <a:ea typeface="微软雅黑" pitchFamily="34" charset="-122"/>
              </a:rPr>
              <a:t>王淦昌是</a:t>
            </a:r>
            <a:r>
              <a:rPr lang="en-US" altLang="zh-CN" b="1" dirty="0">
                <a:solidFill>
                  <a:srgbClr val="336699"/>
                </a:solidFill>
                <a:latin typeface="微软雅黑" pitchFamily="34" charset="-122"/>
                <a:ea typeface="微软雅黑" pitchFamily="34" charset="-122"/>
              </a:rPr>
              <a:t>20</a:t>
            </a:r>
            <a:r>
              <a:rPr lang="zh-CN" altLang="zh-CN" b="1" dirty="0">
                <a:solidFill>
                  <a:srgbClr val="336699"/>
                </a:solidFill>
                <a:latin typeface="微软雅黑" pitchFamily="34" charset="-122"/>
                <a:ea typeface="微软雅黑" pitchFamily="34" charset="-122"/>
              </a:rPr>
              <a:t>世纪实验物理学三大女杰之一的迈特内教授唯一的中国学生。在德国柏林大学，王淦昌学习了最新的物理学理论与实验技巧，并展示出非凡的科学见解和宽阔的实验思路。但他却毅然选择回到苦难深重的祖国。</a:t>
            </a:r>
          </a:p>
          <a:p>
            <a:pPr>
              <a:lnSpc>
                <a:spcPct val="120000"/>
              </a:lnSpc>
            </a:pPr>
            <a:r>
              <a:rPr lang="zh-CN" altLang="zh-CN" b="1" dirty="0">
                <a:solidFill>
                  <a:srgbClr val="336699"/>
                </a:solidFill>
                <a:latin typeface="微软雅黑" pitchFamily="34" charset="-122"/>
                <a:ea typeface="微软雅黑" pitchFamily="34" charset="-122"/>
              </a:rPr>
              <a:t>王淦昌随浙大途径浙江建德，江西泰和、广西宜山等地</a:t>
            </a:r>
            <a:r>
              <a:rPr lang="zh-CN" altLang="zh-CN" b="1" dirty="0" smtClean="0">
                <a:solidFill>
                  <a:srgbClr val="336699"/>
                </a:solidFill>
                <a:latin typeface="微软雅黑" pitchFamily="34" charset="-122"/>
                <a:ea typeface="微软雅黑" pitchFamily="34" charset="-122"/>
              </a:rPr>
              <a:t>。最终</a:t>
            </a:r>
            <a:r>
              <a:rPr lang="zh-CN" altLang="zh-CN" b="1" dirty="0">
                <a:solidFill>
                  <a:srgbClr val="336699"/>
                </a:solidFill>
                <a:latin typeface="微软雅黑" pitchFamily="34" charset="-122"/>
                <a:ea typeface="微软雅黑" pitchFamily="34" charset="-122"/>
              </a:rPr>
              <a:t>在遵义湄潭这座小山城里，王淦昌获得了宝贵的科研时间</a:t>
            </a:r>
            <a:r>
              <a:rPr lang="zh-CN" altLang="zh-CN" b="1" dirty="0" smtClean="0">
                <a:solidFill>
                  <a:srgbClr val="336699"/>
                </a:solidFill>
                <a:latin typeface="微软雅黑" pitchFamily="34" charset="-122"/>
                <a:ea typeface="微软雅黑" pitchFamily="34" charset="-122"/>
              </a:rPr>
              <a:t>。双</a:t>
            </a:r>
            <a:r>
              <a:rPr lang="zh-CN" altLang="zh-CN" b="1" dirty="0">
                <a:solidFill>
                  <a:srgbClr val="336699"/>
                </a:solidFill>
                <a:latin typeface="微软雅黑" pitchFamily="34" charset="-122"/>
                <a:ea typeface="微软雅黑" pitchFamily="34" charset="-122"/>
              </a:rPr>
              <a:t>修寺是王淦昌每天都要去的实验室，虽称实验楼，却没有实验设施，连最基本的电都</a:t>
            </a:r>
            <a:r>
              <a:rPr lang="zh-CN" altLang="zh-CN" b="1" dirty="0" smtClean="0">
                <a:solidFill>
                  <a:srgbClr val="336699"/>
                </a:solidFill>
                <a:latin typeface="微软雅黑" pitchFamily="34" charset="-122"/>
                <a:ea typeface="微软雅黑" pitchFamily="34" charset="-122"/>
              </a:rPr>
              <a:t>没有。</a:t>
            </a:r>
            <a:r>
              <a:rPr lang="zh-CN" altLang="zh-CN" b="1" dirty="0">
                <a:solidFill>
                  <a:srgbClr val="336699"/>
                </a:solidFill>
                <a:latin typeface="微软雅黑" pitchFamily="34" charset="-122"/>
                <a:ea typeface="微软雅黑" pitchFamily="34" charset="-122"/>
              </a:rPr>
              <a:t>在如此简陋的环境里，他制成的荧光粉</a:t>
            </a:r>
            <a:r>
              <a:rPr lang="en-US" altLang="zh-CN" b="1" dirty="0">
                <a:solidFill>
                  <a:srgbClr val="336699"/>
                </a:solidFill>
                <a:latin typeface="微软雅黑" pitchFamily="34" charset="-122"/>
                <a:ea typeface="微软雅黑" pitchFamily="34" charset="-122"/>
              </a:rPr>
              <a:t>——</a:t>
            </a:r>
            <a:r>
              <a:rPr lang="zh-CN" altLang="zh-CN" b="1" dirty="0">
                <a:solidFill>
                  <a:srgbClr val="336699"/>
                </a:solidFill>
                <a:latin typeface="微软雅黑" pitchFamily="34" charset="-122"/>
                <a:ea typeface="微软雅黑" pitchFamily="34" charset="-122"/>
              </a:rPr>
              <a:t>磷光硫化锌，却为国家填补了空白。</a:t>
            </a:r>
          </a:p>
          <a:p>
            <a:pPr>
              <a:lnSpc>
                <a:spcPct val="120000"/>
              </a:lnSpc>
            </a:pPr>
            <a:r>
              <a:rPr lang="zh-CN" altLang="zh-CN" b="1" dirty="0">
                <a:solidFill>
                  <a:srgbClr val="336699"/>
                </a:solidFill>
                <a:latin typeface="微软雅黑" pitchFamily="34" charset="-122"/>
                <a:ea typeface="微软雅黑" pitchFamily="34" charset="-122"/>
              </a:rPr>
              <a:t>艰苦的条件下，王淦昌单凭大脑推算写出了论文《关于探测中微子的建议》，中微子是当时最具挑战性的物理学界难题。论文</a:t>
            </a:r>
            <a:r>
              <a:rPr lang="en-US" altLang="zh-CN" b="1" dirty="0">
                <a:solidFill>
                  <a:srgbClr val="336699"/>
                </a:solidFill>
                <a:latin typeface="微软雅黑" pitchFamily="34" charset="-122"/>
                <a:ea typeface="微软雅黑" pitchFamily="34" charset="-122"/>
              </a:rPr>
              <a:t>1941</a:t>
            </a:r>
            <a:r>
              <a:rPr lang="zh-CN" altLang="zh-CN" b="1" dirty="0">
                <a:solidFill>
                  <a:srgbClr val="336699"/>
                </a:solidFill>
                <a:latin typeface="微软雅黑" pitchFamily="34" charset="-122"/>
                <a:ea typeface="微软雅黑" pitchFamily="34" charset="-122"/>
              </a:rPr>
              <a:t>年在美国《物理学报》发表。次年，美国学者阿伦教授按照论文中的建议成功完成了</a:t>
            </a:r>
            <a:r>
              <a:rPr lang="en-US" altLang="zh-CN" b="1" dirty="0">
                <a:solidFill>
                  <a:srgbClr val="336699"/>
                </a:solidFill>
                <a:latin typeface="微软雅黑" pitchFamily="34" charset="-122"/>
                <a:ea typeface="微软雅黑" pitchFamily="34" charset="-122"/>
              </a:rPr>
              <a:t>Be7</a:t>
            </a:r>
            <a:r>
              <a:rPr lang="zh-CN" altLang="zh-CN" b="1" dirty="0">
                <a:solidFill>
                  <a:srgbClr val="336699"/>
                </a:solidFill>
                <a:latin typeface="微软雅黑" pitchFamily="34" charset="-122"/>
                <a:ea typeface="微软雅黑" pitchFamily="34" charset="-122"/>
              </a:rPr>
              <a:t>的</a:t>
            </a:r>
            <a:r>
              <a:rPr lang="en-US" altLang="zh-CN" b="1" dirty="0">
                <a:solidFill>
                  <a:srgbClr val="336699"/>
                </a:solidFill>
                <a:latin typeface="微软雅黑" pitchFamily="34" charset="-122"/>
                <a:ea typeface="微软雅黑" pitchFamily="34" charset="-122"/>
              </a:rPr>
              <a:t>K</a:t>
            </a:r>
            <a:r>
              <a:rPr lang="zh-CN" altLang="zh-CN" b="1" dirty="0">
                <a:solidFill>
                  <a:srgbClr val="336699"/>
                </a:solidFill>
                <a:latin typeface="微软雅黑" pitchFamily="34" charset="-122"/>
                <a:ea typeface="微软雅黑" pitchFamily="34" charset="-122"/>
              </a:rPr>
              <a:t>电子实验，命名为</a:t>
            </a:r>
            <a:r>
              <a:rPr lang="en-US" altLang="zh-CN" b="1" dirty="0">
                <a:solidFill>
                  <a:srgbClr val="336699"/>
                </a:solidFill>
                <a:latin typeface="微软雅黑" pitchFamily="34" charset="-122"/>
                <a:ea typeface="微软雅黑" pitchFamily="34" charset="-122"/>
              </a:rPr>
              <a:t>“</a:t>
            </a:r>
            <a:r>
              <a:rPr lang="zh-CN" altLang="zh-CN" b="1" dirty="0">
                <a:solidFill>
                  <a:srgbClr val="336699"/>
                </a:solidFill>
                <a:latin typeface="微软雅黑" pitchFamily="34" charset="-122"/>
                <a:ea typeface="微软雅黑" pitchFamily="34" charset="-122"/>
              </a:rPr>
              <a:t>王淦昌</a:t>
            </a:r>
            <a:r>
              <a:rPr lang="en-US" altLang="zh-CN" b="1" dirty="0">
                <a:solidFill>
                  <a:srgbClr val="336699"/>
                </a:solidFill>
                <a:latin typeface="微软雅黑" pitchFamily="34" charset="-122"/>
                <a:ea typeface="微软雅黑" pitchFamily="34" charset="-122"/>
              </a:rPr>
              <a:t>·</a:t>
            </a:r>
            <a:r>
              <a:rPr lang="zh-CN" altLang="zh-CN" b="1" dirty="0">
                <a:solidFill>
                  <a:srgbClr val="336699"/>
                </a:solidFill>
                <a:latin typeface="微软雅黑" pitchFamily="34" charset="-122"/>
                <a:ea typeface="微软雅黑" pitchFamily="34" charset="-122"/>
              </a:rPr>
              <a:t>阿伦实验</a:t>
            </a:r>
            <a:r>
              <a:rPr lang="en-US" altLang="zh-CN" b="1" dirty="0">
                <a:solidFill>
                  <a:srgbClr val="336699"/>
                </a:solidFill>
                <a:latin typeface="微软雅黑" pitchFamily="34" charset="-122"/>
                <a:ea typeface="微软雅黑" pitchFamily="34" charset="-122"/>
              </a:rPr>
              <a:t>”</a:t>
            </a:r>
            <a:r>
              <a:rPr lang="zh-CN" altLang="zh-CN" b="1" dirty="0">
                <a:solidFill>
                  <a:srgbClr val="336699"/>
                </a:solidFill>
                <a:latin typeface="微软雅黑" pitchFamily="34" charset="-122"/>
                <a:ea typeface="微软雅黑" pitchFamily="34" charset="-122"/>
              </a:rPr>
              <a:t>，是国际物理学界</a:t>
            </a:r>
            <a:r>
              <a:rPr lang="en-US" altLang="zh-CN" b="1" dirty="0">
                <a:solidFill>
                  <a:srgbClr val="336699"/>
                </a:solidFill>
                <a:latin typeface="微软雅黑" pitchFamily="34" charset="-122"/>
                <a:ea typeface="微软雅黑" pitchFamily="34" charset="-122"/>
              </a:rPr>
              <a:t>1942</a:t>
            </a:r>
            <a:r>
              <a:rPr lang="zh-CN" altLang="zh-CN" b="1" dirty="0">
                <a:solidFill>
                  <a:srgbClr val="336699"/>
                </a:solidFill>
                <a:latin typeface="微软雅黑" pitchFamily="34" charset="-122"/>
                <a:ea typeface="微软雅黑" pitchFamily="34" charset="-122"/>
              </a:rPr>
              <a:t>年最重要的成就之一。后来，美国科学家奥本</a:t>
            </a:r>
            <a:r>
              <a:rPr lang="en-US" altLang="zh-CN" b="1" dirty="0">
                <a:solidFill>
                  <a:srgbClr val="336699"/>
                </a:solidFill>
                <a:latin typeface="微软雅黑" pitchFamily="34" charset="-122"/>
                <a:ea typeface="微软雅黑" pitchFamily="34" charset="-122"/>
              </a:rPr>
              <a:t>·</a:t>
            </a:r>
            <a:r>
              <a:rPr lang="zh-CN" altLang="zh-CN" b="1" dirty="0">
                <a:solidFill>
                  <a:srgbClr val="336699"/>
                </a:solidFill>
                <a:latin typeface="微软雅黑" pitchFamily="34" charset="-122"/>
                <a:ea typeface="微软雅黑" pitchFamily="34" charset="-122"/>
              </a:rPr>
              <a:t>海默教授根据这个实验制造出了美国第一颗原子弹。美国科学促进协会在</a:t>
            </a:r>
            <a:r>
              <a:rPr lang="en-US" altLang="zh-CN" b="1" dirty="0">
                <a:solidFill>
                  <a:srgbClr val="336699"/>
                </a:solidFill>
                <a:latin typeface="微软雅黑" pitchFamily="34" charset="-122"/>
                <a:ea typeface="微软雅黑" pitchFamily="34" charset="-122"/>
              </a:rPr>
              <a:t>1947</a:t>
            </a:r>
            <a:r>
              <a:rPr lang="zh-CN" altLang="zh-CN" b="1" dirty="0">
                <a:solidFill>
                  <a:srgbClr val="336699"/>
                </a:solidFill>
                <a:latin typeface="微软雅黑" pitchFamily="34" charset="-122"/>
                <a:ea typeface="微软雅黑" pitchFamily="34" charset="-122"/>
              </a:rPr>
              <a:t>年发行纪念刊《近百年来科学之进步》，王淦昌被列为贡献人之一</a:t>
            </a:r>
            <a:r>
              <a:rPr lang="zh-CN" altLang="zh-CN" b="1" dirty="0" smtClean="0">
                <a:solidFill>
                  <a:srgbClr val="336699"/>
                </a:solidFill>
                <a:latin typeface="微软雅黑" pitchFamily="34" charset="-122"/>
                <a:ea typeface="微软雅黑" pitchFamily="34" charset="-122"/>
              </a:rPr>
              <a:t>。</a:t>
            </a:r>
            <a:endParaRPr lang="en-US" altLang="zh-CN" b="1" dirty="0" smtClean="0">
              <a:solidFill>
                <a:srgbClr val="336699"/>
              </a:solidFill>
              <a:latin typeface="微软雅黑" pitchFamily="34" charset="-122"/>
              <a:ea typeface="微软雅黑" pitchFamily="34" charset="-122"/>
            </a:endParaRPr>
          </a:p>
          <a:p>
            <a:pPr>
              <a:lnSpc>
                <a:spcPct val="120000"/>
              </a:lnSpc>
            </a:pPr>
            <a:r>
              <a:rPr lang="zh-CN" altLang="zh-CN" b="1" dirty="0" smtClean="0">
                <a:solidFill>
                  <a:srgbClr val="336699"/>
                </a:solidFill>
                <a:latin typeface="微软雅黑" pitchFamily="34" charset="-122"/>
                <a:ea typeface="微软雅黑" pitchFamily="34" charset="-122"/>
              </a:rPr>
              <a:t>发现</a:t>
            </a:r>
            <a:r>
              <a:rPr lang="zh-CN" altLang="zh-CN" b="1" dirty="0">
                <a:solidFill>
                  <a:srgbClr val="336699"/>
                </a:solidFill>
                <a:latin typeface="微软雅黑" pitchFamily="34" charset="-122"/>
                <a:ea typeface="微软雅黑" pitchFamily="34" charset="-122"/>
              </a:rPr>
              <a:t>中微子后，王淦昌又着手寻找宇宙线粒子</a:t>
            </a:r>
            <a:r>
              <a:rPr lang="zh-CN" altLang="zh-CN" b="1" dirty="0" smtClean="0">
                <a:solidFill>
                  <a:srgbClr val="336699"/>
                </a:solidFill>
                <a:latin typeface="微软雅黑" pitchFamily="34" charset="-122"/>
                <a:ea typeface="微软雅黑" pitchFamily="34" charset="-122"/>
              </a:rPr>
              <a:t>。</a:t>
            </a:r>
            <a:r>
              <a:rPr lang="en-US" altLang="zh-CN" b="1" dirty="0" smtClean="0">
                <a:solidFill>
                  <a:srgbClr val="336699"/>
                </a:solidFill>
                <a:latin typeface="微软雅黑" pitchFamily="34" charset="-122"/>
                <a:ea typeface="微软雅黑" pitchFamily="34" charset="-122"/>
              </a:rPr>
              <a:t>1943</a:t>
            </a:r>
            <a:r>
              <a:rPr lang="zh-CN" altLang="zh-CN" b="1" dirty="0">
                <a:solidFill>
                  <a:srgbClr val="336699"/>
                </a:solidFill>
                <a:latin typeface="微软雅黑" pitchFamily="34" charset="-122"/>
                <a:ea typeface="微软雅黑" pitchFamily="34" charset="-122"/>
              </a:rPr>
              <a:t>年写出了论文《关于宇宙线粒子的一种新实验方法》。后来英国物理学家鲍威尔用此法发现了</a:t>
            </a:r>
            <a:r>
              <a:rPr lang="en-US" altLang="zh-CN" b="1" dirty="0">
                <a:solidFill>
                  <a:srgbClr val="336699"/>
                </a:solidFill>
                <a:latin typeface="微软雅黑" pitchFamily="34" charset="-122"/>
                <a:ea typeface="微软雅黑" pitchFamily="34" charset="-122"/>
              </a:rPr>
              <a:t>π</a:t>
            </a:r>
            <a:r>
              <a:rPr lang="zh-CN" altLang="zh-CN" b="1" dirty="0">
                <a:solidFill>
                  <a:srgbClr val="336699"/>
                </a:solidFill>
                <a:latin typeface="微软雅黑" pitchFamily="34" charset="-122"/>
                <a:ea typeface="微软雅黑" pitchFamily="34" charset="-122"/>
              </a:rPr>
              <a:t>介子，获得了</a:t>
            </a:r>
            <a:r>
              <a:rPr lang="en-US" altLang="zh-CN" b="1" dirty="0">
                <a:solidFill>
                  <a:srgbClr val="336699"/>
                </a:solidFill>
                <a:latin typeface="微软雅黑" pitchFamily="34" charset="-122"/>
                <a:ea typeface="微软雅黑" pitchFamily="34" charset="-122"/>
              </a:rPr>
              <a:t>1950</a:t>
            </a:r>
            <a:r>
              <a:rPr lang="zh-CN" altLang="zh-CN" b="1" dirty="0">
                <a:solidFill>
                  <a:srgbClr val="336699"/>
                </a:solidFill>
                <a:latin typeface="微软雅黑" pitchFamily="34" charset="-122"/>
                <a:ea typeface="微软雅黑" pitchFamily="34" charset="-122"/>
              </a:rPr>
              <a:t>年度的诺贝尔奖。王淦昌的一生多次与诺贝尔奖失之交臂，但他未间断过科学研究。</a:t>
            </a:r>
          </a:p>
          <a:p>
            <a:pPr>
              <a:lnSpc>
                <a:spcPct val="120000"/>
              </a:lnSpc>
            </a:pPr>
            <a:r>
              <a:rPr lang="zh-CN" altLang="zh-CN" b="1" dirty="0" smtClean="0">
                <a:solidFill>
                  <a:srgbClr val="336699"/>
                </a:solidFill>
                <a:latin typeface="微软雅黑" pitchFamily="34" charset="-122"/>
                <a:ea typeface="微软雅黑" pitchFamily="34" charset="-122"/>
              </a:rPr>
              <a:t>由于</a:t>
            </a:r>
            <a:r>
              <a:rPr lang="zh-CN" altLang="zh-CN" b="1" dirty="0">
                <a:solidFill>
                  <a:srgbClr val="336699"/>
                </a:solidFill>
                <a:latin typeface="微软雅黑" pitchFamily="34" charset="-122"/>
                <a:ea typeface="微软雅黑" pitchFamily="34" charset="-122"/>
              </a:rPr>
              <a:t>师资紧缺，王淦昌除了教授热学和近代物理外，还为化学系三年级学生开设了物理化学课</a:t>
            </a:r>
            <a:r>
              <a:rPr lang="zh-CN" altLang="zh-CN" b="1" dirty="0" smtClean="0">
                <a:solidFill>
                  <a:srgbClr val="336699"/>
                </a:solidFill>
                <a:latin typeface="微软雅黑" pitchFamily="34" charset="-122"/>
                <a:ea typeface="微软雅黑" pitchFamily="34" charset="-122"/>
              </a:rPr>
              <a:t>。</a:t>
            </a:r>
            <a:r>
              <a:rPr lang="en-US" altLang="zh-CN" b="1" dirty="0" smtClean="0">
                <a:solidFill>
                  <a:srgbClr val="336699"/>
                </a:solidFill>
                <a:latin typeface="微软雅黑" pitchFamily="34" charset="-122"/>
                <a:ea typeface="微软雅黑" pitchFamily="34" charset="-122"/>
              </a:rPr>
              <a:t>1945</a:t>
            </a:r>
            <a:r>
              <a:rPr lang="zh-CN" altLang="zh-CN" b="1" dirty="0">
                <a:solidFill>
                  <a:srgbClr val="336699"/>
                </a:solidFill>
                <a:latin typeface="微软雅黑" pitchFamily="34" charset="-122"/>
                <a:ea typeface="微软雅黑" pitchFamily="34" charset="-122"/>
              </a:rPr>
              <a:t>年，日本广岛原子弹爆炸后，王淦昌给学生讲解原子弹的原理，吸引了更多学生转到物理系。诺贝尔奖获得者李政道曾是当时的浙大学子，他后来写道</a:t>
            </a:r>
            <a:r>
              <a:rPr lang="zh-CN" altLang="zh-CN" b="1" dirty="0" smtClean="0">
                <a:solidFill>
                  <a:srgbClr val="336699"/>
                </a:solidFill>
                <a:latin typeface="微软雅黑" pitchFamily="34" charset="-122"/>
                <a:ea typeface="微软雅黑" pitchFamily="34" charset="-122"/>
              </a:rPr>
              <a:t>：</a:t>
            </a:r>
            <a:r>
              <a:rPr lang="en-US" altLang="zh-CN" b="1" dirty="0" smtClean="0">
                <a:solidFill>
                  <a:srgbClr val="336699"/>
                </a:solidFill>
                <a:latin typeface="微软雅黑" pitchFamily="34" charset="-122"/>
                <a:ea typeface="微软雅黑" pitchFamily="34" charset="-122"/>
              </a:rPr>
              <a:t>“</a:t>
            </a:r>
            <a:r>
              <a:rPr lang="zh-CN" altLang="zh-CN" b="1" dirty="0">
                <a:solidFill>
                  <a:srgbClr val="336699"/>
                </a:solidFill>
                <a:latin typeface="微软雅黑" pitchFamily="34" charset="-122"/>
                <a:ea typeface="微软雅黑" pitchFamily="34" charset="-122"/>
              </a:rPr>
              <a:t>直到现在，我还能记得曾有过的讨论，以及他们激起的我对物理的热情。</a:t>
            </a:r>
            <a:r>
              <a:rPr lang="en-US" altLang="zh-CN" b="1" dirty="0" smtClean="0">
                <a:solidFill>
                  <a:srgbClr val="336699"/>
                </a:solidFill>
                <a:latin typeface="微软雅黑" pitchFamily="34" charset="-122"/>
                <a:ea typeface="微软雅黑" pitchFamily="34" charset="-122"/>
              </a:rPr>
              <a:t>”</a:t>
            </a:r>
            <a:endParaRPr lang="zh-CN" altLang="zh-CN" b="1" dirty="0">
              <a:solidFill>
                <a:srgbClr val="336699"/>
              </a:solidFill>
              <a:latin typeface="微软雅黑" pitchFamily="34" charset="-122"/>
              <a:ea typeface="微软雅黑" pitchFamily="34" charset="-122"/>
            </a:endParaRPr>
          </a:p>
        </p:txBody>
      </p:sp>
    </p:spTree>
    <p:extLst>
      <p:ext uri="{BB962C8B-B14F-4D97-AF65-F5344CB8AC3E}">
        <p14:creationId xmlns:p14="http://schemas.microsoft.com/office/powerpoint/2010/main" val="3943488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矩形 6"/>
          <p:cNvSpPr>
            <a:spLocks noChangeArrowheads="1"/>
          </p:cNvSpPr>
          <p:nvPr/>
        </p:nvSpPr>
        <p:spPr bwMode="auto">
          <a:xfrm>
            <a:off x="1443683" y="321950"/>
            <a:ext cx="4814138" cy="646331"/>
          </a:xfrm>
          <a:prstGeom prst="rect">
            <a:avLst/>
          </a:prstGeom>
          <a:noFill/>
          <a:ln w="9525">
            <a:noFill/>
            <a:miter lim="800000"/>
            <a:headEnd/>
            <a:tailEnd/>
          </a:ln>
        </p:spPr>
        <p:txBody>
          <a:bodyPr wrap="none">
            <a:spAutoFit/>
          </a:bodyPr>
          <a:lstStyle/>
          <a:p>
            <a:r>
              <a:rPr lang="zh-CN" altLang="en-US" sz="3600" b="1" dirty="0" smtClean="0">
                <a:solidFill>
                  <a:srgbClr val="0068B6"/>
                </a:solidFill>
                <a:latin typeface="微软雅黑" panose="020B0503020204020204" pitchFamily="34" charset="-122"/>
                <a:ea typeface="微软雅黑" panose="020B0503020204020204" pitchFamily="34" charset="-122"/>
                <a:sym typeface="+mn-ea"/>
              </a:rPr>
              <a:t>创造力来源于实验实践</a:t>
            </a:r>
            <a:endParaRPr lang="zh-CN" altLang="en-US" sz="3600" b="1" dirty="0">
              <a:solidFill>
                <a:srgbClr val="0068B6"/>
              </a:solidFill>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a:xfrm>
            <a:off x="0" y="1"/>
            <a:ext cx="9144000" cy="6858000"/>
          </a:xfrm>
          <a:solidFill>
            <a:schemeClr val="bg1"/>
          </a:solidFill>
        </p:spPr>
        <p:txBody>
          <a:bodyPr>
            <a:noAutofit/>
          </a:bodyPr>
          <a:lstStyle/>
          <a:p>
            <a:pPr marL="0" indent="0">
              <a:lnSpc>
                <a:spcPct val="120000"/>
              </a:lnSpc>
              <a:buNone/>
            </a:pPr>
            <a:r>
              <a:rPr lang="en-US" altLang="zh-CN" sz="2400" b="1" dirty="0" smtClean="0">
                <a:solidFill>
                  <a:srgbClr val="C00000"/>
                </a:solidFill>
                <a:latin typeface="微软雅黑" pitchFamily="34" charset="-122"/>
                <a:ea typeface="微软雅黑" pitchFamily="34" charset="-122"/>
              </a:rPr>
              <a:t>                     </a:t>
            </a:r>
            <a:r>
              <a:rPr lang="zh-CN" altLang="zh-CN" sz="2400" b="1" dirty="0" smtClean="0">
                <a:solidFill>
                  <a:srgbClr val="C00000"/>
                </a:solidFill>
                <a:latin typeface="+mn-ea"/>
              </a:rPr>
              <a:t>隐姓埋名</a:t>
            </a:r>
            <a:r>
              <a:rPr lang="en-US" altLang="zh-CN" sz="2400" b="1" dirty="0">
                <a:solidFill>
                  <a:srgbClr val="C00000"/>
                </a:solidFill>
                <a:latin typeface="+mn-ea"/>
              </a:rPr>
              <a:t>17</a:t>
            </a:r>
            <a:r>
              <a:rPr lang="zh-CN" altLang="zh-CN" sz="2400" b="1" dirty="0">
                <a:solidFill>
                  <a:srgbClr val="C00000"/>
                </a:solidFill>
                <a:latin typeface="+mn-ea"/>
              </a:rPr>
              <a:t>载，以身许国铸科技</a:t>
            </a:r>
            <a:r>
              <a:rPr lang="zh-CN" altLang="zh-CN" sz="2400" b="1" dirty="0" smtClean="0">
                <a:solidFill>
                  <a:srgbClr val="C00000"/>
                </a:solidFill>
                <a:latin typeface="+mn-ea"/>
              </a:rPr>
              <a:t>长剑</a:t>
            </a:r>
            <a:endParaRPr lang="zh-CN" altLang="zh-CN" sz="2400" b="1" dirty="0">
              <a:solidFill>
                <a:srgbClr val="C00000"/>
              </a:solidFill>
              <a:latin typeface="+mn-ea"/>
            </a:endParaRPr>
          </a:p>
          <a:p>
            <a:pPr>
              <a:lnSpc>
                <a:spcPct val="120000"/>
              </a:lnSpc>
            </a:pPr>
            <a:endParaRPr lang="en-US" altLang="zh-CN" sz="1400" b="1" dirty="0" smtClean="0">
              <a:solidFill>
                <a:srgbClr val="336699"/>
              </a:solidFill>
              <a:latin typeface="微软雅黑" pitchFamily="34" charset="-122"/>
              <a:ea typeface="微软雅黑" pitchFamily="34" charset="-122"/>
            </a:endParaRPr>
          </a:p>
          <a:p>
            <a:pPr>
              <a:lnSpc>
                <a:spcPct val="120000"/>
              </a:lnSpc>
            </a:pPr>
            <a:r>
              <a:rPr lang="en-US" altLang="zh-CN" sz="1400" b="1" dirty="0" smtClean="0">
                <a:solidFill>
                  <a:srgbClr val="336699"/>
                </a:solidFill>
                <a:latin typeface="微软雅黑" pitchFamily="34" charset="-122"/>
                <a:ea typeface="微软雅黑" pitchFamily="34" charset="-122"/>
              </a:rPr>
              <a:t>1950</a:t>
            </a:r>
            <a:r>
              <a:rPr lang="zh-CN" altLang="zh-CN" sz="1400" b="1" dirty="0">
                <a:solidFill>
                  <a:srgbClr val="336699"/>
                </a:solidFill>
                <a:latin typeface="微软雅黑" pitchFamily="34" charset="-122"/>
                <a:ea typeface="微软雅黑" pitchFamily="34" charset="-122"/>
              </a:rPr>
              <a:t>到</a:t>
            </a:r>
            <a:r>
              <a:rPr lang="en-US" altLang="zh-CN" sz="1400" b="1" dirty="0">
                <a:solidFill>
                  <a:srgbClr val="336699"/>
                </a:solidFill>
                <a:latin typeface="微软雅黑" pitchFamily="34" charset="-122"/>
                <a:ea typeface="微软雅黑" pitchFamily="34" charset="-122"/>
              </a:rPr>
              <a:t>1960</a:t>
            </a:r>
            <a:r>
              <a:rPr lang="zh-CN" altLang="zh-CN" sz="1400" b="1" dirty="0">
                <a:solidFill>
                  <a:srgbClr val="336699"/>
                </a:solidFill>
                <a:latin typeface="微软雅黑" pitchFamily="34" charset="-122"/>
                <a:ea typeface="微软雅黑" pitchFamily="34" charset="-122"/>
              </a:rPr>
              <a:t>的十年间，王淦昌先后在北京中国科学院原子能所和苏联杜布纳联合原子核研究所任任职。朝鲜战场上，他前去探测美军是否使用原子武器和投掷放射性物质；在苏联，他领导的研究小组首次成功发现了一种反物质反西格马负超子存在的证据。</a:t>
            </a:r>
          </a:p>
          <a:p>
            <a:pPr>
              <a:lnSpc>
                <a:spcPct val="120000"/>
              </a:lnSpc>
            </a:pPr>
            <a:r>
              <a:rPr lang="en-US" altLang="zh-CN" sz="1400" b="1" dirty="0">
                <a:solidFill>
                  <a:srgbClr val="336699"/>
                </a:solidFill>
                <a:latin typeface="微软雅黑" pitchFamily="34" charset="-122"/>
                <a:ea typeface="微软雅黑" pitchFamily="34" charset="-122"/>
              </a:rPr>
              <a:t>1960</a:t>
            </a:r>
            <a:r>
              <a:rPr lang="zh-CN" altLang="zh-CN" sz="1400" b="1" dirty="0">
                <a:solidFill>
                  <a:srgbClr val="336699"/>
                </a:solidFill>
                <a:latin typeface="微软雅黑" pitchFamily="34" charset="-122"/>
                <a:ea typeface="微软雅黑" pitchFamily="34" charset="-122"/>
              </a:rPr>
              <a:t>年</a:t>
            </a:r>
            <a:r>
              <a:rPr lang="en-US" altLang="zh-CN" sz="1400" b="1" dirty="0">
                <a:solidFill>
                  <a:srgbClr val="336699"/>
                </a:solidFill>
                <a:latin typeface="微软雅黑" pitchFamily="34" charset="-122"/>
                <a:ea typeface="微软雅黑" pitchFamily="34" charset="-122"/>
              </a:rPr>
              <a:t>12</a:t>
            </a:r>
            <a:r>
              <a:rPr lang="zh-CN" altLang="zh-CN" sz="1400" b="1" dirty="0">
                <a:solidFill>
                  <a:srgbClr val="336699"/>
                </a:solidFill>
                <a:latin typeface="微软雅黑" pitchFamily="34" charset="-122"/>
                <a:ea typeface="微软雅黑" pitchFamily="34" charset="-122"/>
              </a:rPr>
              <a:t>月，王淦昌回到祖国。</a:t>
            </a:r>
            <a:r>
              <a:rPr lang="en-US" altLang="zh-CN" sz="1400" b="1" dirty="0">
                <a:solidFill>
                  <a:srgbClr val="336699"/>
                </a:solidFill>
                <a:latin typeface="微软雅黑" pitchFamily="34" charset="-122"/>
                <a:ea typeface="微软雅黑" pitchFamily="34" charset="-122"/>
              </a:rPr>
              <a:t>4</a:t>
            </a:r>
            <a:r>
              <a:rPr lang="zh-CN" altLang="zh-CN" sz="1400" b="1" dirty="0">
                <a:solidFill>
                  <a:srgbClr val="336699"/>
                </a:solidFill>
                <a:latin typeface="微软雅黑" pitchFamily="34" charset="-122"/>
                <a:ea typeface="微软雅黑" pitchFamily="34" charset="-122"/>
              </a:rPr>
              <a:t>个月后，二机部部长刘杰和时任副部长兼原子能研究所所长钱三强向王淦昌传达了中央要求自力更生发展核武器的指示和周恩来总理的口信</a:t>
            </a:r>
            <a:r>
              <a:rPr lang="zh-CN" altLang="zh-CN" sz="1400" b="1" dirty="0" smtClean="0">
                <a:solidFill>
                  <a:srgbClr val="336699"/>
                </a:solidFill>
                <a:latin typeface="微软雅黑" pitchFamily="34" charset="-122"/>
                <a:ea typeface="微软雅黑" pitchFamily="34" charset="-122"/>
              </a:rPr>
              <a:t>。王淦昌</a:t>
            </a:r>
            <a:r>
              <a:rPr lang="zh-CN" altLang="zh-CN" sz="1400" b="1" dirty="0">
                <a:solidFill>
                  <a:srgbClr val="336699"/>
                </a:solidFill>
                <a:latin typeface="微软雅黑" pitchFamily="34" charset="-122"/>
                <a:ea typeface="微软雅黑" pitchFamily="34" charset="-122"/>
              </a:rPr>
              <a:t>便坚定地说：</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我愿以身许国！</a:t>
            </a:r>
            <a:r>
              <a:rPr lang="en-US" altLang="zh-CN" sz="1400" b="1" dirty="0" smtClean="0">
                <a:solidFill>
                  <a:srgbClr val="336699"/>
                </a:solidFill>
                <a:latin typeface="微软雅黑" pitchFamily="34" charset="-122"/>
                <a:ea typeface="微软雅黑" pitchFamily="34" charset="-122"/>
              </a:rPr>
              <a:t>” </a:t>
            </a:r>
            <a:r>
              <a:rPr lang="zh-CN" altLang="zh-CN" sz="1400" b="1" dirty="0" smtClean="0">
                <a:solidFill>
                  <a:srgbClr val="336699"/>
                </a:solidFill>
                <a:latin typeface="微软雅黑" pitchFamily="34" charset="-122"/>
                <a:ea typeface="微软雅黑" pitchFamily="34" charset="-122"/>
              </a:rPr>
              <a:t>从此</a:t>
            </a:r>
            <a:r>
              <a:rPr lang="zh-CN" altLang="zh-CN" sz="1400" b="1" dirty="0">
                <a:solidFill>
                  <a:srgbClr val="336699"/>
                </a:solidFill>
                <a:latin typeface="微软雅黑" pitchFamily="34" charset="-122"/>
                <a:ea typeface="微软雅黑" pitchFamily="34" charset="-122"/>
              </a:rPr>
              <a:t>，在世界物理学界鼎鼎大名的王淦昌仿佛消失了</a:t>
            </a:r>
            <a:r>
              <a:rPr lang="zh-CN" altLang="zh-CN" sz="1400" b="1" dirty="0" smtClean="0">
                <a:solidFill>
                  <a:srgbClr val="336699"/>
                </a:solidFill>
                <a:latin typeface="微软雅黑" pitchFamily="34" charset="-122"/>
                <a:ea typeface="微软雅黑" pitchFamily="34" charset="-122"/>
              </a:rPr>
              <a:t>。他</a:t>
            </a:r>
            <a:r>
              <a:rPr lang="zh-CN" altLang="zh-CN" sz="1400" b="1" dirty="0">
                <a:solidFill>
                  <a:srgbClr val="336699"/>
                </a:solidFill>
                <a:latin typeface="微软雅黑" pitchFamily="34" charset="-122"/>
                <a:ea typeface="微软雅黑" pitchFamily="34" charset="-122"/>
              </a:rPr>
              <a:t>的名字变成了</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王京</a:t>
            </a:r>
            <a:r>
              <a:rPr lang="en-US" altLang="zh-CN" sz="1400" b="1" dirty="0" smtClean="0">
                <a:solidFill>
                  <a:srgbClr val="336699"/>
                </a:solidFill>
                <a:latin typeface="微软雅黑" pitchFamily="34" charset="-122"/>
                <a:ea typeface="微软雅黑" pitchFamily="34" charset="-122"/>
              </a:rPr>
              <a:t>”</a:t>
            </a:r>
            <a:r>
              <a:rPr lang="zh-CN" altLang="zh-CN" sz="1400" b="1" dirty="0" smtClean="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他放弃了功成名就的基本粒子研究，改方向为他不熟悉但国家迫切需要的核应用研究</a:t>
            </a:r>
            <a:r>
              <a:rPr lang="zh-CN" altLang="zh-CN" sz="1400" b="1" dirty="0" smtClean="0">
                <a:solidFill>
                  <a:srgbClr val="336699"/>
                </a:solidFill>
                <a:latin typeface="微软雅黑" pitchFamily="34" charset="-122"/>
                <a:ea typeface="微软雅黑" pitchFamily="34" charset="-122"/>
              </a:rPr>
              <a:t>；</a:t>
            </a:r>
            <a:r>
              <a:rPr lang="en-US" altLang="zh-CN" sz="1400" b="1" dirty="0" smtClean="0">
                <a:solidFill>
                  <a:srgbClr val="336699"/>
                </a:solidFill>
                <a:latin typeface="微软雅黑" pitchFamily="34" charset="-122"/>
                <a:ea typeface="微软雅黑" pitchFamily="34" charset="-122"/>
              </a:rPr>
              <a:t>……</a:t>
            </a:r>
            <a:r>
              <a:rPr lang="en-US" altLang="zh-CN" sz="1400" b="1" dirty="0">
                <a:solidFill>
                  <a:srgbClr val="336699"/>
                </a:solidFill>
                <a:latin typeface="微软雅黑" pitchFamily="34" charset="-122"/>
                <a:ea typeface="微软雅黑" pitchFamily="34" charset="-122"/>
              </a:rPr>
              <a:t>1964</a:t>
            </a:r>
            <a:r>
              <a:rPr lang="zh-CN" altLang="zh-CN" sz="1400" b="1" dirty="0">
                <a:solidFill>
                  <a:srgbClr val="336699"/>
                </a:solidFill>
                <a:latin typeface="微软雅黑" pitchFamily="34" charset="-122"/>
                <a:ea typeface="微软雅黑" pitchFamily="34" charset="-122"/>
              </a:rPr>
              <a:t>年</a:t>
            </a:r>
            <a:r>
              <a:rPr lang="en-US" altLang="zh-CN" sz="1400" b="1" dirty="0">
                <a:solidFill>
                  <a:srgbClr val="336699"/>
                </a:solidFill>
                <a:latin typeface="微软雅黑" pitchFamily="34" charset="-122"/>
                <a:ea typeface="微软雅黑" pitchFamily="34" charset="-122"/>
              </a:rPr>
              <a:t>10</a:t>
            </a:r>
            <a:r>
              <a:rPr lang="zh-CN" altLang="zh-CN" sz="1400" b="1" dirty="0">
                <a:solidFill>
                  <a:srgbClr val="336699"/>
                </a:solidFill>
                <a:latin typeface="微软雅黑" pitchFamily="34" charset="-122"/>
                <a:ea typeface="微软雅黑" pitchFamily="34" charset="-122"/>
              </a:rPr>
              <a:t>月</a:t>
            </a:r>
            <a:r>
              <a:rPr lang="en-US" altLang="zh-CN" sz="1400" b="1" dirty="0">
                <a:solidFill>
                  <a:srgbClr val="336699"/>
                </a:solidFill>
                <a:latin typeface="微软雅黑" pitchFamily="34" charset="-122"/>
                <a:ea typeface="微软雅黑" pitchFamily="34" charset="-122"/>
              </a:rPr>
              <a:t>16</a:t>
            </a:r>
            <a:r>
              <a:rPr lang="zh-CN" altLang="zh-CN" sz="1400" b="1" dirty="0">
                <a:solidFill>
                  <a:srgbClr val="336699"/>
                </a:solidFill>
                <a:latin typeface="微软雅黑" pitchFamily="34" charset="-122"/>
                <a:ea typeface="微软雅黑" pitchFamily="34" charset="-122"/>
              </a:rPr>
              <a:t>日，中国成功爆炸第一颗原子弹</a:t>
            </a:r>
            <a:r>
              <a:rPr lang="zh-CN" altLang="zh-CN" sz="1400" b="1" dirty="0" smtClean="0">
                <a:solidFill>
                  <a:srgbClr val="336699"/>
                </a:solidFill>
                <a:latin typeface="微软雅黑" pitchFamily="34" charset="-122"/>
                <a:ea typeface="微软雅黑" pitchFamily="34" charset="-122"/>
              </a:rPr>
              <a:t>。</a:t>
            </a:r>
            <a:r>
              <a:rPr lang="en-US" altLang="zh-CN" sz="1400" b="1" dirty="0" smtClean="0">
                <a:solidFill>
                  <a:srgbClr val="336699"/>
                </a:solidFill>
                <a:latin typeface="微软雅黑" pitchFamily="34" charset="-122"/>
                <a:ea typeface="微软雅黑" pitchFamily="34" charset="-122"/>
              </a:rPr>
              <a:t>1967</a:t>
            </a:r>
            <a:r>
              <a:rPr lang="zh-CN" altLang="zh-CN" sz="1400" b="1" dirty="0">
                <a:solidFill>
                  <a:srgbClr val="336699"/>
                </a:solidFill>
                <a:latin typeface="微软雅黑" pitchFamily="34" charset="-122"/>
                <a:ea typeface="微软雅黑" pitchFamily="34" charset="-122"/>
              </a:rPr>
              <a:t>年</a:t>
            </a:r>
            <a:r>
              <a:rPr lang="en-US" altLang="zh-CN" sz="1400" b="1" dirty="0">
                <a:solidFill>
                  <a:srgbClr val="336699"/>
                </a:solidFill>
                <a:latin typeface="微软雅黑" pitchFamily="34" charset="-122"/>
                <a:ea typeface="微软雅黑" pitchFamily="34" charset="-122"/>
              </a:rPr>
              <a:t>6</a:t>
            </a:r>
            <a:r>
              <a:rPr lang="zh-CN" altLang="zh-CN" sz="1400" b="1" dirty="0">
                <a:solidFill>
                  <a:srgbClr val="336699"/>
                </a:solidFill>
                <a:latin typeface="微软雅黑" pitchFamily="34" charset="-122"/>
                <a:ea typeface="微软雅黑" pitchFamily="34" charset="-122"/>
              </a:rPr>
              <a:t>月</a:t>
            </a:r>
            <a:r>
              <a:rPr lang="en-US" altLang="zh-CN" sz="1400" b="1" dirty="0">
                <a:solidFill>
                  <a:srgbClr val="336699"/>
                </a:solidFill>
                <a:latin typeface="微软雅黑" pitchFamily="34" charset="-122"/>
                <a:ea typeface="微软雅黑" pitchFamily="34" charset="-122"/>
              </a:rPr>
              <a:t>17</a:t>
            </a:r>
            <a:r>
              <a:rPr lang="zh-CN" altLang="zh-CN" sz="1400" b="1" dirty="0">
                <a:solidFill>
                  <a:srgbClr val="336699"/>
                </a:solidFill>
                <a:latin typeface="微软雅黑" pitchFamily="34" charset="-122"/>
                <a:ea typeface="微软雅黑" pitchFamily="34" charset="-122"/>
              </a:rPr>
              <a:t>日，中国成功爆炸第一颗氢弹</a:t>
            </a:r>
            <a:r>
              <a:rPr lang="zh-CN" altLang="zh-CN" sz="1400" b="1" dirty="0" smtClean="0">
                <a:solidFill>
                  <a:srgbClr val="336699"/>
                </a:solidFill>
                <a:latin typeface="微软雅黑" pitchFamily="34" charset="-122"/>
                <a:ea typeface="微软雅黑" pitchFamily="34" charset="-122"/>
              </a:rPr>
              <a:t>。</a:t>
            </a:r>
            <a:endParaRPr lang="zh-CN" altLang="zh-CN" sz="1400" b="1" dirty="0">
              <a:solidFill>
                <a:srgbClr val="336699"/>
              </a:solidFill>
              <a:latin typeface="微软雅黑" pitchFamily="34" charset="-122"/>
              <a:ea typeface="微软雅黑" pitchFamily="34" charset="-122"/>
            </a:endParaRPr>
          </a:p>
          <a:p>
            <a:pPr>
              <a:lnSpc>
                <a:spcPct val="120000"/>
              </a:lnSpc>
            </a:pPr>
            <a:r>
              <a:rPr lang="en-US" altLang="zh-CN" sz="1400" b="1" dirty="0" smtClean="0">
                <a:solidFill>
                  <a:srgbClr val="336699"/>
                </a:solidFill>
                <a:latin typeface="微软雅黑" pitchFamily="34" charset="-122"/>
                <a:ea typeface="微软雅黑" pitchFamily="34" charset="-122"/>
              </a:rPr>
              <a:t>1978</a:t>
            </a:r>
            <a:r>
              <a:rPr lang="zh-CN" altLang="zh-CN" sz="1400" b="1" dirty="0">
                <a:solidFill>
                  <a:srgbClr val="336699"/>
                </a:solidFill>
                <a:latin typeface="微软雅黑" pitchFamily="34" charset="-122"/>
                <a:ea typeface="微软雅黑" pitchFamily="34" charset="-122"/>
              </a:rPr>
              <a:t>年，王淦昌调回北京任核工业部副部长兼原子能研究所所长。人们才知道，核武器研究基地那个沉默寡言的</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王京</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就是王淦昌！同年，获准公开身份的王淦昌如愿加入了中国共产党。</a:t>
            </a:r>
          </a:p>
          <a:p>
            <a:pPr>
              <a:lnSpc>
                <a:spcPct val="120000"/>
              </a:lnSpc>
            </a:pPr>
            <a:r>
              <a:rPr lang="en-US" altLang="zh-CN" sz="1400" b="1" dirty="0">
                <a:solidFill>
                  <a:srgbClr val="336699"/>
                </a:solidFill>
                <a:latin typeface="微软雅黑" pitchFamily="34" charset="-122"/>
                <a:ea typeface="微软雅黑" pitchFamily="34" charset="-122"/>
              </a:rPr>
              <a:t>70</a:t>
            </a:r>
            <a:r>
              <a:rPr lang="zh-CN" altLang="zh-CN" sz="1400" b="1" dirty="0">
                <a:solidFill>
                  <a:srgbClr val="336699"/>
                </a:solidFill>
                <a:latin typeface="微软雅黑" pitchFamily="34" charset="-122"/>
                <a:ea typeface="微软雅黑" pitchFamily="34" charset="-122"/>
              </a:rPr>
              <a:t>年代末，原子能研究所及时开展电子束和激光约束核聚变基础性研究，为通过受控核聚变获取核能做出了开创性贡献。</a:t>
            </a:r>
            <a:r>
              <a:rPr lang="en-US" altLang="zh-CN" sz="1400" b="1" dirty="0">
                <a:solidFill>
                  <a:srgbClr val="336699"/>
                </a:solidFill>
                <a:latin typeface="微软雅黑" pitchFamily="34" charset="-122"/>
                <a:ea typeface="微软雅黑" pitchFamily="34" charset="-122"/>
              </a:rPr>
              <a:t>1982</a:t>
            </a:r>
            <a:r>
              <a:rPr lang="zh-CN" altLang="zh-CN" sz="1400" b="1" dirty="0">
                <a:solidFill>
                  <a:srgbClr val="336699"/>
                </a:solidFill>
                <a:latin typeface="微软雅黑" pitchFamily="34" charset="-122"/>
                <a:ea typeface="微软雅黑" pitchFamily="34" charset="-122"/>
              </a:rPr>
              <a:t>年，王淦昌因发现反西格马负超子荣获国家自然科学奖一等奖。</a:t>
            </a:r>
            <a:r>
              <a:rPr lang="en-US" altLang="zh-CN" sz="1400" b="1" dirty="0">
                <a:solidFill>
                  <a:srgbClr val="336699"/>
                </a:solidFill>
                <a:latin typeface="微软雅黑" pitchFamily="34" charset="-122"/>
                <a:ea typeface="微软雅黑" pitchFamily="34" charset="-122"/>
              </a:rPr>
              <a:t>1985</a:t>
            </a:r>
            <a:r>
              <a:rPr lang="zh-CN" altLang="zh-CN" sz="1400" b="1" dirty="0">
                <a:solidFill>
                  <a:srgbClr val="336699"/>
                </a:solidFill>
                <a:latin typeface="微软雅黑" pitchFamily="34" charset="-122"/>
                <a:ea typeface="微软雅黑" pitchFamily="34" charset="-122"/>
              </a:rPr>
              <a:t>年，他因核武器研制、试验方面的工作，同时荣获</a:t>
            </a:r>
            <a:r>
              <a:rPr lang="en-US" altLang="zh-CN" sz="1400" b="1" dirty="0">
                <a:solidFill>
                  <a:srgbClr val="336699"/>
                </a:solidFill>
                <a:latin typeface="微软雅黑" pitchFamily="34" charset="-122"/>
                <a:ea typeface="微软雅黑" pitchFamily="34" charset="-122"/>
              </a:rPr>
              <a:t>2</a:t>
            </a:r>
            <a:r>
              <a:rPr lang="zh-CN" altLang="zh-CN" sz="1400" b="1" dirty="0">
                <a:solidFill>
                  <a:srgbClr val="336699"/>
                </a:solidFill>
                <a:latin typeface="微软雅黑" pitchFamily="34" charset="-122"/>
                <a:ea typeface="微软雅黑" pitchFamily="34" charset="-122"/>
              </a:rPr>
              <a:t>项国家科技进步奖特等奖。</a:t>
            </a:r>
            <a:r>
              <a:rPr lang="en-US" altLang="zh-CN" sz="1400" b="1" dirty="0">
                <a:solidFill>
                  <a:srgbClr val="336699"/>
                </a:solidFill>
                <a:latin typeface="微软雅黑" pitchFamily="34" charset="-122"/>
                <a:ea typeface="微软雅黑" pitchFamily="34" charset="-122"/>
              </a:rPr>
              <a:t>1986</a:t>
            </a:r>
            <a:r>
              <a:rPr lang="zh-CN" altLang="zh-CN" sz="1400" b="1" dirty="0">
                <a:solidFill>
                  <a:srgbClr val="336699"/>
                </a:solidFill>
                <a:latin typeface="微软雅黑" pitchFamily="34" charset="-122"/>
                <a:ea typeface="微软雅黑" pitchFamily="34" charset="-122"/>
              </a:rPr>
              <a:t>年</a:t>
            </a:r>
            <a:r>
              <a:rPr lang="en-US" altLang="zh-CN" sz="1400" b="1" dirty="0">
                <a:solidFill>
                  <a:srgbClr val="336699"/>
                </a:solidFill>
                <a:latin typeface="微软雅黑" pitchFamily="34" charset="-122"/>
                <a:ea typeface="微软雅黑" pitchFamily="34" charset="-122"/>
              </a:rPr>
              <a:t>3</a:t>
            </a:r>
            <a:r>
              <a:rPr lang="zh-CN" altLang="zh-CN" sz="1400" b="1" dirty="0">
                <a:solidFill>
                  <a:srgbClr val="336699"/>
                </a:solidFill>
                <a:latin typeface="微软雅黑" pitchFamily="34" charset="-122"/>
                <a:ea typeface="微软雅黑" pitchFamily="34" charset="-122"/>
              </a:rPr>
              <a:t>月，王淦昌与王大珩、陈芳允、杨嘉墀联名向中央提出了《关于跟踪研究外国战略性高技术发展的建议》，并由此催生了举世瞩目的战略性高科技发展计划</a:t>
            </a:r>
            <a:r>
              <a:rPr lang="en-US" altLang="zh-CN" sz="1400" b="1" dirty="0">
                <a:solidFill>
                  <a:srgbClr val="336699"/>
                </a:solidFill>
                <a:latin typeface="微软雅黑" pitchFamily="34" charset="-122"/>
                <a:ea typeface="微软雅黑" pitchFamily="34" charset="-122"/>
              </a:rPr>
              <a:t>——“863”</a:t>
            </a:r>
            <a:r>
              <a:rPr lang="zh-CN" altLang="zh-CN" sz="1400" b="1" dirty="0">
                <a:solidFill>
                  <a:srgbClr val="336699"/>
                </a:solidFill>
                <a:latin typeface="微软雅黑" pitchFamily="34" charset="-122"/>
                <a:ea typeface="微软雅黑" pitchFamily="34" charset="-122"/>
              </a:rPr>
              <a:t>计划，为中国高技术发展开创了新局面。</a:t>
            </a:r>
          </a:p>
          <a:p>
            <a:pPr>
              <a:lnSpc>
                <a:spcPct val="120000"/>
              </a:lnSpc>
            </a:pPr>
            <a:r>
              <a:rPr lang="en-US" altLang="zh-CN" sz="1400" b="1" dirty="0">
                <a:solidFill>
                  <a:srgbClr val="336699"/>
                </a:solidFill>
                <a:latin typeface="微软雅黑" pitchFamily="34" charset="-122"/>
                <a:ea typeface="微软雅黑" pitchFamily="34" charset="-122"/>
              </a:rPr>
              <a:t>1999</a:t>
            </a:r>
            <a:r>
              <a:rPr lang="zh-CN" altLang="zh-CN" sz="1400" b="1" dirty="0">
                <a:solidFill>
                  <a:srgbClr val="336699"/>
                </a:solidFill>
                <a:latin typeface="微软雅黑" pitchFamily="34" charset="-122"/>
                <a:ea typeface="微软雅黑" pitchFamily="34" charset="-122"/>
              </a:rPr>
              <a:t>年</a:t>
            </a:r>
            <a:r>
              <a:rPr lang="en-US" altLang="zh-CN" sz="1400" b="1" dirty="0">
                <a:solidFill>
                  <a:srgbClr val="336699"/>
                </a:solidFill>
                <a:latin typeface="微软雅黑" pitchFamily="34" charset="-122"/>
                <a:ea typeface="微软雅黑" pitchFamily="34" charset="-122"/>
              </a:rPr>
              <a:t>9</a:t>
            </a:r>
            <a:r>
              <a:rPr lang="zh-CN" altLang="zh-CN" sz="1400" b="1" dirty="0">
                <a:solidFill>
                  <a:srgbClr val="336699"/>
                </a:solidFill>
                <a:latin typeface="微软雅黑" pitchFamily="34" charset="-122"/>
                <a:ea typeface="微软雅黑" pitchFamily="34" charset="-122"/>
              </a:rPr>
              <a:t>月，党中央、国务院、中央军委召开大会，对当年为研制</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两弹一星</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作出贡献的</a:t>
            </a:r>
            <a:r>
              <a:rPr lang="en-US" altLang="zh-CN" sz="1400" b="1" dirty="0">
                <a:solidFill>
                  <a:srgbClr val="336699"/>
                </a:solidFill>
                <a:latin typeface="微软雅黑" pitchFamily="34" charset="-122"/>
                <a:ea typeface="微软雅黑" pitchFamily="34" charset="-122"/>
              </a:rPr>
              <a:t>23</a:t>
            </a:r>
            <a:r>
              <a:rPr lang="zh-CN" altLang="zh-CN" sz="1400" b="1" dirty="0">
                <a:solidFill>
                  <a:srgbClr val="336699"/>
                </a:solidFill>
                <a:latin typeface="微软雅黑" pitchFamily="34" charset="-122"/>
                <a:ea typeface="微软雅黑" pitchFamily="34" charset="-122"/>
              </a:rPr>
              <a:t>位科技专家予以表彰，追授王淦昌</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两弹一星功勋奖章</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a:t>
            </a:r>
            <a:r>
              <a:rPr lang="en-US" altLang="zh-CN" sz="1400" b="1" dirty="0">
                <a:solidFill>
                  <a:srgbClr val="336699"/>
                </a:solidFill>
                <a:latin typeface="微软雅黑" pitchFamily="34" charset="-122"/>
                <a:ea typeface="微软雅黑" pitchFamily="34" charset="-122"/>
              </a:rPr>
              <a:t>2003</a:t>
            </a:r>
            <a:r>
              <a:rPr lang="zh-CN" altLang="zh-CN" sz="1400" b="1" dirty="0">
                <a:solidFill>
                  <a:srgbClr val="336699"/>
                </a:solidFill>
                <a:latin typeface="微软雅黑" pitchFamily="34" charset="-122"/>
                <a:ea typeface="微软雅黑" pitchFamily="34" charset="-122"/>
              </a:rPr>
              <a:t>年，国际小行星命名委员会把一颗永久编号为</a:t>
            </a:r>
            <a:r>
              <a:rPr lang="en-US" altLang="zh-CN" sz="1400" b="1" dirty="0">
                <a:solidFill>
                  <a:srgbClr val="336699"/>
                </a:solidFill>
                <a:latin typeface="微软雅黑" pitchFamily="34" charset="-122"/>
                <a:ea typeface="微软雅黑" pitchFamily="34" charset="-122"/>
              </a:rPr>
              <a:t>14558</a:t>
            </a:r>
            <a:r>
              <a:rPr lang="zh-CN" altLang="zh-CN" sz="1400" b="1" dirty="0">
                <a:solidFill>
                  <a:srgbClr val="336699"/>
                </a:solidFill>
                <a:latin typeface="微软雅黑" pitchFamily="34" charset="-122"/>
                <a:ea typeface="微软雅黑" pitchFamily="34" charset="-122"/>
              </a:rPr>
              <a:t>的小行星命名</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王洤昌星</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a:t>
            </a:r>
          </a:p>
          <a:p>
            <a:pPr>
              <a:lnSpc>
                <a:spcPct val="120000"/>
              </a:lnSpc>
            </a:pPr>
            <a:r>
              <a:rPr lang="en-US" altLang="zh-CN" sz="1400" b="1" dirty="0">
                <a:solidFill>
                  <a:srgbClr val="336699"/>
                </a:solidFill>
                <a:latin typeface="微软雅黑" pitchFamily="34" charset="-122"/>
                <a:ea typeface="微软雅黑" pitchFamily="34" charset="-122"/>
              </a:rPr>
              <a:t>2017</a:t>
            </a:r>
            <a:r>
              <a:rPr lang="zh-CN" altLang="zh-CN" sz="1400" b="1" dirty="0">
                <a:solidFill>
                  <a:srgbClr val="336699"/>
                </a:solidFill>
                <a:latin typeface="微软雅黑" pitchFamily="34" charset="-122"/>
                <a:ea typeface="微软雅黑" pitchFamily="34" charset="-122"/>
              </a:rPr>
              <a:t>年，浙大物理系提出</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在教师中树立起成为</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王淦昌</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式的好老师的职业理想，把培养</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程开甲</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式的卓越学子凝练成为我们的教育教学最高目标</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，并在全体党员大会上正式通过。在此理念指导下</a:t>
            </a:r>
            <a:r>
              <a:rPr lang="zh-CN" altLang="zh-CN" sz="1400" b="1" dirty="0" smtClean="0">
                <a:solidFill>
                  <a:srgbClr val="336699"/>
                </a:solidFill>
                <a:latin typeface="微软雅黑" pitchFamily="34" charset="-122"/>
                <a:ea typeface="微软雅黑" pitchFamily="34" charset="-122"/>
              </a:rPr>
              <a:t>，依托学</a:t>
            </a:r>
            <a:r>
              <a:rPr lang="zh-CN" altLang="en-US" sz="1400" b="1" dirty="0" smtClean="0">
                <a:solidFill>
                  <a:srgbClr val="336699"/>
                </a:solidFill>
                <a:latin typeface="微软雅黑" pitchFamily="34" charset="-122"/>
                <a:ea typeface="微软雅黑" pitchFamily="34" charset="-122"/>
              </a:rPr>
              <a:t>院</a:t>
            </a:r>
            <a:r>
              <a:rPr lang="zh-CN" altLang="zh-CN" sz="1400" b="1" dirty="0" smtClean="0">
                <a:solidFill>
                  <a:srgbClr val="336699"/>
                </a:solidFill>
                <a:latin typeface="微软雅黑" pitchFamily="34" charset="-122"/>
                <a:ea typeface="微软雅黑" pitchFamily="34" charset="-122"/>
              </a:rPr>
              <a:t>拔尖</a:t>
            </a:r>
            <a:r>
              <a:rPr lang="zh-CN" altLang="zh-CN" sz="1400" b="1" dirty="0">
                <a:solidFill>
                  <a:srgbClr val="336699"/>
                </a:solidFill>
                <a:latin typeface="微软雅黑" pitchFamily="34" charset="-122"/>
                <a:ea typeface="微软雅黑" pitchFamily="34" charset="-122"/>
              </a:rPr>
              <a:t>创新人才培养的探索，以期造就更多的国际一流人才和科学家</a:t>
            </a:r>
            <a:r>
              <a:rPr lang="zh-CN" altLang="zh-CN" sz="1400" b="1" dirty="0" smtClean="0">
                <a:solidFill>
                  <a:srgbClr val="336699"/>
                </a:solidFill>
                <a:latin typeface="微软雅黑" pitchFamily="34" charset="-122"/>
                <a:ea typeface="微软雅黑" pitchFamily="34" charset="-122"/>
              </a:rPr>
              <a:t>。</a:t>
            </a:r>
            <a:endParaRPr lang="zh-CN" altLang="zh-CN" sz="1400" b="1" dirty="0">
              <a:solidFill>
                <a:srgbClr val="336699"/>
              </a:solidFill>
              <a:latin typeface="微软雅黑" pitchFamily="34" charset="-122"/>
              <a:ea typeface="微软雅黑" pitchFamily="34" charset="-122"/>
            </a:endParaRPr>
          </a:p>
        </p:txBody>
      </p:sp>
    </p:spTree>
    <p:extLst>
      <p:ext uri="{BB962C8B-B14F-4D97-AF65-F5344CB8AC3E}">
        <p14:creationId xmlns:p14="http://schemas.microsoft.com/office/powerpoint/2010/main" val="2980717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F39216ED-7175-4442-98CA-D5E0F2E49008}"/>
              </a:ext>
            </a:extLst>
          </p:cNvPr>
          <p:cNvSpPr txBox="1">
            <a:spLocks/>
          </p:cNvSpPr>
          <p:nvPr/>
        </p:nvSpPr>
        <p:spPr>
          <a:xfrm>
            <a:off x="323528" y="1956254"/>
            <a:ext cx="4392488" cy="36390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sz="2400" b="1" dirty="0" smtClean="0">
                <a:solidFill>
                  <a:srgbClr val="336699"/>
                </a:solidFill>
                <a:latin typeface="+mn-ea"/>
              </a:rPr>
              <a:t>       六份荣誉</a:t>
            </a:r>
            <a:endParaRPr lang="en-US" altLang="zh-CN" sz="2400" b="1" dirty="0" smtClean="0">
              <a:solidFill>
                <a:srgbClr val="336699"/>
              </a:solidFill>
              <a:latin typeface="+mn-ea"/>
            </a:endParaRPr>
          </a:p>
          <a:p>
            <a:pPr>
              <a:lnSpc>
                <a:spcPct val="100000"/>
              </a:lnSpc>
            </a:pPr>
            <a:r>
              <a:rPr lang="zh-CN" altLang="en-US" sz="2400" b="1" dirty="0" smtClean="0">
                <a:solidFill>
                  <a:srgbClr val="336699"/>
                </a:solidFill>
                <a:latin typeface="+mn-ea"/>
              </a:rPr>
              <a:t>中国科学院院士</a:t>
            </a:r>
            <a:endParaRPr lang="en-US" altLang="zh-CN" sz="2400" b="1" dirty="0" smtClean="0">
              <a:solidFill>
                <a:srgbClr val="336699"/>
              </a:solidFill>
              <a:latin typeface="+mn-ea"/>
            </a:endParaRPr>
          </a:p>
          <a:p>
            <a:pPr>
              <a:lnSpc>
                <a:spcPct val="100000"/>
              </a:lnSpc>
            </a:pPr>
            <a:r>
              <a:rPr lang="zh-CN" altLang="en-US" sz="2400" b="1" dirty="0" smtClean="0">
                <a:solidFill>
                  <a:srgbClr val="336699"/>
                </a:solidFill>
                <a:latin typeface="+mn-ea"/>
              </a:rPr>
              <a:t>“两弹一星”功勋奖章</a:t>
            </a:r>
            <a:endParaRPr lang="en-US" altLang="zh-CN" sz="2400" b="1" dirty="0" smtClean="0">
              <a:solidFill>
                <a:srgbClr val="336699"/>
              </a:solidFill>
              <a:latin typeface="+mn-ea"/>
            </a:endParaRPr>
          </a:p>
          <a:p>
            <a:pPr>
              <a:lnSpc>
                <a:spcPct val="100000"/>
              </a:lnSpc>
            </a:pPr>
            <a:r>
              <a:rPr lang="zh-CN" altLang="en-US" sz="2400" b="1" dirty="0" smtClean="0">
                <a:solidFill>
                  <a:srgbClr val="336699"/>
                </a:solidFill>
                <a:latin typeface="+mn-ea"/>
              </a:rPr>
              <a:t>国家最高科学技术奖获得者</a:t>
            </a:r>
            <a:endParaRPr lang="en-US" altLang="zh-CN" sz="2400" b="1" dirty="0" smtClean="0">
              <a:solidFill>
                <a:srgbClr val="336699"/>
              </a:solidFill>
              <a:latin typeface="+mn-ea"/>
            </a:endParaRPr>
          </a:p>
          <a:p>
            <a:pPr>
              <a:lnSpc>
                <a:spcPct val="100000"/>
              </a:lnSpc>
            </a:pPr>
            <a:r>
              <a:rPr lang="zh-CN" altLang="en-US" sz="2400" b="1" dirty="0" smtClean="0">
                <a:solidFill>
                  <a:srgbClr val="336699"/>
                </a:solidFill>
                <a:latin typeface="+mn-ea"/>
              </a:rPr>
              <a:t>“八一”勋章获得者</a:t>
            </a:r>
            <a:endParaRPr lang="en-US" altLang="zh-CN" sz="2400" b="1" dirty="0" smtClean="0">
              <a:solidFill>
                <a:srgbClr val="336699"/>
              </a:solidFill>
              <a:latin typeface="+mn-ea"/>
            </a:endParaRPr>
          </a:p>
          <a:p>
            <a:pPr>
              <a:lnSpc>
                <a:spcPct val="100000"/>
              </a:lnSpc>
            </a:pPr>
            <a:r>
              <a:rPr lang="zh-CN" altLang="en-US" sz="2400" b="1" dirty="0" smtClean="0">
                <a:solidFill>
                  <a:srgbClr val="336699"/>
                </a:solidFill>
                <a:latin typeface="+mn-ea"/>
              </a:rPr>
              <a:t>“改革先锋”称号</a:t>
            </a:r>
            <a:endParaRPr lang="en-US" altLang="zh-CN" sz="2400" b="1" dirty="0" smtClean="0">
              <a:solidFill>
                <a:srgbClr val="336699"/>
              </a:solidFill>
              <a:latin typeface="+mn-ea"/>
            </a:endParaRPr>
          </a:p>
          <a:p>
            <a:pPr>
              <a:lnSpc>
                <a:spcPct val="100000"/>
              </a:lnSpc>
            </a:pPr>
            <a:r>
              <a:rPr lang="zh-CN" altLang="en-US" sz="2400" b="1" dirty="0" smtClean="0">
                <a:solidFill>
                  <a:srgbClr val="336699"/>
                </a:solidFill>
                <a:latin typeface="+mn-ea"/>
              </a:rPr>
              <a:t>“人民科学家”国家荣誉称号</a:t>
            </a:r>
            <a:endParaRPr lang="zh-CN" altLang="en-US" sz="2400" b="1" dirty="0">
              <a:solidFill>
                <a:srgbClr val="336699"/>
              </a:solidFill>
              <a:latin typeface="+mn-ea"/>
            </a:endParaRPr>
          </a:p>
        </p:txBody>
      </p:sp>
      <p:pic>
        <p:nvPicPr>
          <p:cNvPr id="4" name="图片 3" descr="22.jpg"/>
          <p:cNvPicPr>
            <a:picLocks noChangeAspect="1"/>
          </p:cNvPicPr>
          <p:nvPr/>
        </p:nvPicPr>
        <p:blipFill>
          <a:blip r:embed="rId2"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88024" y="1844824"/>
            <a:ext cx="3757802" cy="3643222"/>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1260920" y="354278"/>
            <a:ext cx="1415772" cy="584776"/>
          </a:xfrm>
          <a:prstGeom prst="rect">
            <a:avLst/>
          </a:prstGeom>
        </p:spPr>
        <p:txBody>
          <a:bodyPr wrap="none">
            <a:spAutoFit/>
          </a:bodyPr>
          <a:lstStyle/>
          <a:p>
            <a:r>
              <a:rPr lang="zh-CN" altLang="zh-CN" sz="3200" b="1" dirty="0">
                <a:solidFill>
                  <a:srgbClr val="0068B6"/>
                </a:solidFill>
                <a:latin typeface="+mn-ea"/>
                <a:ea typeface="+mn-ea"/>
                <a:cs typeface="Times New Roman" panose="02020603050405020304" pitchFamily="18" charset="0"/>
              </a:rPr>
              <a:t>程开甲</a:t>
            </a:r>
            <a:endParaRPr lang="zh-CN" altLang="en-US" sz="3200" dirty="0">
              <a:latin typeface="+mn-ea"/>
              <a:ea typeface="+mn-ea"/>
            </a:endParaRPr>
          </a:p>
        </p:txBody>
      </p:sp>
    </p:spTree>
    <p:extLst>
      <p:ext uri="{BB962C8B-B14F-4D97-AF65-F5344CB8AC3E}">
        <p14:creationId xmlns:p14="http://schemas.microsoft.com/office/powerpoint/2010/main" val="1265340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矩形 6"/>
          <p:cNvSpPr>
            <a:spLocks noChangeArrowheads="1"/>
          </p:cNvSpPr>
          <p:nvPr/>
        </p:nvSpPr>
        <p:spPr bwMode="auto">
          <a:xfrm>
            <a:off x="1443683" y="321950"/>
            <a:ext cx="4814138" cy="646331"/>
          </a:xfrm>
          <a:prstGeom prst="rect">
            <a:avLst/>
          </a:prstGeom>
          <a:noFill/>
          <a:ln w="9525">
            <a:noFill/>
            <a:miter lim="800000"/>
            <a:headEnd/>
            <a:tailEnd/>
          </a:ln>
        </p:spPr>
        <p:txBody>
          <a:bodyPr wrap="none">
            <a:spAutoFit/>
          </a:bodyPr>
          <a:lstStyle/>
          <a:p>
            <a:r>
              <a:rPr lang="zh-CN" altLang="en-US" sz="3600" b="1" dirty="0" smtClean="0">
                <a:solidFill>
                  <a:srgbClr val="0068B6"/>
                </a:solidFill>
                <a:latin typeface="微软雅黑" panose="020B0503020204020204" pitchFamily="34" charset="-122"/>
                <a:ea typeface="微软雅黑" panose="020B0503020204020204" pitchFamily="34" charset="-122"/>
                <a:sym typeface="+mn-ea"/>
              </a:rPr>
              <a:t>创造力来源于实验实践</a:t>
            </a:r>
            <a:endParaRPr lang="zh-CN" altLang="en-US" sz="3600" b="1" dirty="0">
              <a:solidFill>
                <a:srgbClr val="0068B6"/>
              </a:solidFill>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a:xfrm>
            <a:off x="0" y="0"/>
            <a:ext cx="9144000" cy="6858000"/>
          </a:xfrm>
          <a:solidFill>
            <a:schemeClr val="bg1"/>
          </a:solidFill>
        </p:spPr>
        <p:txBody>
          <a:bodyPr>
            <a:noAutofit/>
          </a:bodyPr>
          <a:lstStyle/>
          <a:p>
            <a:pPr>
              <a:lnSpc>
                <a:spcPct val="120000"/>
              </a:lnSpc>
            </a:pPr>
            <a:endParaRPr lang="en-US" altLang="zh-CN" sz="1600" b="1" dirty="0" smtClean="0">
              <a:solidFill>
                <a:srgbClr val="C00000"/>
              </a:solidFill>
              <a:latin typeface="微软雅黑" pitchFamily="34" charset="-122"/>
              <a:ea typeface="微软雅黑" pitchFamily="34" charset="-122"/>
            </a:endParaRPr>
          </a:p>
          <a:p>
            <a:pPr>
              <a:lnSpc>
                <a:spcPct val="120000"/>
              </a:lnSpc>
            </a:pPr>
            <a:r>
              <a:rPr lang="zh-CN" altLang="zh-CN" sz="1600" b="1" dirty="0" smtClean="0">
                <a:solidFill>
                  <a:srgbClr val="C00000"/>
                </a:solidFill>
                <a:latin typeface="微软雅黑" pitchFamily="34" charset="-122"/>
                <a:ea typeface="微软雅黑" pitchFamily="34" charset="-122"/>
              </a:rPr>
              <a:t>半生埋名</a:t>
            </a:r>
            <a:r>
              <a:rPr lang="zh-CN" altLang="zh-CN" sz="1600" b="1" dirty="0">
                <a:solidFill>
                  <a:srgbClr val="C00000"/>
                </a:solidFill>
                <a:latin typeface="微软雅黑" pitchFamily="34" charset="-122"/>
                <a:ea typeface="微软雅黑" pitchFamily="34" charset="-122"/>
              </a:rPr>
              <a:t>，以身许国铸核盾</a:t>
            </a:r>
          </a:p>
          <a:p>
            <a:pPr>
              <a:lnSpc>
                <a:spcPct val="120000"/>
              </a:lnSpc>
            </a:pPr>
            <a:r>
              <a:rPr lang="zh-CN" altLang="zh-CN" sz="1400" b="1" dirty="0" smtClean="0">
                <a:solidFill>
                  <a:srgbClr val="336699"/>
                </a:solidFill>
                <a:latin typeface="微软雅黑" pitchFamily="34" charset="-122"/>
                <a:ea typeface="微软雅黑" pitchFamily="34" charset="-122"/>
              </a:rPr>
              <a:t>程开甲，中共党员，中国科学院</a:t>
            </a:r>
            <a:r>
              <a:rPr lang="zh-CN" altLang="zh-CN" sz="1400" b="1" dirty="0">
                <a:solidFill>
                  <a:srgbClr val="336699"/>
                </a:solidFill>
                <a:latin typeface="微软雅黑" pitchFamily="34" charset="-122"/>
                <a:ea typeface="微软雅黑" pitchFamily="34" charset="-122"/>
              </a:rPr>
              <a:t>院士。他隐姓埋名</a:t>
            </a:r>
            <a:r>
              <a:rPr lang="en-US" altLang="zh-CN" sz="1400" b="1" dirty="0">
                <a:solidFill>
                  <a:srgbClr val="336699"/>
                </a:solidFill>
                <a:latin typeface="微软雅黑" pitchFamily="34" charset="-122"/>
                <a:ea typeface="微软雅黑" pitchFamily="34" charset="-122"/>
              </a:rPr>
              <a:t>40</a:t>
            </a:r>
            <a:r>
              <a:rPr lang="zh-CN" altLang="zh-CN" sz="1400" b="1" dirty="0">
                <a:solidFill>
                  <a:srgbClr val="336699"/>
                </a:solidFill>
                <a:latin typeface="微软雅黑" pitchFamily="34" charset="-122"/>
                <a:ea typeface="微软雅黑" pitchFamily="34" charset="-122"/>
              </a:rPr>
              <a:t>年，一生为国铸核盾，先后参与和主持首次原子弹、氢弹试验</a:t>
            </a:r>
            <a:r>
              <a:rPr lang="zh-CN" altLang="zh-CN" sz="1400" b="1" dirty="0" smtClean="0">
                <a:solidFill>
                  <a:srgbClr val="336699"/>
                </a:solidFill>
                <a:latin typeface="微软雅黑" pitchFamily="34" charset="-122"/>
                <a:ea typeface="微软雅黑" pitchFamily="34" charset="-122"/>
              </a:rPr>
              <a:t>，他是</a:t>
            </a:r>
            <a:r>
              <a:rPr lang="zh-CN" altLang="zh-CN" sz="1400" b="1" dirty="0">
                <a:solidFill>
                  <a:srgbClr val="336699"/>
                </a:solidFill>
                <a:latin typeface="微软雅黑" pitchFamily="34" charset="-122"/>
                <a:ea typeface="微软雅黑" pitchFamily="34" charset="-122"/>
              </a:rPr>
              <a:t>以身许党许国的时代楷模。荣获</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八一勋章</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两弹一星</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功勋奖章和国家最高科学技术奖。</a:t>
            </a:r>
          </a:p>
          <a:p>
            <a:pPr>
              <a:lnSpc>
                <a:spcPct val="120000"/>
              </a:lnSpc>
            </a:pPr>
            <a:r>
              <a:rPr lang="en-US" altLang="zh-CN" sz="1400" b="1" dirty="0" smtClean="0">
                <a:solidFill>
                  <a:srgbClr val="336699"/>
                </a:solidFill>
                <a:latin typeface="微软雅黑" pitchFamily="34" charset="-122"/>
                <a:ea typeface="微软雅黑" pitchFamily="34" charset="-122"/>
              </a:rPr>
              <a:t>1960</a:t>
            </a:r>
            <a:r>
              <a:rPr lang="zh-CN" altLang="zh-CN" sz="1400" b="1" dirty="0">
                <a:solidFill>
                  <a:srgbClr val="336699"/>
                </a:solidFill>
                <a:latin typeface="微软雅黑" pitchFamily="34" charset="-122"/>
                <a:ea typeface="微软雅黑" pitchFamily="34" charset="-122"/>
              </a:rPr>
              <a:t>年，一纸命令将程开甲调入北京，加入到我国核武器研究的</a:t>
            </a:r>
            <a:r>
              <a:rPr lang="zh-CN" altLang="zh-CN" sz="1400" b="1" dirty="0" smtClean="0">
                <a:solidFill>
                  <a:srgbClr val="336699"/>
                </a:solidFill>
                <a:latin typeface="微软雅黑" pitchFamily="34" charset="-122"/>
                <a:ea typeface="微软雅黑" pitchFamily="34" charset="-122"/>
              </a:rPr>
              <a:t>队伍。原子弹</a:t>
            </a:r>
            <a:r>
              <a:rPr lang="zh-CN" altLang="zh-CN" sz="1400" b="1" dirty="0">
                <a:solidFill>
                  <a:srgbClr val="336699"/>
                </a:solidFill>
                <a:latin typeface="微软雅黑" pitchFamily="34" charset="-122"/>
                <a:ea typeface="微软雅黑" pitchFamily="34" charset="-122"/>
              </a:rPr>
              <a:t>研制初期，程开甲被任命为核武器研究所副所长，分管材料状态方程的理论研究和爆轰物理研究，为原子弹的研制做出了贡献。他第一个采用合理的</a:t>
            </a:r>
            <a:r>
              <a:rPr lang="en-US" altLang="zh-CN" sz="1400" b="1" dirty="0">
                <a:solidFill>
                  <a:srgbClr val="336699"/>
                </a:solidFill>
                <a:latin typeface="微软雅黑" pitchFamily="34" charset="-122"/>
                <a:ea typeface="微软雅黑" pitchFamily="34" charset="-122"/>
              </a:rPr>
              <a:t>TFD</a:t>
            </a:r>
            <a:r>
              <a:rPr lang="zh-CN" altLang="zh-CN" sz="1400" b="1" dirty="0">
                <a:solidFill>
                  <a:srgbClr val="336699"/>
                </a:solidFill>
                <a:latin typeface="微软雅黑" pitchFamily="34" charset="-122"/>
                <a:ea typeface="微软雅黑" pitchFamily="34" charset="-122"/>
              </a:rPr>
              <a:t>模型估算出原子弹爆炸时弹心的压力和温度，为原子弹的总体力学计算提供了依据</a:t>
            </a:r>
            <a:r>
              <a:rPr lang="zh-CN" altLang="zh-CN" sz="1400" b="1" dirty="0" smtClean="0">
                <a:solidFill>
                  <a:srgbClr val="336699"/>
                </a:solidFill>
                <a:latin typeface="微软雅黑" pitchFamily="34" charset="-122"/>
                <a:ea typeface="微软雅黑" pitchFamily="34" charset="-122"/>
              </a:rPr>
              <a:t>。</a:t>
            </a:r>
            <a:endParaRPr lang="en-US" altLang="zh-CN" sz="1400" b="1" dirty="0" smtClean="0">
              <a:solidFill>
                <a:srgbClr val="336699"/>
              </a:solidFill>
              <a:latin typeface="微软雅黑" pitchFamily="34" charset="-122"/>
              <a:ea typeface="微软雅黑" pitchFamily="34" charset="-122"/>
            </a:endParaRPr>
          </a:p>
          <a:p>
            <a:pPr>
              <a:lnSpc>
                <a:spcPct val="120000"/>
              </a:lnSpc>
            </a:pPr>
            <a:endParaRPr lang="en-US" altLang="zh-CN" sz="1400" b="1" dirty="0" smtClean="0">
              <a:solidFill>
                <a:srgbClr val="336699"/>
              </a:solidFill>
              <a:latin typeface="微软雅黑" pitchFamily="34" charset="-122"/>
              <a:ea typeface="微软雅黑" pitchFamily="34" charset="-122"/>
            </a:endParaRPr>
          </a:p>
          <a:p>
            <a:pPr>
              <a:lnSpc>
                <a:spcPct val="120000"/>
              </a:lnSpc>
            </a:pPr>
            <a:r>
              <a:rPr lang="zh-CN" altLang="zh-CN" sz="1600" b="1" dirty="0" smtClean="0">
                <a:solidFill>
                  <a:srgbClr val="C00000"/>
                </a:solidFill>
                <a:latin typeface="微软雅黑" pitchFamily="34" charset="-122"/>
                <a:ea typeface="微软雅黑" pitchFamily="34" charset="-122"/>
              </a:rPr>
              <a:t>生命</a:t>
            </a:r>
            <a:r>
              <a:rPr lang="zh-CN" altLang="zh-CN" sz="1600" b="1" dirty="0">
                <a:solidFill>
                  <a:srgbClr val="C00000"/>
                </a:solidFill>
                <a:latin typeface="微软雅黑" pitchFamily="34" charset="-122"/>
                <a:ea typeface="微软雅黑" pitchFamily="34" charset="-122"/>
              </a:rPr>
              <a:t>不息 创新不已</a:t>
            </a:r>
            <a:endParaRPr lang="zh-CN" altLang="zh-CN" sz="1600" dirty="0">
              <a:solidFill>
                <a:srgbClr val="C00000"/>
              </a:solidFill>
              <a:latin typeface="微软雅黑" pitchFamily="34" charset="-122"/>
              <a:ea typeface="微软雅黑" pitchFamily="34" charset="-122"/>
            </a:endParaRPr>
          </a:p>
          <a:p>
            <a:pPr>
              <a:lnSpc>
                <a:spcPct val="120000"/>
              </a:lnSpc>
            </a:pPr>
            <a:r>
              <a:rPr lang="en-US" altLang="zh-CN" sz="1400" b="1" dirty="0">
                <a:solidFill>
                  <a:srgbClr val="336699"/>
                </a:solidFill>
                <a:latin typeface="微软雅黑" pitchFamily="34" charset="-122"/>
                <a:ea typeface="微软雅黑" pitchFamily="34" charset="-122"/>
              </a:rPr>
              <a:t>1984</a:t>
            </a:r>
            <a:r>
              <a:rPr lang="zh-CN" altLang="zh-CN" sz="1400" b="1" dirty="0">
                <a:solidFill>
                  <a:srgbClr val="336699"/>
                </a:solidFill>
                <a:latin typeface="微软雅黑" pitchFamily="34" charset="-122"/>
                <a:ea typeface="微软雅黑" pitchFamily="34" charset="-122"/>
              </a:rPr>
              <a:t>年程开甲离开核武器试验基地</a:t>
            </a:r>
            <a:r>
              <a:rPr lang="zh-CN" altLang="zh-CN" sz="1400" b="1" dirty="0" smtClean="0">
                <a:solidFill>
                  <a:srgbClr val="336699"/>
                </a:solidFill>
                <a:latin typeface="微软雅黑" pitchFamily="34" charset="-122"/>
                <a:ea typeface="微软雅黑" pitchFamily="34" charset="-122"/>
              </a:rPr>
              <a:t>，他</a:t>
            </a:r>
            <a:r>
              <a:rPr lang="zh-CN" altLang="zh-CN" sz="1400" b="1" dirty="0">
                <a:solidFill>
                  <a:srgbClr val="336699"/>
                </a:solidFill>
                <a:latin typeface="微软雅黑" pitchFamily="34" charset="-122"/>
                <a:ea typeface="微软雅黑" pitchFamily="34" charset="-122"/>
              </a:rPr>
              <a:t>的科研工作转入国防科技发展战略研究，开启了他学术研究的新时期。</a:t>
            </a:r>
          </a:p>
          <a:p>
            <a:pPr>
              <a:lnSpc>
                <a:spcPct val="120000"/>
              </a:lnSpc>
            </a:pPr>
            <a:r>
              <a:rPr lang="en-US" altLang="zh-CN" sz="1400" b="1" dirty="0" smtClean="0">
                <a:solidFill>
                  <a:srgbClr val="336699"/>
                </a:solidFill>
                <a:latin typeface="微软雅黑" pitchFamily="34" charset="-122"/>
                <a:ea typeface="微软雅黑" pitchFamily="34" charset="-122"/>
              </a:rPr>
              <a:t>20</a:t>
            </a:r>
            <a:r>
              <a:rPr lang="zh-CN" altLang="zh-CN" sz="1400" b="1" dirty="0">
                <a:solidFill>
                  <a:srgbClr val="336699"/>
                </a:solidFill>
                <a:latin typeface="微软雅黑" pitchFamily="34" charset="-122"/>
                <a:ea typeface="微软雅黑" pitchFamily="34" charset="-122"/>
              </a:rPr>
              <a:t>世纪</a:t>
            </a:r>
            <a:r>
              <a:rPr lang="en-US" altLang="zh-CN" sz="1400" b="1" dirty="0">
                <a:solidFill>
                  <a:srgbClr val="336699"/>
                </a:solidFill>
                <a:latin typeface="微软雅黑" pitchFamily="34" charset="-122"/>
                <a:ea typeface="微软雅黑" pitchFamily="34" charset="-122"/>
              </a:rPr>
              <a:t>80</a:t>
            </a:r>
            <a:r>
              <a:rPr lang="zh-CN" altLang="zh-CN" sz="1400" b="1" dirty="0">
                <a:solidFill>
                  <a:srgbClr val="336699"/>
                </a:solidFill>
                <a:latin typeface="微软雅黑" pitchFamily="34" charset="-122"/>
                <a:ea typeface="微软雅黑" pitchFamily="34" charset="-122"/>
              </a:rPr>
              <a:t>年代</a:t>
            </a:r>
            <a:r>
              <a:rPr lang="zh-CN" altLang="zh-CN" sz="1400" b="1" dirty="0" smtClean="0">
                <a:solidFill>
                  <a:srgbClr val="336699"/>
                </a:solidFill>
                <a:latin typeface="微软雅黑" pitchFamily="34" charset="-122"/>
                <a:ea typeface="微软雅黑" pitchFamily="34" charset="-122"/>
              </a:rPr>
              <a:t>，程开甲</a:t>
            </a:r>
            <a:r>
              <a:rPr lang="zh-CN" altLang="zh-CN" sz="1400" b="1" dirty="0">
                <a:solidFill>
                  <a:srgbClr val="336699"/>
                </a:solidFill>
                <a:latin typeface="微软雅黑" pitchFamily="34" charset="-122"/>
                <a:ea typeface="微软雅黑" pitchFamily="34" charset="-122"/>
              </a:rPr>
              <a:t>提出必须提高我国战略武器抗辐射能力的思想，并亲自担任该研究方向的专业组组长，开创了抗辐射加固技术研究新</a:t>
            </a:r>
            <a:r>
              <a:rPr lang="zh-CN" altLang="zh-CN" sz="1400" b="1" dirty="0" smtClean="0">
                <a:solidFill>
                  <a:srgbClr val="336699"/>
                </a:solidFill>
                <a:latin typeface="微软雅黑" pitchFamily="34" charset="-122"/>
                <a:ea typeface="微软雅黑" pitchFamily="34" charset="-122"/>
              </a:rPr>
              <a:t>领域。另一方面</a:t>
            </a:r>
            <a:r>
              <a:rPr lang="zh-CN" altLang="zh-CN" sz="1400" b="1" dirty="0">
                <a:solidFill>
                  <a:srgbClr val="336699"/>
                </a:solidFill>
                <a:latin typeface="微软雅黑" pitchFamily="34" charset="-122"/>
                <a:ea typeface="微软雅黑" pitchFamily="34" charset="-122"/>
              </a:rPr>
              <a:t>，他重新开始基础研究课题</a:t>
            </a:r>
            <a:r>
              <a:rPr lang="zh-CN" altLang="zh-CN" sz="1400" b="1" dirty="0" smtClean="0">
                <a:solidFill>
                  <a:srgbClr val="336699"/>
                </a:solidFill>
                <a:latin typeface="微软雅黑" pitchFamily="34" charset="-122"/>
                <a:ea typeface="微软雅黑" pitchFamily="34" charset="-122"/>
              </a:rPr>
              <a:t>，他</a:t>
            </a:r>
            <a:r>
              <a:rPr lang="zh-CN" altLang="zh-CN" sz="1400" b="1" dirty="0">
                <a:solidFill>
                  <a:srgbClr val="336699"/>
                </a:solidFill>
                <a:latin typeface="微软雅黑" pitchFamily="34" charset="-122"/>
                <a:ea typeface="微软雅黑" pitchFamily="34" charset="-122"/>
              </a:rPr>
              <a:t>进一步发展、完善了</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程</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玻恩</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超导电性双带理论</a:t>
            </a:r>
            <a:r>
              <a:rPr lang="zh-CN" altLang="zh-CN" sz="1400" b="1" dirty="0" smtClean="0">
                <a:solidFill>
                  <a:srgbClr val="336699"/>
                </a:solidFill>
                <a:latin typeface="微软雅黑" pitchFamily="34" charset="-122"/>
                <a:ea typeface="微软雅黑" pitchFamily="34" charset="-122"/>
              </a:rPr>
              <a:t>。他</a:t>
            </a:r>
            <a:r>
              <a:rPr lang="zh-CN" altLang="zh-CN" sz="1400" b="1" dirty="0">
                <a:solidFill>
                  <a:srgbClr val="336699"/>
                </a:solidFill>
                <a:latin typeface="微软雅黑" pitchFamily="34" charset="-122"/>
                <a:ea typeface="微软雅黑" pitchFamily="34" charset="-122"/>
              </a:rPr>
              <a:t>提出并建立了系统的</a:t>
            </a:r>
            <a:r>
              <a:rPr lang="en-US" altLang="zh-CN" sz="1400" b="1" dirty="0">
                <a:solidFill>
                  <a:srgbClr val="336699"/>
                </a:solidFill>
                <a:latin typeface="微软雅黑" pitchFamily="34" charset="-122"/>
                <a:ea typeface="微软雅黑" pitchFamily="34" charset="-122"/>
              </a:rPr>
              <a:t>“TFDC</a:t>
            </a:r>
            <a:r>
              <a:rPr lang="zh-CN" altLang="zh-CN" sz="1400" b="1" dirty="0">
                <a:solidFill>
                  <a:srgbClr val="336699"/>
                </a:solidFill>
                <a:latin typeface="微软雅黑" pitchFamily="34" charset="-122"/>
                <a:ea typeface="微软雅黑" pitchFamily="34" charset="-122"/>
              </a:rPr>
              <a:t>（托马斯</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费米</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狄拉克</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程开甲）</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电子理论。为材料科学的发展提出了新的研究思想与</a:t>
            </a:r>
            <a:r>
              <a:rPr lang="zh-CN" altLang="zh-CN" sz="1400" b="1" dirty="0" smtClean="0">
                <a:solidFill>
                  <a:srgbClr val="336699"/>
                </a:solidFill>
                <a:latin typeface="微软雅黑" pitchFamily="34" charset="-122"/>
                <a:ea typeface="微软雅黑" pitchFamily="34" charset="-122"/>
              </a:rPr>
              <a:t>方法。</a:t>
            </a:r>
            <a:endParaRPr lang="en-US" altLang="zh-CN" sz="1400" b="1" dirty="0" smtClean="0">
              <a:solidFill>
                <a:srgbClr val="336699"/>
              </a:solidFill>
              <a:latin typeface="微软雅黑" pitchFamily="34" charset="-122"/>
              <a:ea typeface="微软雅黑" pitchFamily="34" charset="-122"/>
            </a:endParaRPr>
          </a:p>
          <a:p>
            <a:pPr>
              <a:lnSpc>
                <a:spcPct val="120000"/>
              </a:lnSpc>
            </a:pPr>
            <a:endParaRPr lang="zh-CN" altLang="zh-CN" sz="1400" b="1" dirty="0">
              <a:solidFill>
                <a:srgbClr val="336699"/>
              </a:solidFill>
              <a:latin typeface="微软雅黑" pitchFamily="34" charset="-122"/>
              <a:ea typeface="微软雅黑" pitchFamily="34" charset="-122"/>
            </a:endParaRPr>
          </a:p>
          <a:p>
            <a:pPr>
              <a:lnSpc>
                <a:spcPct val="120000"/>
              </a:lnSpc>
            </a:pPr>
            <a:r>
              <a:rPr lang="zh-CN" altLang="zh-CN" sz="1600" b="1" dirty="0">
                <a:solidFill>
                  <a:srgbClr val="C00000"/>
                </a:solidFill>
                <a:latin typeface="微软雅黑" pitchFamily="34" charset="-122"/>
                <a:ea typeface="微软雅黑" pitchFamily="34" charset="-122"/>
              </a:rPr>
              <a:t>努力不懈 不老常青</a:t>
            </a:r>
            <a:endParaRPr lang="zh-CN" altLang="zh-CN" sz="1600" dirty="0">
              <a:solidFill>
                <a:srgbClr val="C00000"/>
              </a:solidFill>
              <a:latin typeface="微软雅黑" pitchFamily="34" charset="-122"/>
              <a:ea typeface="微软雅黑" pitchFamily="34" charset="-122"/>
            </a:endParaRPr>
          </a:p>
          <a:p>
            <a:pPr>
              <a:lnSpc>
                <a:spcPct val="120000"/>
              </a:lnSpc>
            </a:pPr>
            <a:r>
              <a:rPr lang="zh-CN" altLang="zh-CN" sz="1400" b="1" dirty="0" smtClean="0">
                <a:solidFill>
                  <a:srgbClr val="336699"/>
                </a:solidFill>
                <a:latin typeface="微软雅黑" pitchFamily="34" charset="-122"/>
                <a:ea typeface="微软雅黑" pitchFamily="34" charset="-122"/>
              </a:rPr>
              <a:t>程开甲是中国科学院资深</a:t>
            </a:r>
            <a:r>
              <a:rPr lang="zh-CN" altLang="zh-CN" sz="1400" b="1" dirty="0">
                <a:solidFill>
                  <a:srgbClr val="336699"/>
                </a:solidFill>
                <a:latin typeface="微软雅黑" pitchFamily="34" charset="-122"/>
                <a:ea typeface="微软雅黑" pitchFamily="34" charset="-122"/>
              </a:rPr>
              <a:t>院士。他的研究成果，荣获国家科技进步奖特等奖、一等奖，国家发明奖二等奖和全国科学大会奖、何梁何利基金技术进步奖等多项奖励。</a:t>
            </a:r>
            <a:r>
              <a:rPr lang="en-US" altLang="zh-CN" sz="1400" b="1" dirty="0">
                <a:solidFill>
                  <a:srgbClr val="336699"/>
                </a:solidFill>
                <a:latin typeface="微软雅黑" pitchFamily="34" charset="-122"/>
                <a:ea typeface="微软雅黑" pitchFamily="34" charset="-122"/>
              </a:rPr>
              <a:t>1999</a:t>
            </a:r>
            <a:r>
              <a:rPr lang="zh-CN" altLang="zh-CN" sz="1400" b="1" dirty="0">
                <a:solidFill>
                  <a:srgbClr val="336699"/>
                </a:solidFill>
                <a:latin typeface="微软雅黑" pitchFamily="34" charset="-122"/>
                <a:ea typeface="微软雅黑" pitchFamily="34" charset="-122"/>
              </a:rPr>
              <a:t>年，被党中央、国务院、中央军委授予</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两弹一星</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功勋奖章。</a:t>
            </a:r>
            <a:r>
              <a:rPr lang="en-US" altLang="zh-CN" sz="1400" b="1" dirty="0">
                <a:solidFill>
                  <a:srgbClr val="336699"/>
                </a:solidFill>
                <a:latin typeface="微软雅黑" pitchFamily="34" charset="-122"/>
                <a:ea typeface="微软雅黑" pitchFamily="34" charset="-122"/>
              </a:rPr>
              <a:t>2013</a:t>
            </a:r>
            <a:r>
              <a:rPr lang="zh-CN" altLang="zh-CN" sz="1400" b="1" dirty="0">
                <a:solidFill>
                  <a:srgbClr val="336699"/>
                </a:solidFill>
                <a:latin typeface="微软雅黑" pitchFamily="34" charset="-122"/>
                <a:ea typeface="微软雅黑" pitchFamily="34" charset="-122"/>
              </a:rPr>
              <a:t>年，党中央、国务院为他颁发了国家最高科学技术奖。</a:t>
            </a:r>
          </a:p>
          <a:p>
            <a:pPr>
              <a:lnSpc>
                <a:spcPct val="120000"/>
              </a:lnSpc>
            </a:pPr>
            <a:r>
              <a:rPr lang="zh-CN" altLang="zh-CN" sz="1400" b="1" dirty="0">
                <a:solidFill>
                  <a:srgbClr val="336699"/>
                </a:solidFill>
                <a:latin typeface="微软雅黑" pitchFamily="34" charset="-122"/>
                <a:ea typeface="微软雅黑" pitchFamily="34" charset="-122"/>
              </a:rPr>
              <a:t>对于这些崇高的荣誉，程开甲有他自己的诠释。他说：</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我只是代表，功劳是大家的。功勋奖章是对</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两弹一星</a:t>
            </a:r>
            <a:r>
              <a:rPr lang="en-US" altLang="zh-CN" sz="1400" b="1" dirty="0">
                <a:solidFill>
                  <a:srgbClr val="336699"/>
                </a:solidFill>
                <a:latin typeface="微软雅黑" pitchFamily="34" charset="-122"/>
                <a:ea typeface="微软雅黑" pitchFamily="34" charset="-122"/>
              </a:rPr>
              <a:t>’</a:t>
            </a:r>
            <a:r>
              <a:rPr lang="zh-CN" altLang="zh-CN" sz="1400" b="1" dirty="0">
                <a:solidFill>
                  <a:srgbClr val="336699"/>
                </a:solidFill>
                <a:latin typeface="微软雅黑" pitchFamily="34" charset="-122"/>
                <a:ea typeface="微软雅黑" pitchFamily="34" charset="-122"/>
              </a:rPr>
              <a:t>精神的肯定，最高科学技术奖是对整个核武器事业和从事核武器事业团队的肯定。我们的核试验是研究所、基地所有参加者，有名的、无名的英雄们在弯弯曲曲的道路上一步一个脚印去完成的。</a:t>
            </a:r>
            <a:r>
              <a:rPr lang="en-US" altLang="zh-CN" sz="1400" b="1" dirty="0" smtClean="0">
                <a:solidFill>
                  <a:srgbClr val="336699"/>
                </a:solidFill>
                <a:latin typeface="微软雅黑" pitchFamily="34" charset="-122"/>
                <a:ea typeface="微软雅黑" pitchFamily="34" charset="-122"/>
              </a:rPr>
              <a:t>”</a:t>
            </a:r>
            <a:endParaRPr lang="zh-CN" altLang="zh-CN" sz="1400" b="1" dirty="0">
              <a:solidFill>
                <a:srgbClr val="336699"/>
              </a:solidFill>
              <a:latin typeface="微软雅黑" pitchFamily="34" charset="-122"/>
              <a:ea typeface="微软雅黑" pitchFamily="34" charset="-122"/>
            </a:endParaRPr>
          </a:p>
        </p:txBody>
      </p:sp>
    </p:spTree>
    <p:extLst>
      <p:ext uri="{BB962C8B-B14F-4D97-AF65-F5344CB8AC3E}">
        <p14:creationId xmlns:p14="http://schemas.microsoft.com/office/powerpoint/2010/main" val="22621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5841"/>
          <p:cNvSpPr txBox="1"/>
          <p:nvPr/>
        </p:nvSpPr>
        <p:spPr>
          <a:xfrm>
            <a:off x="4429124" y="1214422"/>
            <a:ext cx="3619995" cy="1384995"/>
          </a:xfrm>
          <a:prstGeom prst="rect">
            <a:avLst/>
          </a:prstGeom>
          <a:noFill/>
          <a:ln w="9525">
            <a:noFill/>
          </a:ln>
          <a:effectLst/>
        </p:spPr>
        <p:txBody>
          <a:bodyPr wrap="square" anchor="t">
            <a:spAutoFit/>
          </a:bodyPr>
          <a:lstStyle/>
          <a:p>
            <a:r>
              <a:rPr lang="zh-CN" altLang="en-US" sz="2800" b="1" dirty="0">
                <a:solidFill>
                  <a:srgbClr val="0070C0"/>
                </a:solidFill>
                <a:latin typeface="宋体" panose="02010600030101010101" pitchFamily="2" charset="-122"/>
                <a:ea typeface="宋体" panose="02010600030101010101" pitchFamily="2" charset="-122"/>
              </a:rPr>
              <a:t>实验需要很好的设备，但是更重要的是物理的基本思</a:t>
            </a:r>
            <a:r>
              <a:rPr lang="zh-CN" altLang="en-US" sz="2800" b="1" dirty="0" smtClean="0">
                <a:solidFill>
                  <a:srgbClr val="0070C0"/>
                </a:solidFill>
                <a:latin typeface="宋体" panose="02010600030101010101" pitchFamily="2" charset="-122"/>
                <a:ea typeface="宋体" panose="02010600030101010101" pitchFamily="2" charset="-122"/>
              </a:rPr>
              <a:t>想。</a:t>
            </a:r>
            <a:endParaRPr lang="zh-CN" altLang="en-US" sz="2800" b="1" dirty="0">
              <a:solidFill>
                <a:srgbClr val="0070C0"/>
              </a:solidFill>
              <a:latin typeface="宋体" panose="02010600030101010101" pitchFamily="2" charset="-122"/>
              <a:ea typeface="宋体" panose="02010600030101010101" pitchFamily="2" charset="-122"/>
            </a:endParaRPr>
          </a:p>
        </p:txBody>
      </p:sp>
      <p:pic>
        <p:nvPicPr>
          <p:cNvPr id="15" name="图片 35845" descr="D:\old-D\实验讲义\绪论课\Thomas Young.jpg"/>
          <p:cNvPicPr>
            <a:picLocks noChangeAspect="1"/>
          </p:cNvPicPr>
          <p:nvPr/>
        </p:nvPicPr>
        <p:blipFill>
          <a:blip r:embed="rId2" cstate="print"/>
          <a:stretch>
            <a:fillRect/>
          </a:stretch>
        </p:blipFill>
        <p:spPr>
          <a:xfrm>
            <a:off x="1789857" y="1421398"/>
            <a:ext cx="1310878" cy="1816875"/>
          </a:xfrm>
          <a:prstGeom prst="rect">
            <a:avLst/>
          </a:prstGeom>
          <a:noFill/>
          <a:ln w="9525">
            <a:noFill/>
          </a:ln>
          <a:effectLst>
            <a:outerShdw dist="35921" dir="2699999" algn="ctr" rotWithShape="0">
              <a:schemeClr val="bg1"/>
            </a:outerShdw>
          </a:effectLst>
        </p:spPr>
      </p:pic>
      <p:sp>
        <p:nvSpPr>
          <p:cNvPr id="16" name="矩形 1"/>
          <p:cNvSpPr/>
          <p:nvPr/>
        </p:nvSpPr>
        <p:spPr>
          <a:xfrm>
            <a:off x="4500562" y="2928934"/>
            <a:ext cx="3644504" cy="3477875"/>
          </a:xfrm>
          <a:prstGeom prst="rect">
            <a:avLst/>
          </a:prstGeom>
          <a:noFill/>
          <a:ln w="9525">
            <a:noFill/>
          </a:ln>
        </p:spPr>
        <p:txBody>
          <a:bodyPr wrap="square" anchor="t">
            <a:spAutoFit/>
          </a:bodyPr>
          <a:lstStyle/>
          <a:p>
            <a:pPr indent="457200">
              <a:spcBef>
                <a:spcPct val="50000"/>
              </a:spcBef>
            </a:pPr>
            <a:r>
              <a:rPr lang="en-US" altLang="zh-CN" sz="2000" b="1" dirty="0">
                <a:solidFill>
                  <a:schemeClr val="accent5">
                    <a:lumMod val="75000"/>
                  </a:schemeClr>
                </a:solidFill>
                <a:latin typeface="宋体" panose="02010600030101010101" pitchFamily="2" charset="-122"/>
                <a:ea typeface="宋体" panose="02010600030101010101" pitchFamily="2" charset="-122"/>
              </a:rPr>
              <a:t>Thomas Young</a:t>
            </a:r>
            <a:r>
              <a:rPr lang="zh-CN" altLang="en-US" sz="2000" b="1" dirty="0">
                <a:solidFill>
                  <a:schemeClr val="accent5">
                    <a:lumMod val="75000"/>
                  </a:schemeClr>
                </a:solidFill>
                <a:latin typeface="宋体" panose="02010600030101010101" pitchFamily="2" charset="-122"/>
                <a:ea typeface="宋体" panose="02010600030101010101" pitchFamily="2" charset="-122"/>
              </a:rPr>
              <a:t>的双缝衍射实验在2002年被民间评选为最美的十大物理实验之五他的实验条件十分普通。在百叶窗上开一小洞，用厚纸片盖住，在此上戳一很小的孔，线经此小孔射到一面镜子反射到屏幕上，中间</a:t>
            </a:r>
            <a:r>
              <a:rPr lang="zh-CN" altLang="en-US" sz="2000" b="1" dirty="0" smtClean="0">
                <a:solidFill>
                  <a:schemeClr val="accent5">
                    <a:lumMod val="75000"/>
                  </a:schemeClr>
                </a:solidFill>
                <a:latin typeface="宋体" panose="02010600030101010101" pitchFamily="2" charset="-122"/>
                <a:ea typeface="宋体" panose="02010600030101010101" pitchFamily="2" charset="-122"/>
              </a:rPr>
              <a:t>放置0</a:t>
            </a:r>
            <a:r>
              <a:rPr lang="zh-CN" altLang="en-US" sz="2000" b="1" dirty="0">
                <a:solidFill>
                  <a:schemeClr val="accent5">
                    <a:lumMod val="75000"/>
                  </a:schemeClr>
                </a:solidFill>
                <a:latin typeface="宋体" panose="02010600030101010101" pitchFamily="2" charset="-122"/>
                <a:ea typeface="宋体" panose="02010600030101010101" pitchFamily="2" charset="-122"/>
              </a:rPr>
              <a:t>.1毫米的纸。屏幕上出现明暗相间的条纹。这实验对量子学说创立起到重要作用。</a:t>
            </a:r>
          </a:p>
        </p:txBody>
      </p:sp>
      <p:pic>
        <p:nvPicPr>
          <p:cNvPr id="17" name="图片 1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75430" y="3534844"/>
            <a:ext cx="2536032" cy="3038475"/>
          </a:xfrm>
          <a:prstGeom prst="rect">
            <a:avLst/>
          </a:prstGeom>
        </p:spPr>
      </p:pic>
      <p:sp>
        <p:nvSpPr>
          <p:cNvPr id="18" name="矩形 17"/>
          <p:cNvSpPr/>
          <p:nvPr/>
        </p:nvSpPr>
        <p:spPr>
          <a:xfrm>
            <a:off x="3249786" y="5970881"/>
            <a:ext cx="511056" cy="2428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90119" y="292554"/>
            <a:ext cx="3656003" cy="646331"/>
          </a:xfrm>
          <a:prstGeom prst="rect">
            <a:avLst/>
          </a:prstGeom>
        </p:spPr>
        <p:txBody>
          <a:bodyPr wrap="square">
            <a:spAutoFit/>
          </a:bodyPr>
          <a:lstStyle/>
          <a:p>
            <a:pPr fontAlgn="t"/>
            <a:r>
              <a:rPr lang="zh-CN" altLang="en-US" sz="3600" b="1" dirty="0" smtClean="0">
                <a:solidFill>
                  <a:srgbClr val="0000FF"/>
                </a:solidFill>
                <a:latin typeface="微软雅黑" pitchFamily="34" charset="-122"/>
                <a:ea typeface="微软雅黑" pitchFamily="34" charset="-122"/>
              </a:rPr>
              <a:t>物理实验的作用</a:t>
            </a:r>
            <a:endParaRPr lang="zh-CN" altLang="en-US" sz="3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63592480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249786" y="5970881"/>
            <a:ext cx="511056" cy="2428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5135"/>
          <p:cNvSpPr txBox="1"/>
          <p:nvPr/>
        </p:nvSpPr>
        <p:spPr>
          <a:xfrm>
            <a:off x="271604" y="1399035"/>
            <a:ext cx="8134538" cy="954107"/>
          </a:xfrm>
          <a:prstGeom prst="rect">
            <a:avLst/>
          </a:prstGeom>
          <a:noFill/>
          <a:ln w="9525">
            <a:noFill/>
          </a:ln>
          <a:effectLst/>
        </p:spPr>
        <p:txBody>
          <a:bodyPr wrap="square" anchor="t">
            <a:spAutoFit/>
          </a:bodyPr>
          <a:lstStyle/>
          <a:p>
            <a:r>
              <a:rPr lang="zh-CN" altLang="en-US" sz="2800" b="1" dirty="0" smtClean="0">
                <a:solidFill>
                  <a:schemeClr val="accent5">
                    <a:lumMod val="75000"/>
                  </a:schemeClr>
                </a:solidFill>
                <a:latin typeface="宋体" panose="02010600030101010101" pitchFamily="2" charset="-122"/>
                <a:ea typeface="宋体" panose="02010600030101010101" pitchFamily="2" charset="-122"/>
              </a:rPr>
              <a:t>物理</a:t>
            </a:r>
            <a:r>
              <a:rPr lang="zh-CN" altLang="en-US" sz="2800" b="1" dirty="0">
                <a:solidFill>
                  <a:schemeClr val="accent5">
                    <a:lumMod val="75000"/>
                  </a:schemeClr>
                </a:solidFill>
                <a:latin typeface="宋体" panose="02010600030101010101" pitchFamily="2" charset="-122"/>
                <a:ea typeface="宋体" panose="02010600030101010101" pitchFamily="2" charset="-122"/>
              </a:rPr>
              <a:t>实验除掌握一些基本要求外，更重要的是学习实验的物理构思。</a:t>
            </a:r>
          </a:p>
        </p:txBody>
      </p:sp>
      <p:sp>
        <p:nvSpPr>
          <p:cNvPr id="11" name="文本框 5137"/>
          <p:cNvSpPr txBox="1"/>
          <p:nvPr/>
        </p:nvSpPr>
        <p:spPr>
          <a:xfrm>
            <a:off x="1142533" y="2380375"/>
            <a:ext cx="6360796" cy="769441"/>
          </a:xfrm>
          <a:prstGeom prst="rect">
            <a:avLst/>
          </a:prstGeom>
          <a:noFill/>
          <a:ln w="9525">
            <a:noFill/>
          </a:ln>
          <a:effectLst/>
        </p:spPr>
        <p:txBody>
          <a:bodyPr wrap="square" anchor="t">
            <a:spAutoFit/>
          </a:bodyPr>
          <a:lstStyle/>
          <a:p>
            <a:r>
              <a:rPr lang="zh-CN" altLang="en-US" sz="2200" b="1" dirty="0" smtClean="0">
                <a:solidFill>
                  <a:srgbClr val="FF0000"/>
                </a:solidFill>
                <a:latin typeface="宋体" panose="02010600030101010101" pitchFamily="2" charset="-122"/>
                <a:ea typeface="宋体" panose="02010600030101010101" pitchFamily="2" charset="-122"/>
              </a:rPr>
              <a:t>当</a:t>
            </a:r>
            <a:r>
              <a:rPr lang="zh-CN" altLang="en-US"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1897年</a:t>
            </a:r>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J.J.Thomson</a:t>
            </a:r>
            <a:r>
              <a:rPr lang="zh-CN" altLang="en-US" sz="2200" b="1" dirty="0">
                <a:solidFill>
                  <a:srgbClr val="FF0000"/>
                </a:solidFill>
                <a:latin typeface="宋体" panose="02010600030101010101" pitchFamily="2" charset="-122"/>
                <a:ea typeface="宋体" panose="02010600030101010101" pitchFamily="2" charset="-122"/>
              </a:rPr>
              <a:t>发现了电子后，如何去测量电子的很小的电量？</a:t>
            </a:r>
          </a:p>
        </p:txBody>
      </p:sp>
      <p:sp>
        <p:nvSpPr>
          <p:cNvPr id="12" name="矩形 1"/>
          <p:cNvSpPr/>
          <p:nvPr/>
        </p:nvSpPr>
        <p:spPr>
          <a:xfrm>
            <a:off x="714348" y="3277405"/>
            <a:ext cx="3063174" cy="2554545"/>
          </a:xfrm>
          <a:prstGeom prst="rect">
            <a:avLst/>
          </a:prstGeom>
          <a:noFill/>
          <a:ln w="9525">
            <a:noFill/>
          </a:ln>
        </p:spPr>
        <p:txBody>
          <a:bodyPr wrap="square" anchor="t">
            <a:spAutoFit/>
          </a:bodyPr>
          <a:lstStyle/>
          <a:p>
            <a:pPr indent="457200"/>
            <a:r>
              <a:rPr lang="zh-CN" altLang="en-US" sz="2000" b="1" dirty="0" smtClean="0">
                <a:solidFill>
                  <a:srgbClr val="1244FA"/>
                </a:solidFill>
                <a:latin typeface="宋体" panose="02010600030101010101" pitchFamily="2" charset="-122"/>
                <a:ea typeface="宋体" panose="02010600030101010101" pitchFamily="2" charset="-122"/>
              </a:rPr>
              <a:t>密</a:t>
            </a:r>
            <a:r>
              <a:rPr lang="zh-CN" altLang="en-US" sz="2000" b="1" dirty="0">
                <a:solidFill>
                  <a:srgbClr val="1244FA"/>
                </a:solidFill>
                <a:latin typeface="宋体" panose="02010600030101010101" pitchFamily="2" charset="-122"/>
                <a:ea typeface="宋体" panose="02010600030101010101" pitchFamily="2" charset="-122"/>
              </a:rPr>
              <a:t>立根巧妙地利用已知的规律，设计了这样的实验装置，并用数学的求最大公约数的办法，求出电子的电荷量。</a:t>
            </a:r>
          </a:p>
          <a:p>
            <a:r>
              <a:rPr lang="zh-CN" altLang="en-US" sz="2000" b="1" dirty="0">
                <a:solidFill>
                  <a:srgbClr val="1244FA"/>
                </a:solidFill>
                <a:latin typeface="宋体" panose="02010600030101010101" pitchFamily="2" charset="-122"/>
                <a:ea typeface="宋体" panose="02010600030101010101" pitchFamily="2" charset="-122"/>
              </a:rPr>
              <a:t>    这个实验在2002年民间投票中选为最美的十大物理实验第三名。</a:t>
            </a:r>
          </a:p>
        </p:txBody>
      </p:sp>
      <p:grpSp>
        <p:nvGrpSpPr>
          <p:cNvPr id="2" name="组合 12"/>
          <p:cNvGrpSpPr/>
          <p:nvPr/>
        </p:nvGrpSpPr>
        <p:grpSpPr>
          <a:xfrm>
            <a:off x="4929190" y="3214686"/>
            <a:ext cx="2844302" cy="3013012"/>
            <a:chOff x="5923098" y="3286614"/>
            <a:chExt cx="3792402" cy="3013012"/>
          </a:xfrm>
        </p:grpSpPr>
        <p:grpSp>
          <p:nvGrpSpPr>
            <p:cNvPr id="3" name="组合 18"/>
            <p:cNvGrpSpPr/>
            <p:nvPr/>
          </p:nvGrpSpPr>
          <p:grpSpPr>
            <a:xfrm>
              <a:off x="5923098" y="3290640"/>
              <a:ext cx="3792402" cy="3008986"/>
              <a:chOff x="5999298" y="3411014"/>
              <a:chExt cx="3792402" cy="3008986"/>
            </a:xfrm>
          </p:grpSpPr>
          <p:pic>
            <p:nvPicPr>
              <p:cNvPr id="21" name="图片 5136" descr="D:\old-D\实验讲义\绪论课\米力根油滴.JPG"/>
              <p:cNvPicPr>
                <a:picLocks noChangeAspect="1"/>
              </p:cNvPicPr>
              <p:nvPr/>
            </p:nvPicPr>
            <p:blipFill>
              <a:blip r:embed="rId3" cstate="print"/>
              <a:stretch>
                <a:fillRect/>
              </a:stretch>
            </p:blipFill>
            <p:spPr>
              <a:xfrm>
                <a:off x="5999298" y="3411014"/>
                <a:ext cx="3792402" cy="3008986"/>
              </a:xfrm>
              <a:prstGeom prst="rect">
                <a:avLst/>
              </a:prstGeom>
              <a:noFill/>
              <a:ln w="9525">
                <a:noFill/>
              </a:ln>
              <a:effectLst>
                <a:outerShdw dist="35921" dir="2699999" algn="ctr" rotWithShape="0">
                  <a:schemeClr val="bg1"/>
                </a:outerShdw>
              </a:effectLst>
            </p:spPr>
          </p:pic>
          <p:grpSp>
            <p:nvGrpSpPr>
              <p:cNvPr id="4" name="组合 21"/>
              <p:cNvGrpSpPr/>
              <p:nvPr/>
            </p:nvGrpSpPr>
            <p:grpSpPr>
              <a:xfrm>
                <a:off x="5999298" y="3685434"/>
                <a:ext cx="3792402" cy="2722690"/>
                <a:chOff x="5999298" y="3685434"/>
                <a:chExt cx="3792402" cy="2722690"/>
              </a:xfrm>
            </p:grpSpPr>
            <p:sp>
              <p:nvSpPr>
                <p:cNvPr id="23" name="矩形 22"/>
                <p:cNvSpPr/>
                <p:nvPr/>
              </p:nvSpPr>
              <p:spPr>
                <a:xfrm>
                  <a:off x="6339840" y="3685434"/>
                  <a:ext cx="546735" cy="249396"/>
                </a:xfrm>
                <a:prstGeom prst="rect">
                  <a:avLst/>
                </a:prstGeom>
                <a:solidFill>
                  <a:srgbClr val="1D2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宋体" panose="02010600030101010101" pitchFamily="2" charset="-122"/>
                      <a:ea typeface="宋体" panose="02010600030101010101" pitchFamily="2" charset="-122"/>
                    </a:rPr>
                    <a:t>油滴</a:t>
                  </a:r>
                  <a:endParaRPr lang="zh-CN" altLang="en-US" sz="1400">
                    <a:latin typeface="宋体" panose="02010600030101010101" pitchFamily="2" charset="-122"/>
                    <a:ea typeface="宋体" panose="02010600030101010101" pitchFamily="2" charset="-122"/>
                  </a:endParaRPr>
                </a:p>
              </p:txBody>
            </p:sp>
            <p:sp>
              <p:nvSpPr>
                <p:cNvPr id="24" name="矩形 23"/>
                <p:cNvSpPr/>
                <p:nvPr/>
              </p:nvSpPr>
              <p:spPr>
                <a:xfrm>
                  <a:off x="5999298" y="4453105"/>
                  <a:ext cx="801552" cy="320091"/>
                </a:xfrm>
                <a:prstGeom prst="rect">
                  <a:avLst/>
                </a:prstGeom>
                <a:solidFill>
                  <a:srgbClr val="202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latin typeface="宋体" panose="02010600030101010101" pitchFamily="2" charset="-122"/>
                      <a:ea typeface="宋体" panose="02010600030101010101" pitchFamily="2" charset="-122"/>
                    </a:rPr>
                    <a:t>带电粒子</a:t>
                  </a:r>
                  <a:endParaRPr lang="zh-CN" altLang="en-US" sz="1400">
                    <a:latin typeface="宋体" panose="02010600030101010101" pitchFamily="2" charset="-122"/>
                    <a:ea typeface="宋体" panose="02010600030101010101" pitchFamily="2" charset="-122"/>
                  </a:endParaRPr>
                </a:p>
              </p:txBody>
            </p:sp>
            <p:sp>
              <p:nvSpPr>
                <p:cNvPr id="25" name="矩形 24"/>
                <p:cNvSpPr/>
                <p:nvPr/>
              </p:nvSpPr>
              <p:spPr>
                <a:xfrm>
                  <a:off x="5999298" y="5815287"/>
                  <a:ext cx="801552" cy="288037"/>
                </a:xfrm>
                <a:prstGeom prst="rect">
                  <a:avLst/>
                </a:prstGeom>
                <a:solidFill>
                  <a:srgbClr val="1E2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宋体" panose="02010600030101010101" pitchFamily="2" charset="-122"/>
                      <a:ea typeface="宋体" panose="02010600030101010101" pitchFamily="2" charset="-122"/>
                    </a:rPr>
                    <a:t>电离辐射</a:t>
                  </a:r>
                  <a:endParaRPr lang="zh-CN" altLang="en-US" sz="1400">
                    <a:latin typeface="宋体" panose="02010600030101010101" pitchFamily="2" charset="-122"/>
                    <a:ea typeface="宋体" panose="02010600030101010101" pitchFamily="2" charset="-122"/>
                  </a:endParaRPr>
                </a:p>
              </p:txBody>
            </p:sp>
            <p:sp>
              <p:nvSpPr>
                <p:cNvPr id="26" name="矩形 25"/>
                <p:cNvSpPr/>
                <p:nvPr/>
              </p:nvSpPr>
              <p:spPr>
                <a:xfrm>
                  <a:off x="6492240" y="6103324"/>
                  <a:ext cx="617220" cy="304800"/>
                </a:xfrm>
                <a:prstGeom prst="rect">
                  <a:avLst/>
                </a:prstGeom>
                <a:solidFill>
                  <a:srgbClr val="202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latin typeface="宋体" panose="02010600030101010101" pitchFamily="2" charset="-122"/>
                      <a:ea typeface="宋体" panose="02010600030101010101" pitchFamily="2" charset="-122"/>
                    </a:rPr>
                    <a:t>光源</a:t>
                  </a:r>
                  <a:endParaRPr lang="zh-CN" altLang="en-US" sz="1400">
                    <a:latin typeface="宋体" panose="02010600030101010101" pitchFamily="2" charset="-122"/>
                    <a:ea typeface="宋体" panose="02010600030101010101" pitchFamily="2" charset="-122"/>
                  </a:endParaRPr>
                </a:p>
              </p:txBody>
            </p:sp>
            <p:sp>
              <p:nvSpPr>
                <p:cNvPr id="27" name="矩形 26"/>
                <p:cNvSpPr/>
                <p:nvPr/>
              </p:nvSpPr>
              <p:spPr>
                <a:xfrm>
                  <a:off x="9092565" y="4568109"/>
                  <a:ext cx="699135" cy="249396"/>
                </a:xfrm>
                <a:prstGeom prst="rect">
                  <a:avLst/>
                </a:prstGeom>
                <a:solidFill>
                  <a:srgbClr val="18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latin typeface="宋体" panose="02010600030101010101" pitchFamily="2" charset="-122"/>
                      <a:ea typeface="宋体" panose="02010600030101010101" pitchFamily="2" charset="-122"/>
                    </a:rPr>
                    <a:t>正极板</a:t>
                  </a:r>
                  <a:endParaRPr lang="zh-CN" altLang="en-US" sz="1400">
                    <a:latin typeface="宋体" panose="02010600030101010101" pitchFamily="2" charset="-122"/>
                    <a:ea typeface="宋体" panose="02010600030101010101" pitchFamily="2" charset="-122"/>
                  </a:endParaRPr>
                </a:p>
              </p:txBody>
            </p:sp>
            <p:sp>
              <p:nvSpPr>
                <p:cNvPr id="28" name="矩形 27"/>
                <p:cNvSpPr/>
                <p:nvPr/>
              </p:nvSpPr>
              <p:spPr>
                <a:xfrm>
                  <a:off x="9115425" y="5037727"/>
                  <a:ext cx="676274" cy="581025"/>
                </a:xfrm>
                <a:prstGeom prst="rect">
                  <a:avLst/>
                </a:prstGeom>
                <a:solidFill>
                  <a:srgbClr val="18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latin typeface="宋体" panose="02010600030101010101" pitchFamily="2" charset="-122"/>
                      <a:ea typeface="宋体" panose="02010600030101010101" pitchFamily="2" charset="-122"/>
                    </a:rPr>
                    <a:t>显微镜观测口</a:t>
                  </a:r>
                  <a:endParaRPr lang="zh-CN" altLang="en-US" sz="1400">
                    <a:latin typeface="宋体" panose="02010600030101010101" pitchFamily="2" charset="-122"/>
                    <a:ea typeface="宋体" panose="02010600030101010101" pitchFamily="2" charset="-122"/>
                  </a:endParaRPr>
                </a:p>
              </p:txBody>
            </p:sp>
            <p:sp>
              <p:nvSpPr>
                <p:cNvPr id="29" name="矩形 28"/>
                <p:cNvSpPr/>
                <p:nvPr/>
              </p:nvSpPr>
              <p:spPr>
                <a:xfrm>
                  <a:off x="9092565" y="5853928"/>
                  <a:ext cx="699135" cy="249396"/>
                </a:xfrm>
                <a:prstGeom prst="rect">
                  <a:avLst/>
                </a:prstGeom>
                <a:solidFill>
                  <a:srgbClr val="18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latin typeface="宋体" panose="02010600030101010101" pitchFamily="2" charset="-122"/>
                      <a:ea typeface="宋体" panose="02010600030101010101" pitchFamily="2" charset="-122"/>
                    </a:rPr>
                    <a:t>负极板</a:t>
                  </a:r>
                  <a:endParaRPr lang="zh-CN" altLang="en-US" sz="1400">
                    <a:latin typeface="宋体" panose="02010600030101010101" pitchFamily="2" charset="-122"/>
                    <a:ea typeface="宋体" panose="02010600030101010101" pitchFamily="2" charset="-122"/>
                  </a:endParaRPr>
                </a:p>
              </p:txBody>
            </p:sp>
          </p:grpSp>
        </p:grpSp>
        <p:sp>
          <p:nvSpPr>
            <p:cNvPr id="20" name="矩形 19"/>
            <p:cNvSpPr/>
            <p:nvPr/>
          </p:nvSpPr>
          <p:spPr>
            <a:xfrm>
              <a:off x="9016364" y="3286614"/>
              <a:ext cx="699135" cy="249396"/>
            </a:xfrm>
            <a:prstGeom prst="rect">
              <a:avLst/>
            </a:prstGeom>
            <a:solidFill>
              <a:srgbClr val="191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latin typeface="宋体" panose="02010600030101010101" pitchFamily="2" charset="-122"/>
                  <a:ea typeface="宋体" panose="02010600030101010101" pitchFamily="2" charset="-122"/>
                </a:rPr>
                <a:t>喷雾器</a:t>
              </a:r>
              <a:endParaRPr lang="zh-CN" altLang="en-US" sz="1400">
                <a:latin typeface="宋体" panose="02010600030101010101" pitchFamily="2" charset="-122"/>
                <a:ea typeface="宋体" panose="02010600030101010101" pitchFamily="2" charset="-122"/>
              </a:endParaRPr>
            </a:p>
          </p:txBody>
        </p:sp>
      </p:grpSp>
      <p:sp>
        <p:nvSpPr>
          <p:cNvPr id="30" name="矩形 29"/>
          <p:cNvSpPr/>
          <p:nvPr/>
        </p:nvSpPr>
        <p:spPr>
          <a:xfrm>
            <a:off x="1290119" y="292554"/>
            <a:ext cx="3656003" cy="646331"/>
          </a:xfrm>
          <a:prstGeom prst="rect">
            <a:avLst/>
          </a:prstGeom>
        </p:spPr>
        <p:txBody>
          <a:bodyPr wrap="square">
            <a:spAutoFit/>
          </a:bodyPr>
          <a:lstStyle/>
          <a:p>
            <a:pPr fontAlgn="t"/>
            <a:r>
              <a:rPr lang="zh-CN" altLang="en-US" sz="3600" b="1" dirty="0" smtClean="0">
                <a:solidFill>
                  <a:schemeClr val="accent5">
                    <a:lumMod val="75000"/>
                  </a:schemeClr>
                </a:solidFill>
                <a:latin typeface="微软雅黑" pitchFamily="34" charset="-122"/>
                <a:ea typeface="微软雅黑" pitchFamily="34" charset="-122"/>
              </a:rPr>
              <a:t>物理实验的作用</a:t>
            </a:r>
            <a:endParaRPr lang="zh-CN" altLang="en-US" sz="3600" b="1" dirty="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12953787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bwMode="auto">
          <a:xfrm>
            <a:off x="1368189" y="385322"/>
            <a:ext cx="6181725" cy="1047750"/>
          </a:xfrm>
          <a:noFill/>
          <a:ln>
            <a:miter lim="800000"/>
            <a:headEnd/>
            <a:tailEnd/>
          </a:ln>
        </p:spPr>
        <p:txBody>
          <a:bodyPr vert="horz" wrap="square" lIns="91440" tIns="45720" rIns="91440" bIns="45720" numCol="1" anchor="t" anchorCtr="0" compatLnSpc="1">
            <a:prstTxWarp prst="textNoShape">
              <a:avLst/>
            </a:prstTxWarp>
          </a:bodyPr>
          <a:lstStyle/>
          <a:p>
            <a:r>
              <a:rPr lang="zh-CN" altLang="en-US" sz="3600" b="1" dirty="0" smtClean="0">
                <a:solidFill>
                  <a:schemeClr val="accent5">
                    <a:lumMod val="75000"/>
                  </a:schemeClr>
                </a:solidFill>
                <a:latin typeface="微软雅黑" pitchFamily="34" charset="-122"/>
                <a:ea typeface="微软雅黑" pitchFamily="34" charset="-122"/>
                <a:cs typeface="Arial" pitchFamily="34" charset="0"/>
              </a:rPr>
              <a:t>物理实验的</a:t>
            </a:r>
            <a:r>
              <a:rPr lang="zh-CN" altLang="en-US" sz="3600" b="1" dirty="0">
                <a:solidFill>
                  <a:schemeClr val="accent5">
                    <a:lumMod val="75000"/>
                  </a:schemeClr>
                </a:solidFill>
                <a:latin typeface="微软雅黑" pitchFamily="34" charset="-122"/>
                <a:ea typeface="微软雅黑" pitchFamily="34" charset="-122"/>
                <a:cs typeface="Arial" pitchFamily="34" charset="0"/>
              </a:rPr>
              <a:t>意义</a:t>
            </a:r>
            <a:endParaRPr lang="en-US" sz="3600" dirty="0" smtClean="0">
              <a:solidFill>
                <a:schemeClr val="accent5">
                  <a:lumMod val="75000"/>
                </a:schemeClr>
              </a:solidFill>
              <a:latin typeface="微软雅黑" pitchFamily="34" charset="-122"/>
              <a:ea typeface="微软雅黑" pitchFamily="34" charset="-122"/>
              <a:cs typeface="Arial" pitchFamily="34" charset="0"/>
            </a:endParaRPr>
          </a:p>
        </p:txBody>
      </p:sp>
      <p:grpSp>
        <p:nvGrpSpPr>
          <p:cNvPr id="2" name="组合 10"/>
          <p:cNvGrpSpPr/>
          <p:nvPr/>
        </p:nvGrpSpPr>
        <p:grpSpPr>
          <a:xfrm>
            <a:off x="384206" y="1891212"/>
            <a:ext cx="350946" cy="467927"/>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b="1">
                <a:solidFill>
                  <a:schemeClr val="accent5">
                    <a:lumMod val="75000"/>
                  </a:schemeClr>
                </a:solidFill>
                <a:latin typeface="黑体" panose="02010609060101010101" charset="-122"/>
                <a:ea typeface="黑体" panose="02010609060101010101" charset="-122"/>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75" b="1" dirty="0">
                  <a:solidFill>
                    <a:schemeClr val="accent5">
                      <a:lumMod val="75000"/>
                    </a:schemeClr>
                  </a:solidFill>
                  <a:latin typeface="黑体" panose="02010609060101010101" charset="-122"/>
                  <a:ea typeface="黑体" panose="02010609060101010101" charset="-122"/>
                </a:rPr>
                <a:t>1</a:t>
              </a:r>
            </a:p>
          </p:txBody>
        </p:sp>
      </p:grpSp>
      <p:grpSp>
        <p:nvGrpSpPr>
          <p:cNvPr id="3" name="组合 13"/>
          <p:cNvGrpSpPr/>
          <p:nvPr/>
        </p:nvGrpSpPr>
        <p:grpSpPr>
          <a:xfrm>
            <a:off x="376546" y="3001609"/>
            <a:ext cx="350946" cy="467927"/>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b="1">
                <a:solidFill>
                  <a:schemeClr val="accent5">
                    <a:lumMod val="75000"/>
                  </a:schemeClr>
                </a:solidFill>
                <a:latin typeface="黑体" panose="02010609060101010101" charset="-122"/>
                <a:ea typeface="黑体" panose="02010609060101010101"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75" b="1" dirty="0">
                  <a:solidFill>
                    <a:schemeClr val="accent5">
                      <a:lumMod val="75000"/>
                    </a:schemeClr>
                  </a:solidFill>
                  <a:latin typeface="黑体" panose="02010609060101010101" charset="-122"/>
                  <a:ea typeface="黑体" panose="02010609060101010101" charset="-122"/>
                </a:rPr>
                <a:t>2</a:t>
              </a:r>
            </a:p>
          </p:txBody>
        </p:sp>
      </p:grpSp>
      <p:grpSp>
        <p:nvGrpSpPr>
          <p:cNvPr id="4" name="组合 16"/>
          <p:cNvGrpSpPr/>
          <p:nvPr/>
        </p:nvGrpSpPr>
        <p:grpSpPr>
          <a:xfrm>
            <a:off x="378135" y="4184725"/>
            <a:ext cx="350946" cy="467927"/>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b="1">
                <a:solidFill>
                  <a:schemeClr val="accent5">
                    <a:lumMod val="75000"/>
                  </a:schemeClr>
                </a:solidFill>
                <a:latin typeface="黑体" panose="02010609060101010101" charset="-122"/>
                <a:ea typeface="黑体" panose="02010609060101010101"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75" b="1" dirty="0">
                  <a:solidFill>
                    <a:schemeClr val="accent5">
                      <a:lumMod val="75000"/>
                    </a:schemeClr>
                  </a:solidFill>
                  <a:latin typeface="黑体" panose="02010609060101010101" charset="-122"/>
                  <a:ea typeface="黑体" panose="02010609060101010101" charset="-122"/>
                </a:rPr>
                <a:t>3</a:t>
              </a:r>
            </a:p>
          </p:txBody>
        </p:sp>
      </p:grpSp>
      <p:sp>
        <p:nvSpPr>
          <p:cNvPr id="20" name="TextBox 19"/>
          <p:cNvSpPr txBox="1"/>
          <p:nvPr/>
        </p:nvSpPr>
        <p:spPr>
          <a:xfrm>
            <a:off x="1132948" y="1913554"/>
            <a:ext cx="6582336" cy="1169551"/>
          </a:xfrm>
          <a:prstGeom prst="rect">
            <a:avLst/>
          </a:prstGeom>
          <a:noFill/>
        </p:spPr>
        <p:txBody>
          <a:bodyPr wrap="square" lIns="0" tIns="0" rIns="0" bIns="0" rtlCol="0">
            <a:spAutoFit/>
          </a:bodyPr>
          <a:lstStyle/>
          <a:p>
            <a:pPr algn="just"/>
            <a:r>
              <a:rPr lang="zh-CN" altLang="en-US" sz="2800" b="1" dirty="0" smtClean="0">
                <a:solidFill>
                  <a:schemeClr val="accent5">
                    <a:lumMod val="75000"/>
                  </a:schemeClr>
                </a:solidFill>
                <a:latin typeface="黑体" panose="02010609060101010101" charset="-122"/>
                <a:ea typeface="黑体" panose="02010609060101010101" charset="-122"/>
              </a:rPr>
              <a:t>加深对于</a:t>
            </a:r>
            <a:r>
              <a:rPr lang="zh-CN" altLang="en-US" sz="2800" b="1" dirty="0">
                <a:solidFill>
                  <a:schemeClr val="accent5">
                    <a:lumMod val="75000"/>
                  </a:schemeClr>
                </a:solidFill>
                <a:latin typeface="黑体" panose="02010609060101010101" charset="-122"/>
                <a:ea typeface="黑体" panose="02010609060101010101" charset="-122"/>
              </a:rPr>
              <a:t>物理原理的理解</a:t>
            </a:r>
            <a:r>
              <a:rPr lang="zh-CN" altLang="en-US" sz="2400" b="1" dirty="0">
                <a:solidFill>
                  <a:schemeClr val="accent5">
                    <a:lumMod val="75000"/>
                  </a:schemeClr>
                </a:solidFill>
                <a:latin typeface="黑体" panose="02010609060101010101" charset="-122"/>
                <a:ea typeface="黑体" panose="02010609060101010101" charset="-122"/>
              </a:rPr>
              <a:t>：</a:t>
            </a:r>
            <a:r>
              <a:rPr lang="zh-CN" altLang="en-US" sz="2400" b="1" dirty="0">
                <a:solidFill>
                  <a:srgbClr val="1244FA"/>
                </a:solidFill>
                <a:latin typeface="黑体" panose="02010609060101010101" charset="-122"/>
                <a:ea typeface="黑体" panose="02010609060101010101" charset="-122"/>
              </a:rPr>
              <a:t>理论与实践相辅相成相互促进，只有二者结合才能促进物理学的发展。</a:t>
            </a:r>
          </a:p>
        </p:txBody>
      </p:sp>
      <p:sp>
        <p:nvSpPr>
          <p:cNvPr id="21" name="TextBox 20"/>
          <p:cNvSpPr txBox="1"/>
          <p:nvPr/>
        </p:nvSpPr>
        <p:spPr>
          <a:xfrm>
            <a:off x="1071538" y="3143248"/>
            <a:ext cx="6642847" cy="800219"/>
          </a:xfrm>
          <a:prstGeom prst="rect">
            <a:avLst/>
          </a:prstGeom>
          <a:noFill/>
        </p:spPr>
        <p:txBody>
          <a:bodyPr wrap="square" lIns="0" tIns="0" rIns="0" bIns="0" rtlCol="0">
            <a:spAutoFit/>
          </a:bodyPr>
          <a:lstStyle/>
          <a:p>
            <a:pPr algn="just"/>
            <a:r>
              <a:rPr lang="zh-CN" altLang="en-US" sz="2800" b="1" dirty="0">
                <a:solidFill>
                  <a:schemeClr val="accent5">
                    <a:lumMod val="75000"/>
                  </a:schemeClr>
                </a:solidFill>
                <a:latin typeface="黑体" panose="02010609060101010101" charset="-122"/>
                <a:ea typeface="黑体" panose="02010609060101010101" charset="-122"/>
              </a:rPr>
              <a:t>培养和提高科学实验的能力</a:t>
            </a:r>
            <a:r>
              <a:rPr lang="zh-CN" altLang="en-US" sz="2400" b="1" dirty="0">
                <a:solidFill>
                  <a:schemeClr val="accent5">
                    <a:lumMod val="75000"/>
                  </a:schemeClr>
                </a:solidFill>
                <a:latin typeface="黑体" panose="02010609060101010101" charset="-122"/>
                <a:ea typeface="黑体" panose="02010609060101010101" charset="-122"/>
              </a:rPr>
              <a:t>：</a:t>
            </a:r>
            <a:r>
              <a:rPr lang="zh-CN" altLang="en-US" sz="2400" b="1" dirty="0">
                <a:solidFill>
                  <a:srgbClr val="1244FA"/>
                </a:solidFill>
                <a:latin typeface="黑体" panose="02010609060101010101" charset="-122"/>
                <a:ea typeface="黑体" panose="02010609060101010101" charset="-122"/>
              </a:rPr>
              <a:t>物理实验是探索性的科学实验研究的浓缩与提炼</a:t>
            </a:r>
            <a:r>
              <a:rPr lang="zh-CN" altLang="en-US" sz="2400" b="1" dirty="0" smtClean="0">
                <a:solidFill>
                  <a:srgbClr val="1244FA"/>
                </a:solidFill>
                <a:latin typeface="黑体" panose="02010609060101010101" charset="-122"/>
                <a:ea typeface="黑体" panose="02010609060101010101" charset="-122"/>
              </a:rPr>
              <a:t>。</a:t>
            </a:r>
            <a:endParaRPr lang="zh-CN" altLang="en-US" sz="2400" b="1" dirty="0">
              <a:solidFill>
                <a:srgbClr val="1244FA"/>
              </a:solidFill>
              <a:latin typeface="黑体" panose="02010609060101010101" charset="-122"/>
              <a:ea typeface="黑体" panose="02010609060101010101" charset="-122"/>
            </a:endParaRPr>
          </a:p>
        </p:txBody>
      </p:sp>
      <p:sp>
        <p:nvSpPr>
          <p:cNvPr id="22" name="TextBox 21"/>
          <p:cNvSpPr txBox="1"/>
          <p:nvPr/>
        </p:nvSpPr>
        <p:spPr>
          <a:xfrm>
            <a:off x="1056226" y="4184725"/>
            <a:ext cx="6858000" cy="1169551"/>
          </a:xfrm>
          <a:prstGeom prst="rect">
            <a:avLst/>
          </a:prstGeom>
          <a:noFill/>
        </p:spPr>
        <p:txBody>
          <a:bodyPr wrap="square" lIns="0" tIns="0" rIns="0" bIns="0" rtlCol="0">
            <a:spAutoFit/>
          </a:bodyPr>
          <a:lstStyle/>
          <a:p>
            <a:pPr algn="just"/>
            <a:r>
              <a:rPr lang="zh-CN" altLang="en-US" sz="2800" b="1" dirty="0">
                <a:solidFill>
                  <a:schemeClr val="accent5">
                    <a:lumMod val="75000"/>
                  </a:schemeClr>
                </a:solidFill>
                <a:latin typeface="黑体" panose="02010609060101010101" charset="-122"/>
                <a:ea typeface="黑体" panose="02010609060101010101" charset="-122"/>
              </a:rPr>
              <a:t>培养和提高科学实验的素养</a:t>
            </a:r>
            <a:r>
              <a:rPr lang="zh-CN" altLang="en-US" sz="2400" b="1" dirty="0" smtClean="0">
                <a:solidFill>
                  <a:schemeClr val="accent5">
                    <a:lumMod val="75000"/>
                  </a:schemeClr>
                </a:solidFill>
                <a:latin typeface="黑体" panose="02010609060101010101" charset="-122"/>
                <a:ea typeface="黑体" panose="02010609060101010101" charset="-122"/>
              </a:rPr>
              <a:t>：</a:t>
            </a:r>
            <a:r>
              <a:rPr lang="zh-CN" altLang="en-US" sz="2400" b="1" dirty="0" smtClean="0">
                <a:solidFill>
                  <a:srgbClr val="1244FA"/>
                </a:solidFill>
                <a:latin typeface="黑体" panose="02010609060101010101" charset="-122"/>
                <a:ea typeface="黑体" panose="02010609060101010101" charset="-122"/>
              </a:rPr>
              <a:t>培养</a:t>
            </a:r>
            <a:r>
              <a:rPr lang="zh-CN" altLang="en-US" sz="2400" b="1" dirty="0">
                <a:solidFill>
                  <a:srgbClr val="1244FA"/>
                </a:solidFill>
                <a:latin typeface="黑体" panose="02010609060101010101" charset="-122"/>
                <a:ea typeface="黑体" panose="02010609060101010101" charset="-122"/>
              </a:rPr>
              <a:t>良好的实验习惯、严谨的科学风尚和优秀的品质，为今后的学习和工作打下良好的科学基础。</a:t>
            </a:r>
          </a:p>
        </p:txBody>
      </p:sp>
    </p:spTree>
    <p:extLst>
      <p:ext uri="{BB962C8B-B14F-4D97-AF65-F5344CB8AC3E}">
        <p14:creationId xmlns:p14="http://schemas.microsoft.com/office/powerpoint/2010/main" val="2241682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5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2"/>
                                        </p:tgtEl>
                                        <p:attrNameLst>
                                          <p:attrName>ppt_x</p:attrName>
                                          <p:attrName>ppt_y</p:attrName>
                                        </p:attrNameLst>
                                      </p:cBhvr>
                                    </p:animMotion>
                                    <p:animEffect transition="in" filter="fade">
                                      <p:cBhvr>
                                        <p:cTn id="9" dur="500"/>
                                        <p:tgtEl>
                                          <p:spTgt spid="2"/>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Scale>
                                      <p:cBhvr>
                                        <p:cTn id="13" dur="5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
                                        </p:tgtEl>
                                        <p:attrNameLst>
                                          <p:attrName>ppt_x</p:attrName>
                                          <p:attrName>ppt_y</p:attrName>
                                        </p:attrNameLst>
                                      </p:cBhvr>
                                    </p:animMotion>
                                    <p:animEffect transition="in" filter="fade">
                                      <p:cBhvr>
                                        <p:cTn id="15" dur="500"/>
                                        <p:tgtEl>
                                          <p:spTgt spid="3"/>
                                        </p:tgtEl>
                                      </p:cBhvr>
                                    </p:animEffect>
                                  </p:childTnLst>
                                </p:cTn>
                              </p:par>
                            </p:childTnLst>
                          </p:cTn>
                        </p:par>
                        <p:par>
                          <p:cTn id="16" fill="hold">
                            <p:stCondLst>
                              <p:cond delay="1000"/>
                            </p:stCondLst>
                            <p:childTnLst>
                              <p:par>
                                <p:cTn id="17" presetID="5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Scale>
                                      <p:cBhvr>
                                        <p:cTn id="19" dur="5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500" decel="50000" fill="hold">
                                          <p:stCondLst>
                                            <p:cond delay="0"/>
                                          </p:stCondLst>
                                        </p:cTn>
                                        <p:tgtEl>
                                          <p:spTgt spid="4"/>
                                        </p:tgtEl>
                                        <p:attrNameLst>
                                          <p:attrName>ppt_x</p:attrName>
                                          <p:attrName>ppt_y</p:attrName>
                                        </p:attrNameLst>
                                      </p:cBhvr>
                                    </p:animMotion>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grpId="0" nodeType="withEffect">
                                  <p:stCondLst>
                                    <p:cond delay="40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2"/>
          <p:cNvSpPr txBox="1">
            <a:spLocks noChangeArrowheads="1"/>
          </p:cNvSpPr>
          <p:nvPr/>
        </p:nvSpPr>
        <p:spPr bwMode="auto">
          <a:xfrm>
            <a:off x="768350" y="427038"/>
            <a:ext cx="5370513" cy="589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446" tIns="51723" rIns="103446" bIns="51723">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kumimoji="0" lang="zh-CN" altLang="en-US" sz="3200" dirty="0">
                <a:latin typeface="宋体" charset="0"/>
              </a:rPr>
              <a:t>实验安全</a:t>
            </a:r>
            <a:endParaRPr kumimoji="0" lang="en-US" altLang="zh-CN" sz="3200" dirty="0">
              <a:latin typeface="宋体" charset="0"/>
            </a:endParaRPr>
          </a:p>
          <a:p>
            <a:pPr>
              <a:lnSpc>
                <a:spcPct val="150000"/>
              </a:lnSpc>
            </a:pPr>
            <a:r>
              <a:rPr kumimoji="0" lang="zh-CN" altLang="en-US" sz="2400" dirty="0">
                <a:latin typeface="Times New Roman" charset="0"/>
              </a:rPr>
              <a:t>实验室主要危害种类：</a:t>
            </a:r>
            <a:endParaRPr kumimoji="0" lang="en-US" altLang="zh-CN" sz="2400" dirty="0">
              <a:latin typeface="Times New Roman" charset="0"/>
            </a:endParaRPr>
          </a:p>
          <a:p>
            <a:pPr>
              <a:lnSpc>
                <a:spcPct val="150000"/>
              </a:lnSpc>
            </a:pPr>
            <a:r>
              <a:rPr kumimoji="0" lang="en-US" altLang="zh-CN" sz="2300" dirty="0">
                <a:latin typeface="Times New Roman" charset="0"/>
              </a:rPr>
              <a:t>1</a:t>
            </a:r>
            <a:r>
              <a:rPr kumimoji="0" lang="zh-CN" altLang="en-US" sz="2300" dirty="0">
                <a:latin typeface="Times New Roman" charset="0"/>
              </a:rPr>
              <a:t>、人为因素：不安全行为等</a:t>
            </a:r>
            <a:endParaRPr kumimoji="0" lang="en-US" altLang="zh-CN" sz="2300" dirty="0">
              <a:latin typeface="Times New Roman" charset="0"/>
            </a:endParaRPr>
          </a:p>
          <a:p>
            <a:pPr>
              <a:lnSpc>
                <a:spcPct val="150000"/>
              </a:lnSpc>
            </a:pPr>
            <a:r>
              <a:rPr kumimoji="0" lang="en-US" altLang="zh-CN" sz="2300" dirty="0">
                <a:latin typeface="Times New Roman" charset="0"/>
              </a:rPr>
              <a:t>2</a:t>
            </a:r>
            <a:r>
              <a:rPr kumimoji="0" lang="zh-CN" altLang="en-US" sz="2300" dirty="0">
                <a:latin typeface="Times New Roman" charset="0"/>
              </a:rPr>
              <a:t>、化学类：火灾、爆炸、腐蚀、中毒等</a:t>
            </a:r>
            <a:endParaRPr kumimoji="0" lang="en-US" altLang="zh-CN" sz="2300" dirty="0">
              <a:latin typeface="Times New Roman" charset="0"/>
            </a:endParaRPr>
          </a:p>
          <a:p>
            <a:pPr>
              <a:lnSpc>
                <a:spcPct val="150000"/>
              </a:lnSpc>
            </a:pPr>
            <a:r>
              <a:rPr kumimoji="0" lang="en-US" altLang="zh-CN" sz="2300" dirty="0">
                <a:latin typeface="Times New Roman" charset="0"/>
              </a:rPr>
              <a:t>3</a:t>
            </a:r>
            <a:r>
              <a:rPr kumimoji="0" lang="zh-CN" altLang="en-US" sz="2300" dirty="0">
                <a:latin typeface="Times New Roman" charset="0"/>
              </a:rPr>
              <a:t>、物理类：强光、强电、辐射等</a:t>
            </a:r>
            <a:endParaRPr kumimoji="0" lang="en-US" altLang="zh-CN" sz="2300" dirty="0">
              <a:latin typeface="Times New Roman" charset="0"/>
            </a:endParaRPr>
          </a:p>
          <a:p>
            <a:pPr>
              <a:lnSpc>
                <a:spcPct val="150000"/>
              </a:lnSpc>
            </a:pPr>
            <a:r>
              <a:rPr kumimoji="0" lang="en-US" altLang="zh-CN" sz="2300" dirty="0">
                <a:latin typeface="Times New Roman" charset="0"/>
              </a:rPr>
              <a:t>4</a:t>
            </a:r>
            <a:r>
              <a:rPr kumimoji="0" lang="zh-CN" altLang="en-US" sz="2300" dirty="0">
                <a:latin typeface="Times New Roman" charset="0"/>
              </a:rPr>
              <a:t>、生物类：细菌、微生物等</a:t>
            </a:r>
            <a:endParaRPr kumimoji="0" lang="en-US" altLang="zh-CN" sz="2300" dirty="0">
              <a:latin typeface="Times New Roman" charset="0"/>
            </a:endParaRPr>
          </a:p>
          <a:p>
            <a:pPr>
              <a:lnSpc>
                <a:spcPct val="150000"/>
              </a:lnSpc>
            </a:pPr>
            <a:r>
              <a:rPr kumimoji="0" lang="en-US" altLang="zh-CN" sz="2300" dirty="0">
                <a:latin typeface="Times New Roman" charset="0"/>
              </a:rPr>
              <a:t>5</a:t>
            </a:r>
            <a:r>
              <a:rPr kumimoji="0" lang="zh-CN" altLang="en-US" sz="2300" dirty="0">
                <a:latin typeface="Times New Roman" charset="0"/>
              </a:rPr>
              <a:t>、环境类：实验室废弃物等</a:t>
            </a:r>
            <a:endParaRPr kumimoji="0" lang="en-US" altLang="zh-CN" sz="2300" dirty="0">
              <a:latin typeface="Times New Roman" charset="0"/>
            </a:endParaRPr>
          </a:p>
          <a:p>
            <a:pPr>
              <a:lnSpc>
                <a:spcPct val="150000"/>
              </a:lnSpc>
            </a:pPr>
            <a:r>
              <a:rPr kumimoji="0" lang="en-US" altLang="zh-CN" sz="2300" dirty="0">
                <a:latin typeface="Times New Roman" charset="0"/>
              </a:rPr>
              <a:t>6</a:t>
            </a:r>
            <a:r>
              <a:rPr kumimoji="0" lang="zh-CN" altLang="en-US" sz="2300" dirty="0">
                <a:latin typeface="Times New Roman" charset="0"/>
              </a:rPr>
              <a:t>、设备类：高温、高压、强场等</a:t>
            </a:r>
            <a:endParaRPr kumimoji="0" lang="en-US" altLang="zh-CN" sz="2300" dirty="0">
              <a:latin typeface="Times New Roman" charset="0"/>
            </a:endParaRPr>
          </a:p>
          <a:p>
            <a:pPr>
              <a:lnSpc>
                <a:spcPct val="150000"/>
              </a:lnSpc>
            </a:pPr>
            <a:r>
              <a:rPr kumimoji="0" lang="en-US" altLang="zh-CN" sz="2300" dirty="0">
                <a:latin typeface="Times New Roman" charset="0"/>
              </a:rPr>
              <a:t>7</a:t>
            </a:r>
            <a:r>
              <a:rPr kumimoji="0" lang="zh-CN" altLang="en-US" sz="2300" dirty="0">
                <a:latin typeface="Times New Roman" charset="0"/>
              </a:rPr>
              <a:t>、用电、压力容器：触电、火灾、爆炸</a:t>
            </a:r>
            <a:endParaRPr kumimoji="0" lang="en-US" altLang="zh-CN" sz="2300" dirty="0">
              <a:latin typeface="Times New Roman" charset="0"/>
            </a:endParaRPr>
          </a:p>
          <a:p>
            <a:pPr>
              <a:lnSpc>
                <a:spcPct val="150000"/>
              </a:lnSpc>
            </a:pPr>
            <a:r>
              <a:rPr kumimoji="0" lang="en-US" altLang="zh-CN" sz="2300" dirty="0">
                <a:latin typeface="Times New Roman" charset="0"/>
              </a:rPr>
              <a:t>      </a:t>
            </a:r>
            <a:r>
              <a:rPr kumimoji="0" lang="zh-CN" altLang="en-US" sz="2300" dirty="0">
                <a:latin typeface="Times New Roman" charset="0"/>
              </a:rPr>
              <a:t>安全最危险的因素是“</a:t>
            </a:r>
            <a:r>
              <a:rPr kumimoji="0" lang="zh-CN" altLang="en-US" sz="2300" dirty="0">
                <a:solidFill>
                  <a:srgbClr val="FF0000"/>
                </a:solidFill>
                <a:latin typeface="Times New Roman" charset="0"/>
              </a:rPr>
              <a:t>人</a:t>
            </a:r>
            <a:r>
              <a:rPr kumimoji="0" lang="zh-CN" altLang="en-US" sz="2300" dirty="0">
                <a:latin typeface="Times New Roman" charset="0"/>
              </a:rPr>
              <a:t>”！</a:t>
            </a:r>
          </a:p>
          <a:p>
            <a:endParaRPr kumimoji="0" lang="zh-CN" altLang="en-US" sz="3200" dirty="0">
              <a:latin typeface="宋体"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a:extLst>
              <a:ext uri="{FF2B5EF4-FFF2-40B4-BE49-F238E27FC236}">
                <a16:creationId xmlns:a16="http://schemas.microsoft.com/office/drawing/2014/main" xmlns="" id="{82BFD32F-A65C-C044-AD6F-C8DE477977FB}"/>
              </a:ext>
            </a:extLst>
          </p:cNvPr>
          <p:cNvSpPr txBox="1"/>
          <p:nvPr/>
        </p:nvSpPr>
        <p:spPr>
          <a:xfrm>
            <a:off x="1391432" y="349387"/>
            <a:ext cx="3877985" cy="646331"/>
          </a:xfrm>
          <a:prstGeom prst="rect">
            <a:avLst/>
          </a:prstGeom>
          <a:noFill/>
        </p:spPr>
        <p:txBody>
          <a:bodyPr wrap="none" rtlCol="0">
            <a:spAutoFit/>
          </a:bodyPr>
          <a:lstStyle/>
          <a:p>
            <a:r>
              <a:rPr kumimoji="1" lang="zh-CN" altLang="en-US" sz="3600" b="1" dirty="0">
                <a:solidFill>
                  <a:schemeClr val="accent5">
                    <a:lumMod val="75000"/>
                  </a:schemeClr>
                </a:solidFill>
                <a:latin typeface="Microsoft YaHei" panose="020B0503020204020204" pitchFamily="34" charset="-122"/>
                <a:ea typeface="Microsoft YaHei" panose="020B0503020204020204" pitchFamily="34" charset="-122"/>
              </a:rPr>
              <a:t>十大经典物理实验</a:t>
            </a:r>
          </a:p>
        </p:txBody>
      </p:sp>
      <p:sp>
        <p:nvSpPr>
          <p:cNvPr id="20" name="文本框 5">
            <a:extLst>
              <a:ext uri="{FF2B5EF4-FFF2-40B4-BE49-F238E27FC236}">
                <a16:creationId xmlns:a16="http://schemas.microsoft.com/office/drawing/2014/main" xmlns="" xmlns:mc="http://schemas.openxmlformats.org/markup-compatibility/2006" id="{8E206ED4-F1B4-2842-A6F8-3BE18588B451}"/>
              </a:ext>
            </a:extLst>
          </p:cNvPr>
          <p:cNvSpPr txBox="1">
            <a:spLocks noRot="1" noChangeAspect="1" noMove="1" noResize="1" noEditPoints="1" noAdjustHandles="1" noChangeArrowheads="1" noChangeShapeType="1" noTextEdit="1"/>
          </p:cNvSpPr>
          <p:nvPr/>
        </p:nvSpPr>
        <p:spPr>
          <a:xfrm>
            <a:off x="944311" y="1370176"/>
            <a:ext cx="7560003" cy="4662815"/>
          </a:xfrm>
          <a:prstGeom prst="rect">
            <a:avLst/>
          </a:prstGeom>
          <a:blipFill rotWithShape="1">
            <a:blip r:embed="rId2" cstate="print"/>
            <a:stretch>
              <a:fillRect l="-544"/>
            </a:stretch>
          </a:blipFill>
        </p:spPr>
        <p:txBody>
          <a:bodyPr/>
          <a:lstStyle/>
          <a:p>
            <a:r>
              <a:rPr lang="zh-CN" altLang="en-US">
                <a:solidFill>
                  <a:schemeClr val="accent5">
                    <a:lumMod val="75000"/>
                  </a:schemeClr>
                </a:solidFill>
              </a:rPr>
              <a:t> </a:t>
            </a:r>
          </a:p>
        </p:txBody>
      </p:sp>
    </p:spTree>
    <p:extLst>
      <p:ext uri="{BB962C8B-B14F-4D97-AF65-F5344CB8AC3E}">
        <p14:creationId xmlns:p14="http://schemas.microsoft.com/office/powerpoint/2010/main" val="98193747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609600" y="1012825"/>
            <a:ext cx="8172450" cy="5478463"/>
          </a:xfrm>
          <a:prstGeom prst="rect">
            <a:avLst/>
          </a:prstGeom>
          <a:solidFill>
            <a:schemeClr val="tx2"/>
          </a:solidFill>
          <a:ln w="9525">
            <a:noFill/>
            <a:miter lim="800000"/>
            <a:headEnd/>
            <a:tailEnd/>
          </a:ln>
          <a:effectLst>
            <a:outerShdw dist="17961" dir="2700000" algn="ctr" rotWithShape="0">
              <a:schemeClr val="tx2"/>
            </a:outerShdw>
          </a:effectLst>
        </p:spPr>
        <p:txBody>
          <a:bodyPr>
            <a:spAutoFit/>
          </a:bodyPr>
          <a:lstStyle/>
          <a:p>
            <a:pPr>
              <a:lnSpc>
                <a:spcPct val="90000"/>
              </a:lnSpc>
            </a:pPr>
            <a:r>
              <a:rPr lang="zh-CN" altLang="en-US" sz="2800" b="0">
                <a:solidFill>
                  <a:schemeClr val="bg1"/>
                </a:solidFill>
                <a:latin typeface="楷体_GB2312"/>
                <a:ea typeface="楷体_GB2312"/>
                <a:cs typeface="楷体_GB2312"/>
              </a:rPr>
              <a:t>    我们的物理实验课程不同于一般的探索性的科学实验研究，</a:t>
            </a:r>
            <a:r>
              <a:rPr lang="zh-CN" altLang="en-US" sz="2800" b="0">
                <a:solidFill>
                  <a:srgbClr val="FF0000"/>
                </a:solidFill>
                <a:latin typeface="楷体_GB2312"/>
                <a:ea typeface="楷体_GB2312"/>
                <a:cs typeface="楷体_GB2312"/>
              </a:rPr>
              <a:t>实验结果比较有定论</a:t>
            </a:r>
            <a:r>
              <a:rPr lang="zh-CN" altLang="en-US" sz="2800" b="0">
                <a:solidFill>
                  <a:schemeClr val="bg1"/>
                </a:solidFill>
                <a:latin typeface="楷体_GB2312"/>
                <a:ea typeface="楷体_GB2312"/>
                <a:cs typeface="楷体_GB2312"/>
              </a:rPr>
              <a:t>，但每个实验题目都经过精心设计、安排，它是对学生进行基础训练的一门重要课程。</a:t>
            </a:r>
          </a:p>
          <a:p>
            <a:pPr>
              <a:lnSpc>
                <a:spcPct val="90000"/>
              </a:lnSpc>
            </a:pPr>
            <a:r>
              <a:rPr lang="zh-CN" altLang="en-US" sz="2800" b="0">
                <a:solidFill>
                  <a:schemeClr val="bg1"/>
                </a:solidFill>
                <a:latin typeface="楷体_GB2312"/>
                <a:ea typeface="楷体_GB2312"/>
                <a:cs typeface="楷体_GB2312"/>
              </a:rPr>
              <a:t>    它不仅可以加深大家对理论的理解，更重要的是可使同学获得基本的实验知识，在实验方法和实验技能诸方面得到较为系统、严格的训练，是大学里</a:t>
            </a:r>
            <a:r>
              <a:rPr lang="zh-CN" altLang="en-US" sz="2800" b="0">
                <a:solidFill>
                  <a:srgbClr val="FF0000"/>
                </a:solidFill>
                <a:latin typeface="楷体_GB2312"/>
                <a:ea typeface="楷体_GB2312"/>
                <a:cs typeface="楷体_GB2312"/>
              </a:rPr>
              <a:t>从事科学实验的起步</a:t>
            </a:r>
            <a:r>
              <a:rPr lang="zh-CN" altLang="en-US" sz="2800" b="0">
                <a:solidFill>
                  <a:schemeClr val="bg1"/>
                </a:solidFill>
                <a:latin typeface="楷体_GB2312"/>
                <a:ea typeface="楷体_GB2312"/>
                <a:cs typeface="楷体_GB2312"/>
              </a:rPr>
              <a:t>，同时在培养科学工作者的良好素质及科学世界观方面，物理实验课程也起着潜移默化的作用。</a:t>
            </a:r>
          </a:p>
          <a:p>
            <a:pPr>
              <a:spcBef>
                <a:spcPct val="0"/>
              </a:spcBef>
            </a:pPr>
            <a:endParaRPr kumimoji="0" lang="en-US" altLang="zh-CN" sz="2800" b="0">
              <a:solidFill>
                <a:schemeClr val="bg1"/>
              </a:solidFill>
              <a:latin typeface="楷体_GB2312"/>
              <a:ea typeface="楷体_GB2312"/>
              <a:cs typeface="楷体_GB2312"/>
            </a:endParaRPr>
          </a:p>
          <a:p>
            <a:pPr>
              <a:spcBef>
                <a:spcPct val="0"/>
              </a:spcBef>
            </a:pPr>
            <a:r>
              <a:rPr kumimoji="0" lang="en-US" altLang="zh-CN" sz="2800" b="0">
                <a:solidFill>
                  <a:schemeClr val="bg1"/>
                </a:solidFill>
                <a:latin typeface="楷体_GB2312"/>
                <a:ea typeface="楷体_GB2312"/>
                <a:cs typeface="楷体_GB2312"/>
              </a:rPr>
              <a:t>1. </a:t>
            </a:r>
            <a:r>
              <a:rPr kumimoji="0" lang="zh-CN" altLang="en-US" sz="2800" b="0">
                <a:solidFill>
                  <a:schemeClr val="bg1"/>
                </a:solidFill>
                <a:latin typeface="楷体_GB2312"/>
                <a:ea typeface="楷体_GB2312"/>
                <a:cs typeface="楷体_GB2312"/>
              </a:rPr>
              <a:t>自学</a:t>
            </a:r>
            <a:r>
              <a:rPr kumimoji="0" lang="en-US" altLang="zh-CN" sz="2800" b="0">
                <a:solidFill>
                  <a:schemeClr val="bg1"/>
                </a:solidFill>
                <a:latin typeface="楷体_GB2312"/>
                <a:ea typeface="楷体_GB2312"/>
                <a:cs typeface="楷体_GB2312"/>
              </a:rPr>
              <a:t>, 2. </a:t>
            </a:r>
            <a:r>
              <a:rPr kumimoji="0" lang="zh-CN" altLang="en-US" sz="2800" b="0">
                <a:solidFill>
                  <a:schemeClr val="bg1"/>
                </a:solidFill>
                <a:latin typeface="楷体_GB2312"/>
                <a:ea typeface="楷体_GB2312"/>
                <a:cs typeface="楷体_GB2312"/>
              </a:rPr>
              <a:t>动手</a:t>
            </a:r>
            <a:r>
              <a:rPr kumimoji="0" lang="en-US" altLang="zh-CN" sz="2800" b="0">
                <a:solidFill>
                  <a:schemeClr val="bg1"/>
                </a:solidFill>
                <a:latin typeface="楷体_GB2312"/>
                <a:ea typeface="楷体_GB2312"/>
                <a:cs typeface="楷体_GB2312"/>
              </a:rPr>
              <a:t>, 3. </a:t>
            </a:r>
            <a:r>
              <a:rPr kumimoji="0" lang="zh-CN" altLang="en-US" sz="2800" b="0">
                <a:solidFill>
                  <a:schemeClr val="bg1"/>
                </a:solidFill>
                <a:latin typeface="楷体_GB2312"/>
                <a:ea typeface="楷体_GB2312"/>
                <a:cs typeface="楷体_GB2312"/>
              </a:rPr>
              <a:t>解决问题</a:t>
            </a:r>
            <a:r>
              <a:rPr kumimoji="0" lang="en-US" altLang="zh-CN" sz="2800" b="0">
                <a:solidFill>
                  <a:schemeClr val="bg1"/>
                </a:solidFill>
                <a:latin typeface="楷体_GB2312"/>
                <a:ea typeface="楷体_GB2312"/>
                <a:cs typeface="楷体_GB2312"/>
              </a:rPr>
              <a:t>, 4, </a:t>
            </a:r>
            <a:r>
              <a:rPr kumimoji="0" lang="zh-CN" altLang="en-US" sz="2800" b="0">
                <a:solidFill>
                  <a:schemeClr val="bg1"/>
                </a:solidFill>
                <a:latin typeface="楷体_GB2312"/>
                <a:ea typeface="楷体_GB2312"/>
                <a:cs typeface="楷体_GB2312"/>
              </a:rPr>
              <a:t>科学研究</a:t>
            </a:r>
            <a:r>
              <a:rPr kumimoji="0" lang="en-US" altLang="zh-CN" sz="2800" b="0">
                <a:solidFill>
                  <a:schemeClr val="bg1"/>
                </a:solidFill>
                <a:latin typeface="楷体_GB2312"/>
                <a:ea typeface="楷体_GB2312"/>
                <a:cs typeface="楷体_GB2312"/>
              </a:rPr>
              <a:t>,5</a:t>
            </a:r>
            <a:r>
              <a:rPr kumimoji="0" lang="zh-CN" altLang="en-US" sz="2800" b="0">
                <a:solidFill>
                  <a:schemeClr val="bg1"/>
                </a:solidFill>
                <a:latin typeface="楷体_GB2312"/>
                <a:ea typeface="楷体_GB2312"/>
                <a:cs typeface="楷体_GB2312"/>
              </a:rPr>
              <a:t>严谨的科学态度</a:t>
            </a:r>
            <a:r>
              <a:rPr kumimoji="0" lang="en-US" altLang="zh-CN" sz="2800" b="0">
                <a:solidFill>
                  <a:schemeClr val="bg1"/>
                </a:solidFill>
                <a:latin typeface="楷体_GB2312"/>
                <a:ea typeface="楷体_GB2312"/>
                <a:cs typeface="楷体_GB2312"/>
              </a:rPr>
              <a:t>, 6 </a:t>
            </a:r>
            <a:r>
              <a:rPr kumimoji="0" lang="zh-CN" altLang="en-US" sz="2800" b="0">
                <a:solidFill>
                  <a:schemeClr val="bg1"/>
                </a:solidFill>
                <a:latin typeface="楷体_GB2312"/>
                <a:ea typeface="楷体_GB2312"/>
                <a:cs typeface="楷体_GB2312"/>
              </a:rPr>
              <a:t>提升品质 </a:t>
            </a:r>
            <a:r>
              <a:rPr kumimoji="0" lang="en-US" altLang="zh-CN" sz="2800" b="0">
                <a:solidFill>
                  <a:schemeClr val="bg1"/>
                </a:solidFill>
                <a:latin typeface="楷体_GB2312"/>
                <a:ea typeface="楷体_GB2312"/>
                <a:cs typeface="楷体_GB2312"/>
              </a:rPr>
              <a:t>(</a:t>
            </a:r>
            <a:r>
              <a:rPr kumimoji="0" lang="zh-CN" altLang="en-US" sz="2800" b="0">
                <a:solidFill>
                  <a:schemeClr val="bg1"/>
                </a:solidFill>
                <a:latin typeface="楷体_GB2312"/>
                <a:ea typeface="楷体_GB2312"/>
                <a:cs typeface="楷体_GB2312"/>
              </a:rPr>
              <a:t>协作</a:t>
            </a:r>
            <a:r>
              <a:rPr kumimoji="0" lang="en-US" altLang="zh-CN" sz="2800" b="0">
                <a:solidFill>
                  <a:schemeClr val="bg1"/>
                </a:solidFill>
                <a:latin typeface="楷体_GB2312"/>
                <a:ea typeface="楷体_GB2312"/>
                <a:cs typeface="楷体_GB2312"/>
              </a:rPr>
              <a:t>\</a:t>
            </a:r>
            <a:r>
              <a:rPr kumimoji="0" lang="zh-CN" altLang="en-US" sz="2800" b="0">
                <a:solidFill>
                  <a:schemeClr val="bg1"/>
                </a:solidFill>
                <a:latin typeface="楷体_GB2312"/>
                <a:ea typeface="楷体_GB2312"/>
                <a:cs typeface="楷体_GB2312"/>
              </a:rPr>
              <a:t>合作</a:t>
            </a:r>
            <a:r>
              <a:rPr kumimoji="0" lang="en-US" altLang="zh-CN" sz="2800" b="0">
                <a:solidFill>
                  <a:schemeClr val="bg1"/>
                </a:solidFill>
                <a:latin typeface="楷体_GB2312"/>
                <a:ea typeface="楷体_GB2312"/>
                <a:cs typeface="楷体_GB2312"/>
              </a:rPr>
              <a:t>)</a:t>
            </a:r>
            <a:endParaRPr kumimoji="0" lang="zh-CN" altLang="en-US" sz="2800" b="0">
              <a:solidFill>
                <a:schemeClr val="bg1"/>
              </a:solidFill>
              <a:latin typeface="楷体_GB2312"/>
              <a:ea typeface="楷体_GB2312"/>
              <a:cs typeface="楷体_GB2312"/>
            </a:endParaRPr>
          </a:p>
        </p:txBody>
      </p:sp>
      <p:sp>
        <p:nvSpPr>
          <p:cNvPr id="33795" name="Text Box 3"/>
          <p:cNvSpPr txBox="1">
            <a:spLocks noChangeArrowheads="1"/>
          </p:cNvSpPr>
          <p:nvPr/>
        </p:nvSpPr>
        <p:spPr bwMode="auto">
          <a:xfrm>
            <a:off x="533400" y="304800"/>
            <a:ext cx="7908925" cy="641350"/>
          </a:xfrm>
          <a:prstGeom prst="rect">
            <a:avLst/>
          </a:prstGeom>
          <a:noFill/>
          <a:ln w="9525">
            <a:noFill/>
            <a:miter lim="800000"/>
            <a:headEnd/>
            <a:tailEnd/>
          </a:ln>
          <a:effectLst>
            <a:outerShdw dist="17961" dir="2700000" algn="ctr" rotWithShape="0">
              <a:schemeClr val="tx2"/>
            </a:outerShdw>
          </a:effectLst>
        </p:spPr>
        <p:txBody>
          <a:bodyPr>
            <a:spAutoFit/>
          </a:bodyPr>
          <a:lstStyle/>
          <a:p>
            <a:pPr algn="ctr">
              <a:spcBef>
                <a:spcPct val="0"/>
              </a:spcBef>
            </a:pPr>
            <a:r>
              <a:rPr kumimoji="0" lang="zh-CN" altLang="en-US" sz="3600" b="0" dirty="0">
                <a:solidFill>
                  <a:srgbClr val="0000FF"/>
                </a:solidFill>
                <a:latin typeface="楷体_GB2312"/>
                <a:ea typeface="楷体_GB2312"/>
                <a:cs typeface="楷体_GB2312"/>
              </a:rPr>
              <a:t>大学物理实验课程的目的</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p:txBody>
          <a:bodyPr/>
          <a:lstStyle/>
          <a:p>
            <a:endParaRPr lang="zh-CN" altLang="en-US">
              <a:latin typeface="Calibri" charset="0"/>
              <a:ea typeface="宋体" charset="0"/>
            </a:endParaRPr>
          </a:p>
        </p:txBody>
      </p:sp>
      <p:sp>
        <p:nvSpPr>
          <p:cNvPr id="23554" name="内容占位符 2"/>
          <p:cNvSpPr>
            <a:spLocks noGrp="1"/>
          </p:cNvSpPr>
          <p:nvPr>
            <p:ph idx="1"/>
          </p:nvPr>
        </p:nvSpPr>
        <p:spPr/>
        <p:txBody>
          <a:bodyPr/>
          <a:lstStyle/>
          <a:p>
            <a:pPr marL="0" indent="0" algn="ctr">
              <a:buFont typeface="Arial" charset="0"/>
              <a:buNone/>
            </a:pPr>
            <a:endParaRPr kumimoji="0" lang="en-US" altLang="zh-CN" b="1" dirty="0">
              <a:solidFill>
                <a:srgbClr val="FF0000"/>
              </a:solidFill>
              <a:latin typeface="+mn-ea"/>
              <a:cs typeface="楷体_GB2312" charset="0"/>
            </a:endParaRPr>
          </a:p>
          <a:p>
            <a:pPr marL="0" indent="0" algn="ctr">
              <a:buFont typeface="Arial" charset="0"/>
              <a:buNone/>
            </a:pPr>
            <a:endParaRPr kumimoji="0" lang="en-US" altLang="zh-CN" b="1" dirty="0">
              <a:solidFill>
                <a:srgbClr val="FF0000"/>
              </a:solidFill>
              <a:latin typeface="+mn-ea"/>
              <a:cs typeface="楷体_GB2312" charset="0"/>
            </a:endParaRPr>
          </a:p>
          <a:p>
            <a:pPr marL="0" indent="0" algn="ctr">
              <a:buFont typeface="Arial" charset="0"/>
              <a:buNone/>
            </a:pPr>
            <a:r>
              <a:rPr kumimoji="0" lang="zh-CN" altLang="en-US" sz="4000" b="1" dirty="0">
                <a:solidFill>
                  <a:srgbClr val="FF0000"/>
                </a:solidFill>
                <a:latin typeface="+mn-ea"/>
                <a:cs typeface="楷体_GB2312" charset="0"/>
              </a:rPr>
              <a:t>二、实验测量与有效数字</a:t>
            </a:r>
          </a:p>
          <a:p>
            <a:pPr marL="0" indent="0">
              <a:buFont typeface="Arial" charset="0"/>
              <a:buNone/>
            </a:pPr>
            <a:endParaRPr lang="zh-CN" altLang="en-US" dirty="0">
              <a:latin typeface="+mn-ea"/>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Grp="1" noChangeArrowheads="1"/>
          </p:cNvSpPr>
          <p:nvPr>
            <p:ph type="subTitle" idx="1"/>
          </p:nvPr>
        </p:nvSpPr>
        <p:spPr>
          <a:xfrm>
            <a:off x="684213" y="981075"/>
            <a:ext cx="7127875" cy="576263"/>
          </a:xfrm>
        </p:spPr>
        <p:txBody>
          <a:bodyPr/>
          <a:lstStyle/>
          <a:p>
            <a:pPr algn="l">
              <a:lnSpc>
                <a:spcPct val="90000"/>
              </a:lnSpc>
            </a:pPr>
            <a:r>
              <a:rPr kumimoji="0" lang="zh-CN" altLang="en-US" b="1" dirty="0">
                <a:solidFill>
                  <a:srgbClr val="FF0000"/>
                </a:solidFill>
                <a:latin typeface="+mn-ea"/>
                <a:cs typeface="楷体_GB2312" charset="0"/>
              </a:rPr>
              <a:t>二、实验测量与有效数字</a:t>
            </a:r>
          </a:p>
        </p:txBody>
      </p:sp>
      <p:sp>
        <p:nvSpPr>
          <p:cNvPr id="7172" name="Text Box 4"/>
          <p:cNvSpPr txBox="1">
            <a:spLocks noChangeArrowheads="1"/>
          </p:cNvSpPr>
          <p:nvPr/>
        </p:nvSpPr>
        <p:spPr bwMode="auto">
          <a:xfrm>
            <a:off x="468313" y="3357563"/>
            <a:ext cx="7272337" cy="519112"/>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defRPr/>
            </a:pPr>
            <a:endParaRPr lang="zh-CN">
              <a:latin typeface="楷体_GB2312" charset="0"/>
              <a:ea typeface="楷体_GB2312" charset="0"/>
              <a:cs typeface="楷体_GB2312" charset="0"/>
            </a:endParaRPr>
          </a:p>
        </p:txBody>
      </p:sp>
      <p:sp>
        <p:nvSpPr>
          <p:cNvPr id="18441" name="Text Box 9"/>
          <p:cNvSpPr txBox="1">
            <a:spLocks noChangeArrowheads="1"/>
          </p:cNvSpPr>
          <p:nvPr/>
        </p:nvSpPr>
        <p:spPr bwMode="auto">
          <a:xfrm>
            <a:off x="539750" y="3519488"/>
            <a:ext cx="8208963" cy="2092325"/>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defRPr/>
            </a:pPr>
            <a:r>
              <a:rPr lang="zh-CN" altLang="en-US" b="1" dirty="0">
                <a:solidFill>
                  <a:srgbClr val="FF0000"/>
                </a:solidFill>
                <a:latin typeface="+mn-ea"/>
                <a:ea typeface="+mn-ea"/>
                <a:cs typeface="方正舒体" charset="0"/>
              </a:rPr>
              <a:t>直接测量</a:t>
            </a:r>
            <a:r>
              <a:rPr lang="zh-CN" altLang="en-US" b="1" dirty="0">
                <a:solidFill>
                  <a:srgbClr val="FF0000"/>
                </a:solidFill>
                <a:latin typeface="+mn-ea"/>
                <a:ea typeface="+mn-ea"/>
                <a:cs typeface="黑体" charset="0"/>
              </a:rPr>
              <a:t>：</a:t>
            </a:r>
            <a:r>
              <a:rPr lang="zh-CN" altLang="en-US" dirty="0">
                <a:latin typeface="+mn-ea"/>
                <a:ea typeface="+mn-ea"/>
                <a:cs typeface="楷体_GB2312" charset="0"/>
              </a:rPr>
              <a:t>所要测量的量不必将实测的量经过任何函数关系的计算而直接得到。</a:t>
            </a:r>
          </a:p>
          <a:p>
            <a:pPr eaLnBrk="1" hangingPunct="1">
              <a:defRPr/>
            </a:pPr>
            <a:endParaRPr lang="zh-CN" altLang="en-US" sz="1800" dirty="0">
              <a:solidFill>
                <a:schemeClr val="bg1"/>
              </a:solidFill>
              <a:latin typeface="+mn-ea"/>
              <a:ea typeface="+mn-ea"/>
              <a:cs typeface="楷体_GB2312" charset="0"/>
            </a:endParaRPr>
          </a:p>
          <a:p>
            <a:pPr eaLnBrk="1" hangingPunct="1">
              <a:defRPr/>
            </a:pPr>
            <a:r>
              <a:rPr lang="zh-CN" altLang="en-US" b="1" dirty="0">
                <a:solidFill>
                  <a:srgbClr val="FF0000"/>
                </a:solidFill>
                <a:latin typeface="+mn-ea"/>
                <a:ea typeface="+mn-ea"/>
                <a:cs typeface="方正舒体" charset="0"/>
              </a:rPr>
              <a:t>间接测量</a:t>
            </a:r>
            <a:r>
              <a:rPr lang="zh-CN" altLang="en-US" b="1" dirty="0">
                <a:solidFill>
                  <a:srgbClr val="FF0000"/>
                </a:solidFill>
                <a:latin typeface="+mn-ea"/>
                <a:ea typeface="+mn-ea"/>
                <a:cs typeface="黑体" charset="0"/>
              </a:rPr>
              <a:t>：</a:t>
            </a:r>
            <a:r>
              <a:rPr lang="zh-CN" altLang="en-US" dirty="0">
                <a:latin typeface="+mn-ea"/>
                <a:ea typeface="+mn-ea"/>
                <a:cs typeface="楷体_GB2312" charset="0"/>
              </a:rPr>
              <a:t>通过欲测量的量与直接实测的量之间的已知函数关系，经过计算间接得到欲测量的量。</a:t>
            </a:r>
          </a:p>
        </p:txBody>
      </p:sp>
      <p:sp>
        <p:nvSpPr>
          <p:cNvPr id="18442" name="Text Box 10"/>
          <p:cNvSpPr txBox="1">
            <a:spLocks noChangeArrowheads="1"/>
          </p:cNvSpPr>
          <p:nvPr/>
        </p:nvSpPr>
        <p:spPr bwMode="auto">
          <a:xfrm>
            <a:off x="612775" y="2338388"/>
            <a:ext cx="80629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b="1" dirty="0">
                <a:solidFill>
                  <a:srgbClr val="FF0000"/>
                </a:solidFill>
                <a:latin typeface="+mn-ea"/>
                <a:ea typeface="+mn-ea"/>
                <a:cs typeface="楷体_GB2312" charset="0"/>
              </a:rPr>
              <a:t>测量的四要素：</a:t>
            </a:r>
            <a:r>
              <a:rPr lang="zh-CN" altLang="en-US" dirty="0">
                <a:latin typeface="+mn-ea"/>
                <a:ea typeface="+mn-ea"/>
                <a:cs typeface="楷体_GB2312" charset="0"/>
              </a:rPr>
              <a:t>被测对象、测量程序、测量准确度和计量单位</a:t>
            </a:r>
          </a:p>
        </p:txBody>
      </p:sp>
      <p:sp>
        <p:nvSpPr>
          <p:cNvPr id="7175" name="Text Box 11"/>
          <p:cNvSpPr txBox="1">
            <a:spLocks noChangeArrowheads="1"/>
          </p:cNvSpPr>
          <p:nvPr/>
        </p:nvSpPr>
        <p:spPr bwMode="auto">
          <a:xfrm>
            <a:off x="539552" y="1628775"/>
            <a:ext cx="403244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sz="3200" b="1" dirty="0">
                <a:solidFill>
                  <a:srgbClr val="0000FF"/>
                </a:solidFill>
                <a:latin typeface="+mn-ea"/>
                <a:ea typeface="+mn-ea"/>
                <a:cs typeface="楷体_GB2312" charset="0"/>
              </a:rPr>
              <a:t>1.</a:t>
            </a:r>
            <a:r>
              <a:rPr lang="zh-CN" altLang="en-US" sz="3200" b="1" dirty="0">
                <a:solidFill>
                  <a:srgbClr val="0000FF"/>
                </a:solidFill>
                <a:latin typeface="+mn-ea"/>
                <a:ea typeface="+mn-ea"/>
                <a:cs typeface="楷体_GB2312" charset="0"/>
              </a:rPr>
              <a:t>关于测量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42"/>
                                        </p:tgtEl>
                                        <p:attrNameLst>
                                          <p:attrName>style.visibility</p:attrName>
                                        </p:attrNameLst>
                                      </p:cBhvr>
                                      <p:to>
                                        <p:strVal val="visible"/>
                                      </p:to>
                                    </p:set>
                                    <p:animEffect transition="in" filter="blinds(horizontal)">
                                      <p:cBhvr>
                                        <p:cTn id="7" dur="500"/>
                                        <p:tgtEl>
                                          <p:spTgt spid="18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41"/>
                                        </p:tgtEl>
                                        <p:attrNameLst>
                                          <p:attrName>style.visibility</p:attrName>
                                        </p:attrNameLst>
                                      </p:cBhvr>
                                      <p:to>
                                        <p:strVal val="visible"/>
                                      </p:to>
                                    </p:set>
                                    <p:animEffect transition="in" filter="blinds(horizontal)">
                                      <p:cBhvr>
                                        <p:cTn id="12"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p:bldP spid="184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4"/>
          <p:cNvSpPr txBox="1">
            <a:spLocks noChangeArrowheads="1"/>
          </p:cNvSpPr>
          <p:nvPr/>
        </p:nvSpPr>
        <p:spPr bwMode="auto">
          <a:xfrm>
            <a:off x="468313" y="3357563"/>
            <a:ext cx="7272337" cy="519112"/>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defRPr/>
            </a:pPr>
            <a:endParaRPr lang="zh-CN">
              <a:latin typeface="+mn-ea"/>
              <a:ea typeface="+mn-ea"/>
              <a:cs typeface="楷体_GB2312" charset="0"/>
            </a:endParaRPr>
          </a:p>
        </p:txBody>
      </p:sp>
      <p:sp>
        <p:nvSpPr>
          <p:cNvPr id="105477" name="Text Box 5"/>
          <p:cNvSpPr txBox="1">
            <a:spLocks noChangeArrowheads="1"/>
          </p:cNvSpPr>
          <p:nvPr/>
        </p:nvSpPr>
        <p:spPr bwMode="auto">
          <a:xfrm>
            <a:off x="539750" y="3519488"/>
            <a:ext cx="7993063" cy="1373187"/>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defRPr/>
            </a:pPr>
            <a:r>
              <a:rPr lang="zh-CN" altLang="en-US" b="1" dirty="0">
                <a:solidFill>
                  <a:srgbClr val="FF0000"/>
                </a:solidFill>
                <a:latin typeface="+mn-ea"/>
                <a:ea typeface="+mn-ea"/>
                <a:cs typeface="方正舒体" charset="0"/>
              </a:rPr>
              <a:t>有效数字和有效位数</a:t>
            </a:r>
            <a:r>
              <a:rPr lang="zh-CN" altLang="en-US" b="1" dirty="0">
                <a:solidFill>
                  <a:srgbClr val="FF0000"/>
                </a:solidFill>
                <a:latin typeface="+mn-ea"/>
                <a:ea typeface="+mn-ea"/>
                <a:cs typeface="黑体" charset="0"/>
              </a:rPr>
              <a:t>：</a:t>
            </a:r>
            <a:r>
              <a:rPr lang="zh-CN" altLang="en-US" dirty="0">
                <a:latin typeface="+mn-ea"/>
                <a:ea typeface="+mn-ea"/>
                <a:cs typeface="楷体_GB2312" charset="0"/>
              </a:rPr>
              <a:t>测量值的可靠数加上一位存疑数的全部数字称为有效数字。其总位数称为该测量的有效位数。</a:t>
            </a:r>
          </a:p>
        </p:txBody>
      </p:sp>
      <p:sp>
        <p:nvSpPr>
          <p:cNvPr id="105478" name="Text Box 6"/>
          <p:cNvSpPr txBox="1">
            <a:spLocks noChangeArrowheads="1"/>
          </p:cNvSpPr>
          <p:nvPr/>
        </p:nvSpPr>
        <p:spPr bwMode="auto">
          <a:xfrm>
            <a:off x="611188" y="2060575"/>
            <a:ext cx="6983412"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b="1">
                <a:solidFill>
                  <a:srgbClr val="FF0000"/>
                </a:solidFill>
                <a:latin typeface="+mn-ea"/>
                <a:ea typeface="+mn-ea"/>
                <a:cs typeface="楷体_GB2312" charset="0"/>
              </a:rPr>
              <a:t>可靠数字：</a:t>
            </a:r>
            <a:r>
              <a:rPr lang="zh-CN" altLang="en-US" b="1">
                <a:latin typeface="+mn-ea"/>
                <a:ea typeface="+mn-ea"/>
                <a:cs typeface="楷体_GB2312" charset="0"/>
              </a:rPr>
              <a:t>通过直读获得的准确数字</a:t>
            </a:r>
          </a:p>
          <a:p>
            <a:pPr eaLnBrk="1" hangingPunct="1">
              <a:spcBef>
                <a:spcPct val="50000"/>
              </a:spcBef>
              <a:defRPr/>
            </a:pPr>
            <a:r>
              <a:rPr lang="zh-CN" altLang="en-US" b="1">
                <a:solidFill>
                  <a:srgbClr val="FF0000"/>
                </a:solidFill>
                <a:latin typeface="+mn-ea"/>
                <a:ea typeface="+mn-ea"/>
                <a:cs typeface="楷体_GB2312" charset="0"/>
              </a:rPr>
              <a:t>存疑数字：</a:t>
            </a:r>
            <a:r>
              <a:rPr lang="zh-CN" altLang="en-US">
                <a:latin typeface="+mn-ea"/>
                <a:ea typeface="+mn-ea"/>
                <a:cs typeface="楷体_GB2312" charset="0"/>
              </a:rPr>
              <a:t>通过估读得到的数字</a:t>
            </a:r>
          </a:p>
        </p:txBody>
      </p:sp>
      <p:sp>
        <p:nvSpPr>
          <p:cNvPr id="8198" name="Text Box 7"/>
          <p:cNvSpPr txBox="1">
            <a:spLocks noChangeArrowheads="1"/>
          </p:cNvSpPr>
          <p:nvPr/>
        </p:nvSpPr>
        <p:spPr bwMode="auto">
          <a:xfrm>
            <a:off x="539552" y="1268413"/>
            <a:ext cx="3887986"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sz="3200" b="1" dirty="0">
                <a:solidFill>
                  <a:srgbClr val="0000FF"/>
                </a:solidFill>
                <a:latin typeface="+mn-ea"/>
                <a:ea typeface="+mn-ea"/>
                <a:cs typeface="楷体_GB2312" charset="0"/>
              </a:rPr>
              <a:t>2.</a:t>
            </a:r>
            <a:r>
              <a:rPr lang="zh-CN" altLang="en-US" sz="3200" b="1" dirty="0">
                <a:solidFill>
                  <a:srgbClr val="0000FF"/>
                </a:solidFill>
                <a:latin typeface="+mn-ea"/>
                <a:ea typeface="+mn-ea"/>
                <a:cs typeface="楷体_GB2312" charset="0"/>
              </a:rPr>
              <a:t>有效位数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8"/>
                                        </p:tgtEl>
                                        <p:attrNameLst>
                                          <p:attrName>style.visibility</p:attrName>
                                        </p:attrNameLst>
                                      </p:cBhvr>
                                      <p:to>
                                        <p:strVal val="visible"/>
                                      </p:to>
                                    </p:set>
                                    <p:animEffect transition="in" filter="blinds(horizontal)">
                                      <p:cBhvr>
                                        <p:cTn id="7" dur="500"/>
                                        <p:tgtEl>
                                          <p:spTgt spid="1054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5477"/>
                                        </p:tgtEl>
                                        <p:attrNameLst>
                                          <p:attrName>style.visibility</p:attrName>
                                        </p:attrNameLst>
                                      </p:cBhvr>
                                      <p:to>
                                        <p:strVal val="visible"/>
                                      </p:to>
                                    </p:set>
                                    <p:animEffect transition="in" filter="blinds(horizontal)">
                                      <p:cBhvr>
                                        <p:cTn id="12" dur="500"/>
                                        <p:tgtEl>
                                          <p:spTgt spid="105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p:bldP spid="10547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628775"/>
            <a:ext cx="7273925"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 Box 5"/>
          <p:cNvSpPr txBox="1">
            <a:spLocks noChangeArrowheads="1"/>
          </p:cNvSpPr>
          <p:nvPr/>
        </p:nvSpPr>
        <p:spPr bwMode="auto">
          <a:xfrm>
            <a:off x="684213" y="476250"/>
            <a:ext cx="597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dirty="0">
                <a:latin typeface="+mn-ea"/>
                <a:ea typeface="+mn-ea"/>
              </a:rPr>
              <a:t>钢板尺测量</a:t>
            </a:r>
            <a:r>
              <a:rPr lang="en-US" altLang="zh-CN" i="1" dirty="0">
                <a:latin typeface="+mn-ea"/>
                <a:ea typeface="+mn-ea"/>
              </a:rPr>
              <a:t>A</a:t>
            </a:r>
            <a:r>
              <a:rPr lang="zh-CN" altLang="en-US" dirty="0">
                <a:latin typeface="+mn-ea"/>
                <a:ea typeface="+mn-ea"/>
              </a:rPr>
              <a:t>点位置</a:t>
            </a:r>
          </a:p>
        </p:txBody>
      </p:sp>
      <p:sp>
        <p:nvSpPr>
          <p:cNvPr id="106502" name="Rectangle 6"/>
          <p:cNvSpPr>
            <a:spLocks noChangeArrowheads="1"/>
          </p:cNvSpPr>
          <p:nvPr/>
        </p:nvSpPr>
        <p:spPr bwMode="auto">
          <a:xfrm>
            <a:off x="1979613" y="4149725"/>
            <a:ext cx="4572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zh-CN" altLang="en-US" b="1" dirty="0">
                <a:solidFill>
                  <a:srgbClr val="FF0000"/>
                </a:solidFill>
                <a:latin typeface="+mn-ea"/>
                <a:ea typeface="+mn-ea"/>
              </a:rPr>
              <a:t>可靠数字：</a:t>
            </a:r>
            <a:r>
              <a:rPr lang="en-US" altLang="zh-CN" b="1" dirty="0">
                <a:solidFill>
                  <a:srgbClr val="FF0000"/>
                </a:solidFill>
                <a:latin typeface="+mn-ea"/>
                <a:ea typeface="+mn-ea"/>
              </a:rPr>
              <a:t>7.3</a:t>
            </a:r>
            <a:endParaRPr lang="en-US" altLang="zh-CN" b="1" dirty="0">
              <a:latin typeface="+mn-ea"/>
              <a:ea typeface="+mn-ea"/>
            </a:endParaRPr>
          </a:p>
          <a:p>
            <a:pPr eaLnBrk="1" hangingPunct="1">
              <a:defRPr/>
            </a:pPr>
            <a:r>
              <a:rPr lang="zh-CN" altLang="en-US" b="1" dirty="0">
                <a:solidFill>
                  <a:srgbClr val="FF0000"/>
                </a:solidFill>
                <a:latin typeface="+mn-ea"/>
                <a:ea typeface="+mn-ea"/>
              </a:rPr>
              <a:t>存疑数字</a:t>
            </a:r>
            <a:r>
              <a:rPr lang="en-US" altLang="zh-CN" b="1" dirty="0">
                <a:solidFill>
                  <a:srgbClr val="FF0000"/>
                </a:solidFill>
                <a:latin typeface="+mn-ea"/>
                <a:ea typeface="+mn-ea"/>
              </a:rPr>
              <a:t>: 0.05</a:t>
            </a:r>
          </a:p>
          <a:p>
            <a:pPr eaLnBrk="1" hangingPunct="1">
              <a:defRPr/>
            </a:pPr>
            <a:r>
              <a:rPr lang="zh-CN" altLang="en-US" b="1" dirty="0">
                <a:solidFill>
                  <a:srgbClr val="FF0000"/>
                </a:solidFill>
                <a:latin typeface="+mn-ea"/>
                <a:ea typeface="+mn-ea"/>
              </a:rPr>
              <a:t>有效数字：</a:t>
            </a:r>
            <a:r>
              <a:rPr lang="en-US" altLang="zh-CN" b="1" dirty="0">
                <a:solidFill>
                  <a:srgbClr val="FF0000"/>
                </a:solidFill>
                <a:latin typeface="+mn-ea"/>
                <a:ea typeface="+mn-ea"/>
              </a:rPr>
              <a:t>7.35 cm</a:t>
            </a:r>
          </a:p>
          <a:p>
            <a:pPr eaLnBrk="1" hangingPunct="1">
              <a:defRPr/>
            </a:pPr>
            <a:r>
              <a:rPr lang="zh-CN" altLang="en-US" b="1" dirty="0">
                <a:solidFill>
                  <a:srgbClr val="FF0000"/>
                </a:solidFill>
                <a:latin typeface="+mn-ea"/>
                <a:ea typeface="+mn-ea"/>
              </a:rPr>
              <a:t>有效位数：</a:t>
            </a:r>
            <a:r>
              <a:rPr lang="en-US" altLang="zh-CN" b="1" dirty="0">
                <a:solidFill>
                  <a:srgbClr val="FF0000"/>
                </a:solidFill>
                <a:latin typeface="+mn-ea"/>
                <a:ea typeface="+mn-ea"/>
              </a:rPr>
              <a:t>3 </a:t>
            </a:r>
            <a:r>
              <a:rPr lang="zh-CN" altLang="en-US" b="1" dirty="0">
                <a:solidFill>
                  <a:srgbClr val="FF0000"/>
                </a:solidFill>
                <a:latin typeface="+mn-ea"/>
                <a:ea typeface="+mn-ea"/>
              </a:rPr>
              <a:t>位</a:t>
            </a:r>
          </a:p>
        </p:txBody>
      </p:sp>
      <p:sp>
        <p:nvSpPr>
          <p:cNvPr id="3" name="矩形 2">
            <a:extLst>
              <a:ext uri="{FF2B5EF4-FFF2-40B4-BE49-F238E27FC236}">
                <a16:creationId xmlns:a16="http://schemas.microsoft.com/office/drawing/2014/main" xmlns="" id="{0356662D-F0D8-4CE7-8249-DD409A20047A}"/>
              </a:ext>
            </a:extLst>
          </p:cNvPr>
          <p:cNvSpPr/>
          <p:nvPr/>
        </p:nvSpPr>
        <p:spPr>
          <a:xfrm>
            <a:off x="7201025" y="1916832"/>
            <a:ext cx="720080" cy="5760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D38FDE2B-90F6-4FD3-A99F-D4157FCCDC89}"/>
              </a:ext>
            </a:extLst>
          </p:cNvPr>
          <p:cNvSpPr txBox="1"/>
          <p:nvPr/>
        </p:nvSpPr>
        <p:spPr>
          <a:xfrm>
            <a:off x="7236296" y="1772816"/>
            <a:ext cx="649537" cy="646331"/>
          </a:xfrm>
          <a:prstGeom prst="rect">
            <a:avLst/>
          </a:prstGeom>
          <a:noFill/>
        </p:spPr>
        <p:txBody>
          <a:bodyPr wrap="none" rtlCol="0">
            <a:spAutoFit/>
          </a:bodyPr>
          <a:lstStyle/>
          <a:p>
            <a:r>
              <a:rPr lang="en-US" altLang="zh-CN" sz="3600" b="1" dirty="0">
                <a:solidFill>
                  <a:srgbClr val="FF0000"/>
                </a:solidFill>
                <a:latin typeface="+mj-ea"/>
                <a:ea typeface="+mj-ea"/>
              </a:rPr>
              <a:t>cm</a:t>
            </a:r>
            <a:endParaRPr lang="zh-CN" altLang="en-US" sz="3600" b="1" dirty="0">
              <a:solidFill>
                <a:srgbClr val="FF00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502"/>
                                        </p:tgtEl>
                                        <p:attrNameLst>
                                          <p:attrName>style.visibility</p:attrName>
                                        </p:attrNameLst>
                                      </p:cBhvr>
                                      <p:to>
                                        <p:strVal val="visible"/>
                                      </p:to>
                                    </p:set>
                                    <p:animEffect transition="in" filter="blinds(horizontal)">
                                      <p:cBhvr>
                                        <p:cTn id="7" dur="500"/>
                                        <p:tgtEl>
                                          <p:spTgt spid="106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9"/>
          <p:cNvSpPr>
            <a:spLocks noChangeShapeType="1"/>
          </p:cNvSpPr>
          <p:nvPr/>
        </p:nvSpPr>
        <p:spPr bwMode="auto">
          <a:xfrm>
            <a:off x="7956550" y="29972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mn-ea"/>
              <a:ea typeface="+mn-ea"/>
            </a:endParaRPr>
          </a:p>
        </p:txBody>
      </p:sp>
      <p:sp>
        <p:nvSpPr>
          <p:cNvPr id="10243" name="Line 14"/>
          <p:cNvSpPr>
            <a:spLocks noChangeShapeType="1"/>
          </p:cNvSpPr>
          <p:nvPr/>
        </p:nvSpPr>
        <p:spPr bwMode="auto">
          <a:xfrm>
            <a:off x="8172450" y="3141663"/>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mn-ea"/>
              <a:ea typeface="+mn-ea"/>
            </a:endParaRPr>
          </a:p>
        </p:txBody>
      </p:sp>
      <p:pic>
        <p:nvPicPr>
          <p:cNvPr id="102418"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492375"/>
            <a:ext cx="849630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0"/>
            <a:ext cx="374491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21" name="Object 21"/>
          <p:cNvGraphicFramePr>
            <a:graphicFrameLocks noChangeAspect="1"/>
          </p:cNvGraphicFramePr>
          <p:nvPr>
            <p:extLst>
              <p:ext uri="{D42A27DB-BD31-4B8C-83A1-F6EECF244321}">
                <p14:modId xmlns:p14="http://schemas.microsoft.com/office/powerpoint/2010/main" val="363363863"/>
              </p:ext>
            </p:extLst>
          </p:nvPr>
        </p:nvGraphicFramePr>
        <p:xfrm>
          <a:off x="2827338" y="5516563"/>
          <a:ext cx="3348037" cy="836612"/>
        </p:xfrm>
        <a:graphic>
          <a:graphicData uri="http://schemas.openxmlformats.org/presentationml/2006/ole">
            <mc:AlternateContent xmlns:mc="http://schemas.openxmlformats.org/markup-compatibility/2006">
              <mc:Choice xmlns:v="urn:schemas-microsoft-com:vml" Requires="v">
                <p:oleObj spid="_x0000_s28272" name="Equation" r:id="rId5" imgW="711000" imgH="177480" progId="">
                  <p:embed/>
                </p:oleObj>
              </mc:Choice>
              <mc:Fallback>
                <p:oleObj name="Equation" r:id="rId5" imgW="711000" imgH="177480" progId="">
                  <p:embed/>
                  <p:pic>
                    <p:nvPicPr>
                      <p:cNvPr id="0" name="Picture 6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7338" y="5516563"/>
                        <a:ext cx="3348037" cy="83661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10247" name="Text Box 23"/>
          <p:cNvSpPr txBox="1">
            <a:spLocks noChangeArrowheads="1"/>
          </p:cNvSpPr>
          <p:nvPr/>
        </p:nvSpPr>
        <p:spPr bwMode="auto">
          <a:xfrm>
            <a:off x="179388" y="620713"/>
            <a:ext cx="4824412"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dirty="0">
                <a:latin typeface="+mn-ea"/>
                <a:ea typeface="+mn-ea"/>
              </a:rPr>
              <a:t>游标卡尺</a:t>
            </a:r>
          </a:p>
          <a:p>
            <a:pPr eaLnBrk="1" hangingPunct="1">
              <a:spcBef>
                <a:spcPct val="50000"/>
              </a:spcBef>
              <a:defRPr/>
            </a:pPr>
            <a:r>
              <a:rPr lang="zh-CN" altLang="en-US" sz="2000" dirty="0">
                <a:latin typeface="+mn-ea"/>
                <a:ea typeface="+mn-ea"/>
              </a:rPr>
              <a:t>（三种规格</a:t>
            </a:r>
            <a:r>
              <a:rPr lang="en-US" altLang="zh-CN" sz="2000" dirty="0">
                <a:latin typeface="+mn-ea"/>
                <a:ea typeface="+mn-ea"/>
              </a:rPr>
              <a:t>0.02 mm,0.05 mm,0.1 mm</a:t>
            </a:r>
            <a:r>
              <a:rPr lang="zh-CN" altLang="en-US" sz="2000" dirty="0">
                <a:latin typeface="+mn-ea"/>
                <a:ea typeface="+mn-ea"/>
              </a:rPr>
              <a:t>）</a:t>
            </a:r>
          </a:p>
        </p:txBody>
      </p:sp>
      <p:sp>
        <p:nvSpPr>
          <p:cNvPr id="10248" name="Text Box 24"/>
          <p:cNvSpPr txBox="1">
            <a:spLocks noChangeArrowheads="1"/>
          </p:cNvSpPr>
          <p:nvPr/>
        </p:nvSpPr>
        <p:spPr bwMode="auto">
          <a:xfrm>
            <a:off x="755650" y="2276475"/>
            <a:ext cx="6840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dirty="0">
                <a:latin typeface="+mn-ea"/>
                <a:ea typeface="+mn-ea"/>
              </a:rPr>
              <a:t>如：</a:t>
            </a:r>
            <a:r>
              <a:rPr lang="en-US" altLang="zh-CN" dirty="0">
                <a:latin typeface="+mn-ea"/>
                <a:ea typeface="+mn-ea"/>
              </a:rPr>
              <a:t>0.02 mm:</a:t>
            </a:r>
            <a:r>
              <a:rPr lang="zh-CN" altLang="en-US" dirty="0">
                <a:latin typeface="+mn-ea"/>
                <a:ea typeface="+mn-ea"/>
              </a:rPr>
              <a:t>主</a:t>
            </a:r>
            <a:r>
              <a:rPr lang="zh-CN" altLang="en-US" dirty="0" smtClean="0">
                <a:latin typeface="+mn-ea"/>
                <a:ea typeface="+mn-ea"/>
              </a:rPr>
              <a:t>尺</a:t>
            </a:r>
            <a:r>
              <a:rPr lang="en-US" altLang="zh-CN" dirty="0" smtClean="0">
                <a:latin typeface="+mn-ea"/>
                <a:ea typeface="+mn-ea"/>
              </a:rPr>
              <a:t>1mm</a:t>
            </a:r>
            <a:r>
              <a:rPr lang="zh-CN" altLang="en-US" dirty="0">
                <a:latin typeface="+mn-ea"/>
                <a:ea typeface="+mn-ea"/>
              </a:rPr>
              <a:t>等于副尺寸</a:t>
            </a:r>
            <a:r>
              <a:rPr lang="en-US" altLang="zh-CN" dirty="0">
                <a:latin typeface="+mn-ea"/>
                <a:ea typeface="+mn-ea"/>
              </a:rPr>
              <a:t>50</a:t>
            </a:r>
            <a:r>
              <a:rPr lang="zh-CN" altLang="en-US" dirty="0">
                <a:latin typeface="+mn-ea"/>
                <a:ea typeface="+mn-ea"/>
              </a:rPr>
              <a:t>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18"/>
                                        </p:tgtEl>
                                        <p:attrNameLst>
                                          <p:attrName>style.visibility</p:attrName>
                                        </p:attrNameLst>
                                      </p:cBhvr>
                                      <p:to>
                                        <p:strVal val="visible"/>
                                      </p:to>
                                    </p:set>
                                    <p:animEffect transition="in" filter="blinds(horizontal)">
                                      <p:cBhvr>
                                        <p:cTn id="7" dur="500"/>
                                        <p:tgtEl>
                                          <p:spTgt spid="102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21"/>
                                        </p:tgtEl>
                                        <p:attrNameLst>
                                          <p:attrName>style.visibility</p:attrName>
                                        </p:attrNameLst>
                                      </p:cBhvr>
                                      <p:to>
                                        <p:strVal val="visible"/>
                                      </p:to>
                                    </p:set>
                                    <p:animEffect transition="in" filter="blinds(horizontal)">
                                      <p:cBhvr>
                                        <p:cTn id="12" dur="500"/>
                                        <p:tgtEl>
                                          <p:spTgt spid="102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8"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8569325" cy="55816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12645" name="Text Box 19"/>
          <p:cNvSpPr txBox="1">
            <a:spLocks noChangeArrowheads="1"/>
          </p:cNvSpPr>
          <p:nvPr/>
        </p:nvSpPr>
        <p:spPr bwMode="auto">
          <a:xfrm>
            <a:off x="971600" y="6018213"/>
            <a:ext cx="72728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eaLnBrk="1" hangingPunct="1">
              <a:spcBef>
                <a:spcPct val="50000"/>
              </a:spcBef>
              <a:buClr>
                <a:schemeClr val="folHlink"/>
              </a:buClr>
              <a:buSzPct val="60000"/>
              <a:buFont typeface="Wingdings" charset="0"/>
              <a:buNone/>
            </a:pPr>
            <a:r>
              <a:rPr lang="en-GB" altLang="zh-CN" sz="3200" dirty="0">
                <a:solidFill>
                  <a:srgbClr val="0000CC"/>
                </a:solidFill>
                <a:latin typeface="Tahoma" charset="0"/>
              </a:rPr>
              <a:t>L = 13 mm+16</a:t>
            </a:r>
            <a:r>
              <a:rPr lang="en-GB" altLang="zh-CN" sz="3200" dirty="0">
                <a:solidFill>
                  <a:srgbClr val="0000CC"/>
                </a:solidFill>
                <a:latin typeface="Tahoma" charset="0"/>
                <a:cs typeface="Tahoma" charset="0"/>
              </a:rPr>
              <a:t>×</a:t>
            </a:r>
            <a:r>
              <a:rPr lang="en-GB" altLang="zh-CN" sz="3200" dirty="0">
                <a:solidFill>
                  <a:srgbClr val="0000CC"/>
                </a:solidFill>
                <a:latin typeface="Tahoma" charset="0"/>
              </a:rPr>
              <a:t>0.02 mm=13.32 mm</a:t>
            </a:r>
            <a:endParaRPr lang="en-US" altLang="zh-CN" sz="3200" dirty="0">
              <a:solidFill>
                <a:srgbClr val="0000CC"/>
              </a:solidFill>
              <a:latin typeface="Tahoma" charset="0"/>
            </a:endParaRPr>
          </a:p>
        </p:txBody>
      </p:sp>
      <p:sp>
        <p:nvSpPr>
          <p:cNvPr id="112646" name="Oval 6"/>
          <p:cNvSpPr>
            <a:spLocks noChangeArrowheads="1"/>
          </p:cNvSpPr>
          <p:nvPr/>
        </p:nvSpPr>
        <p:spPr bwMode="auto">
          <a:xfrm>
            <a:off x="539750" y="2924175"/>
            <a:ext cx="914400"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p>
        </p:txBody>
      </p:sp>
      <p:sp>
        <p:nvSpPr>
          <p:cNvPr id="112647" name="Line 7"/>
          <p:cNvSpPr>
            <a:spLocks noChangeShapeType="1"/>
          </p:cNvSpPr>
          <p:nvPr/>
        </p:nvSpPr>
        <p:spPr bwMode="auto">
          <a:xfrm>
            <a:off x="4859338" y="3213100"/>
            <a:ext cx="0" cy="9366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46"/>
                                        </p:tgtEl>
                                        <p:attrNameLst>
                                          <p:attrName>style.visibility</p:attrName>
                                        </p:attrNameLst>
                                      </p:cBhvr>
                                      <p:to>
                                        <p:strVal val="visible"/>
                                      </p:to>
                                    </p:set>
                                    <p:animEffect transition="in" filter="blinds(horizontal)">
                                      <p:cBhvr>
                                        <p:cTn id="7" dur="500"/>
                                        <p:tgtEl>
                                          <p:spTgt spid="1126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2647"/>
                                        </p:tgtEl>
                                        <p:attrNameLst>
                                          <p:attrName>style.visibility</p:attrName>
                                        </p:attrNameLst>
                                      </p:cBhvr>
                                      <p:to>
                                        <p:strVal val="visible"/>
                                      </p:to>
                                    </p:set>
                                    <p:animEffect transition="in" filter="blinds(horizontal)">
                                      <p:cBhvr>
                                        <p:cTn id="12" dur="500"/>
                                        <p:tgtEl>
                                          <p:spTgt spid="1126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45"/>
                                        </p:tgtEl>
                                        <p:attrNameLst>
                                          <p:attrName>style.visibility</p:attrName>
                                        </p:attrNameLst>
                                      </p:cBhvr>
                                      <p:to>
                                        <p:strVal val="visible"/>
                                      </p:to>
                                    </p:set>
                                    <p:animEffect transition="in" filter="blinds(horizontal)">
                                      <p:cBhvr>
                                        <p:cTn id="17" dur="500"/>
                                        <p:tgtEl>
                                          <p:spTgt spid="112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04813"/>
            <a:ext cx="7850187" cy="436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3"/>
          <p:cNvSpPr txBox="1">
            <a:spLocks noChangeArrowheads="1"/>
          </p:cNvSpPr>
          <p:nvPr/>
        </p:nvSpPr>
        <p:spPr bwMode="auto">
          <a:xfrm>
            <a:off x="2051720" y="5373688"/>
            <a:ext cx="51850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dirty="0"/>
              <a:t>5.5 mm+0.23</a:t>
            </a:r>
            <a:r>
              <a:rPr lang="en-US" altLang="zh-CN" dirty="0">
                <a:solidFill>
                  <a:srgbClr val="FF0000"/>
                </a:solidFill>
              </a:rPr>
              <a:t>7 mm</a:t>
            </a:r>
            <a:r>
              <a:rPr lang="en-US" altLang="zh-CN" dirty="0"/>
              <a:t>=5.73</a:t>
            </a:r>
            <a:r>
              <a:rPr lang="en-US" altLang="zh-CN" dirty="0">
                <a:solidFill>
                  <a:srgbClr val="FF0000"/>
                </a:solidFill>
              </a:rPr>
              <a:t>7 </a:t>
            </a:r>
            <a:r>
              <a:rPr lang="en-US" altLang="zh-CN" dirty="0"/>
              <a:t>mm</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20713"/>
            <a:ext cx="8424862"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Text Box 3"/>
          <p:cNvSpPr txBox="1">
            <a:spLocks noChangeArrowheads="1"/>
          </p:cNvSpPr>
          <p:nvPr/>
        </p:nvSpPr>
        <p:spPr bwMode="auto">
          <a:xfrm>
            <a:off x="1043608" y="5805264"/>
            <a:ext cx="7129463" cy="588962"/>
          </a:xfrm>
          <a:prstGeom prst="rect">
            <a:avLst/>
          </a:prstGeom>
          <a:solidFill>
            <a:srgbClr val="CCFFCC"/>
          </a:solidFill>
          <a:ln w="9525">
            <a:solidFill>
              <a:schemeClr val="accent2"/>
            </a:solidFill>
            <a:miter lim="800000"/>
            <a:headEnd/>
            <a:tailEnd/>
          </a:ln>
        </p:spPr>
        <p:txBody>
          <a:bodyPr lIns="90000" tIns="46800" rIns="90000" bIns="46800">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algn="ctr">
              <a:spcBef>
                <a:spcPct val="50000"/>
              </a:spcBef>
            </a:pPr>
            <a:r>
              <a:rPr kumimoji="0" lang="en-US" altLang="zh-CN" b="1" dirty="0">
                <a:solidFill>
                  <a:schemeClr val="accent2"/>
                </a:solidFill>
              </a:rPr>
              <a:t>105°20´+ </a:t>
            </a:r>
            <a:r>
              <a:rPr kumimoji="0" lang="en-US" altLang="zh-CN" b="1" dirty="0"/>
              <a:t>10´</a:t>
            </a:r>
            <a:r>
              <a:rPr kumimoji="0" lang="en-US" altLang="zh-CN" b="1" dirty="0">
                <a:solidFill>
                  <a:srgbClr val="FF0000"/>
                </a:solidFill>
              </a:rPr>
              <a:t>30´´</a:t>
            </a:r>
            <a:r>
              <a:rPr kumimoji="0" lang="en-US" altLang="zh-CN" dirty="0"/>
              <a:t> =</a:t>
            </a:r>
            <a:r>
              <a:rPr kumimoji="0" lang="en-US" altLang="zh-CN" sz="3200" b="1" dirty="0">
                <a:solidFill>
                  <a:schemeClr val="accent2"/>
                </a:solidFill>
                <a:ea typeface="华文新魏" charset="0"/>
                <a:cs typeface="华文新魏" charset="0"/>
              </a:rPr>
              <a:t>105</a:t>
            </a:r>
            <a:r>
              <a:rPr kumimoji="0" lang="en-US" altLang="zh-CN" sz="3200" b="1" dirty="0">
                <a:solidFill>
                  <a:schemeClr val="accent2"/>
                </a:solidFill>
                <a:cs typeface="Arial" charset="0"/>
              </a:rPr>
              <a:t>°30´</a:t>
            </a:r>
            <a:r>
              <a:rPr kumimoji="0" lang="en-US" altLang="zh-CN" sz="3200" b="1" dirty="0">
                <a:solidFill>
                  <a:srgbClr val="FF0000"/>
                </a:solidFill>
                <a:cs typeface="Arial" charset="0"/>
              </a:rPr>
              <a:t>30</a:t>
            </a:r>
            <a:r>
              <a:rPr kumimoji="0" lang="en-US" altLang="zh-CN" sz="3200" b="1" dirty="0">
                <a:solidFill>
                  <a:schemeClr val="accent2"/>
                </a:solidFill>
                <a:cs typeface="Arial" charset="0"/>
              </a:rPr>
              <a:t>´´</a:t>
            </a:r>
          </a:p>
        </p:txBody>
      </p:sp>
      <p:sp>
        <p:nvSpPr>
          <p:cNvPr id="30723" name="Text Box 4"/>
          <p:cNvSpPr txBox="1">
            <a:spLocks noChangeArrowheads="1"/>
          </p:cNvSpPr>
          <p:nvPr/>
        </p:nvSpPr>
        <p:spPr bwMode="auto">
          <a:xfrm>
            <a:off x="1619672" y="5013176"/>
            <a:ext cx="5934794" cy="525401"/>
          </a:xfrm>
          <a:prstGeom prst="rect">
            <a:avLst/>
          </a:prstGeom>
          <a:solidFill>
            <a:srgbClr val="CCFFCC"/>
          </a:solidFill>
          <a:ln w="9525">
            <a:solidFill>
              <a:schemeClr val="accent2"/>
            </a:solidFill>
            <a:miter lim="800000"/>
            <a:headEnd/>
            <a:tailEnd/>
          </a:ln>
        </p:spPr>
        <p:txBody>
          <a:bodyPr wrap="square" lIns="90000" tIns="46800" rIns="90000" bIns="46800">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algn="ctr">
              <a:spcBef>
                <a:spcPct val="50000"/>
              </a:spcBef>
            </a:pPr>
            <a:r>
              <a:rPr kumimoji="0" lang="en-US" altLang="zh-CN" b="1" dirty="0">
                <a:solidFill>
                  <a:schemeClr val="accent2"/>
                </a:solidFill>
                <a:latin typeface="+mn-ea"/>
                <a:ea typeface="+mn-ea"/>
                <a:cs typeface="华文新魏" charset="0"/>
              </a:rPr>
              <a:t>39</a:t>
            </a:r>
            <a:r>
              <a:rPr kumimoji="0" lang="zh-CN" altLang="en-US" b="1" dirty="0">
                <a:solidFill>
                  <a:schemeClr val="accent2"/>
                </a:solidFill>
                <a:latin typeface="+mn-ea"/>
                <a:ea typeface="+mn-ea"/>
                <a:cs typeface="华文新魏" charset="0"/>
              </a:rPr>
              <a:t>个</a:t>
            </a:r>
            <a:r>
              <a:rPr kumimoji="0" lang="en-US" altLang="zh-CN" b="1" dirty="0">
                <a:solidFill>
                  <a:schemeClr val="accent2"/>
                </a:solidFill>
                <a:latin typeface="+mn-ea"/>
                <a:ea typeface="+mn-ea"/>
                <a:cs typeface="Arial" charset="0"/>
              </a:rPr>
              <a:t>20´</a:t>
            </a:r>
            <a:r>
              <a:rPr kumimoji="0" lang="zh-CN" altLang="en-US" b="1" dirty="0">
                <a:solidFill>
                  <a:schemeClr val="accent2"/>
                </a:solidFill>
                <a:latin typeface="+mn-ea"/>
                <a:ea typeface="+mn-ea"/>
                <a:cs typeface="Arial" charset="0"/>
              </a:rPr>
              <a:t>角标</a:t>
            </a:r>
            <a:r>
              <a:rPr kumimoji="0" lang="en-US" altLang="zh-CN" b="1" dirty="0">
                <a:solidFill>
                  <a:schemeClr val="accent2"/>
                </a:solidFill>
                <a:latin typeface="+mn-ea"/>
                <a:ea typeface="+mn-ea"/>
                <a:cs typeface="Arial" charset="0"/>
              </a:rPr>
              <a:t>---- </a:t>
            </a:r>
            <a:r>
              <a:rPr kumimoji="0" lang="en-US" altLang="zh-CN" b="1" dirty="0">
                <a:solidFill>
                  <a:schemeClr val="accent2"/>
                </a:solidFill>
                <a:latin typeface="+mn-ea"/>
                <a:ea typeface="+mn-ea"/>
              </a:rPr>
              <a:t>40</a:t>
            </a:r>
            <a:r>
              <a:rPr kumimoji="0" lang="zh-CN" altLang="en-US" b="1" dirty="0">
                <a:solidFill>
                  <a:schemeClr val="accent2"/>
                </a:solidFill>
                <a:latin typeface="+mn-ea"/>
                <a:ea typeface="+mn-ea"/>
              </a:rPr>
              <a:t>个游标刻度</a:t>
            </a:r>
            <a:endParaRPr kumimoji="0" lang="zh-CN" altLang="en-US" b="1" dirty="0">
              <a:solidFill>
                <a:schemeClr val="accent2"/>
              </a:solidFill>
              <a:latin typeface="+mn-ea"/>
              <a:ea typeface="+mn-ea"/>
              <a:cs typeface="Arial"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5536" y="1317242"/>
            <a:ext cx="3960440" cy="4901044"/>
          </a:xfrm>
          <a:prstGeom prst="rect">
            <a:avLst/>
          </a:prstGeom>
        </p:spPr>
      </p:pic>
      <p:sp>
        <p:nvSpPr>
          <p:cNvPr id="4" name="Text Box 2"/>
          <p:cNvSpPr txBox="1">
            <a:spLocks noChangeArrowheads="1"/>
          </p:cNvSpPr>
          <p:nvPr/>
        </p:nvSpPr>
        <p:spPr bwMode="auto">
          <a:xfrm>
            <a:off x="661988" y="271463"/>
            <a:ext cx="7786687" cy="80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446" tIns="51723" rIns="103446" bIns="51723">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a:lnSpc>
                <a:spcPct val="150000"/>
              </a:lnSpc>
            </a:pPr>
            <a:r>
              <a:rPr kumimoji="0" lang="zh-CN" altLang="en-US" sz="3200" dirty="0">
                <a:solidFill>
                  <a:srgbClr val="0000FF"/>
                </a:solidFill>
                <a:latin typeface="宋体" charset="0"/>
              </a:rPr>
              <a:t>高校实验室安全事故</a:t>
            </a:r>
            <a:r>
              <a:rPr kumimoji="0" lang="zh-CN" altLang="en-US" sz="3200" dirty="0" smtClean="0">
                <a:solidFill>
                  <a:srgbClr val="0000FF"/>
                </a:solidFill>
                <a:latin typeface="宋体" charset="0"/>
              </a:rPr>
              <a:t>案例</a:t>
            </a:r>
            <a:endParaRPr kumimoji="0" lang="en-US" altLang="zh-CN" sz="3200" dirty="0">
              <a:solidFill>
                <a:srgbClr val="0000FF"/>
              </a:solidFill>
              <a:latin typeface="宋体" charset="0"/>
            </a:endParaRPr>
          </a:p>
        </p:txBody>
      </p:sp>
      <p:sp>
        <p:nvSpPr>
          <p:cNvPr id="5" name="文本框 4"/>
          <p:cNvSpPr txBox="1"/>
          <p:nvPr/>
        </p:nvSpPr>
        <p:spPr>
          <a:xfrm>
            <a:off x="4644008" y="1340768"/>
            <a:ext cx="4499992" cy="2246769"/>
          </a:xfrm>
          <a:prstGeom prst="rect">
            <a:avLst/>
          </a:prstGeom>
          <a:noFill/>
        </p:spPr>
        <p:txBody>
          <a:bodyPr wrap="square" rtlCol="0">
            <a:spAutoFit/>
          </a:bodyPr>
          <a:lstStyle/>
          <a:p>
            <a:pPr marL="457200" indent="-457200">
              <a:buFont typeface="Arial"/>
              <a:buChar char="•"/>
            </a:pPr>
            <a:r>
              <a:rPr kumimoji="1" lang="en-US" altLang="zh-CN" dirty="0" smtClean="0"/>
              <a:t>2021</a:t>
            </a:r>
            <a:r>
              <a:rPr kumimoji="1" lang="zh-CN" altLang="en-US" dirty="0" smtClean="0"/>
              <a:t>年</a:t>
            </a:r>
            <a:r>
              <a:rPr kumimoji="1" lang="en-US" altLang="zh-CN" dirty="0" smtClean="0"/>
              <a:t>10</a:t>
            </a:r>
            <a:r>
              <a:rPr kumimoji="1" lang="zh-CN" altLang="en-US" dirty="0" smtClean="0"/>
              <a:t>月</a:t>
            </a:r>
            <a:r>
              <a:rPr kumimoji="1" lang="en-US" altLang="zh-CN" dirty="0" smtClean="0"/>
              <a:t>24</a:t>
            </a:r>
            <a:r>
              <a:rPr kumimoji="1" lang="zh-CN" altLang="en-US" dirty="0" smtClean="0"/>
              <a:t>日</a:t>
            </a:r>
            <a:endParaRPr kumimoji="1" lang="en-US" altLang="zh-CN" dirty="0" smtClean="0"/>
          </a:p>
          <a:p>
            <a:r>
              <a:rPr kumimoji="1" lang="zh-CN" altLang="en-US" dirty="0" smtClean="0"/>
              <a:t>南京航天航空大学将军路校区材料科学与技术学院材料实验室发生爆燃，致</a:t>
            </a:r>
            <a:r>
              <a:rPr kumimoji="1" lang="en-US" altLang="zh-CN" dirty="0" smtClean="0"/>
              <a:t>2</a:t>
            </a:r>
            <a:r>
              <a:rPr kumimoji="1" lang="zh-CN" altLang="en-US" dirty="0" smtClean="0"/>
              <a:t>死</a:t>
            </a:r>
            <a:r>
              <a:rPr kumimoji="1" lang="en-US" altLang="zh-CN" dirty="0" smtClean="0"/>
              <a:t>9</a:t>
            </a:r>
            <a:r>
              <a:rPr kumimoji="1" lang="zh-CN" altLang="en-US" dirty="0" smtClean="0"/>
              <a:t>伤。</a:t>
            </a:r>
            <a:endParaRPr kumimoji="1" lang="zh-CN" altLang="en-US" dirty="0"/>
          </a:p>
        </p:txBody>
      </p:sp>
    </p:spTree>
    <p:extLst>
      <p:ext uri="{BB962C8B-B14F-4D97-AF65-F5344CB8AC3E}">
        <p14:creationId xmlns:p14="http://schemas.microsoft.com/office/powerpoint/2010/main" val="2053015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noChangeArrowheads="1"/>
          </p:cNvSpPr>
          <p:nvPr>
            <p:ph type="subTitle" idx="1"/>
          </p:nvPr>
        </p:nvSpPr>
        <p:spPr>
          <a:xfrm>
            <a:off x="593750" y="1125538"/>
            <a:ext cx="3473425" cy="576262"/>
          </a:xfrm>
        </p:spPr>
        <p:txBody>
          <a:bodyPr/>
          <a:lstStyle/>
          <a:p>
            <a:pPr algn="l">
              <a:lnSpc>
                <a:spcPct val="90000"/>
              </a:lnSpc>
            </a:pPr>
            <a:r>
              <a:rPr kumimoji="0" lang="en-US" altLang="zh-CN" b="1" dirty="0">
                <a:solidFill>
                  <a:srgbClr val="0000FF"/>
                </a:solidFill>
                <a:latin typeface="+mn-ea"/>
                <a:cs typeface="楷体_GB2312" charset="0"/>
              </a:rPr>
              <a:t>3.</a:t>
            </a:r>
            <a:r>
              <a:rPr kumimoji="0" lang="zh-CN" altLang="en-US" b="1" dirty="0">
                <a:solidFill>
                  <a:srgbClr val="0000FF"/>
                </a:solidFill>
                <a:latin typeface="+mn-ea"/>
                <a:cs typeface="楷体_GB2312" charset="0"/>
              </a:rPr>
              <a:t>关于误差</a:t>
            </a:r>
          </a:p>
        </p:txBody>
      </p:sp>
      <p:sp>
        <p:nvSpPr>
          <p:cNvPr id="14341" name="Text Box 5"/>
          <p:cNvSpPr txBox="1">
            <a:spLocks noChangeArrowheads="1"/>
          </p:cNvSpPr>
          <p:nvPr/>
        </p:nvSpPr>
        <p:spPr bwMode="auto">
          <a:xfrm>
            <a:off x="395536" y="1844675"/>
            <a:ext cx="8280152" cy="523220"/>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defRPr/>
            </a:pPr>
            <a:r>
              <a:rPr lang="en-US" altLang="zh-CN" b="1" dirty="0">
                <a:latin typeface="+mn-ea"/>
                <a:ea typeface="+mn-ea"/>
                <a:cs typeface="楷体_GB2312" charset="0"/>
              </a:rPr>
              <a:t>   </a:t>
            </a:r>
            <a:r>
              <a:rPr lang="zh-CN" altLang="en-US" b="1" dirty="0">
                <a:latin typeface="+mn-ea"/>
                <a:ea typeface="+mn-ea"/>
                <a:cs typeface="楷体_GB2312" charset="0"/>
              </a:rPr>
              <a:t>任何测量都存在误差（注意误差是指与真值比较）</a:t>
            </a:r>
          </a:p>
        </p:txBody>
      </p:sp>
      <p:sp>
        <p:nvSpPr>
          <p:cNvPr id="14342" name="Text Box 6"/>
          <p:cNvSpPr txBox="1">
            <a:spLocks noChangeArrowheads="1"/>
          </p:cNvSpPr>
          <p:nvPr/>
        </p:nvSpPr>
        <p:spPr bwMode="auto">
          <a:xfrm>
            <a:off x="971600" y="2780928"/>
            <a:ext cx="6655090"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lnSpc>
                <a:spcPct val="150000"/>
              </a:lnSpc>
              <a:defRPr/>
            </a:pPr>
            <a:r>
              <a:rPr lang="zh-CN" altLang="en-US" sz="3200" b="1" dirty="0">
                <a:solidFill>
                  <a:srgbClr val="FF3300"/>
                </a:solidFill>
                <a:latin typeface="+mn-ea"/>
                <a:ea typeface="+mn-ea"/>
                <a:cs typeface="黑体" charset="0"/>
              </a:rPr>
              <a:t>误差的定义：</a:t>
            </a:r>
            <a:r>
              <a:rPr lang="zh-CN" altLang="en-US" b="1" dirty="0">
                <a:solidFill>
                  <a:schemeClr val="accent2"/>
                </a:solidFill>
                <a:latin typeface="+mn-ea"/>
                <a:ea typeface="+mn-ea"/>
                <a:cs typeface="黑体" charset="0"/>
              </a:rPr>
              <a:t>误差 ＝ 测量值</a:t>
            </a:r>
            <a:r>
              <a:rPr lang="en-US" b="1" dirty="0">
                <a:solidFill>
                  <a:schemeClr val="accent2"/>
                </a:solidFill>
                <a:latin typeface="+mn-ea"/>
                <a:ea typeface="+mn-ea"/>
                <a:cs typeface="黑体" charset="0"/>
              </a:rPr>
              <a:t>－</a:t>
            </a:r>
            <a:r>
              <a:rPr lang="zh-CN" altLang="en-US" b="1" dirty="0">
                <a:solidFill>
                  <a:schemeClr val="accent2"/>
                </a:solidFill>
                <a:latin typeface="+mn-ea"/>
                <a:ea typeface="+mn-ea"/>
                <a:cs typeface="黑体" charset="0"/>
              </a:rPr>
              <a:t>真值</a:t>
            </a:r>
          </a:p>
          <a:p>
            <a:pPr eaLnBrk="1" hangingPunct="1">
              <a:lnSpc>
                <a:spcPct val="150000"/>
              </a:lnSpc>
              <a:defRPr/>
            </a:pPr>
            <a:r>
              <a:rPr lang="zh-CN" altLang="en-US" sz="2400" b="1" dirty="0">
                <a:latin typeface="+mn-ea"/>
                <a:ea typeface="+mn-ea"/>
                <a:cs typeface="黑体" charset="0"/>
              </a:rPr>
              <a:t>误差特点：</a:t>
            </a:r>
            <a:r>
              <a:rPr lang="zh-CN" altLang="en-US" sz="2400" b="1" dirty="0">
                <a:solidFill>
                  <a:srgbClr val="FF00FF"/>
                </a:solidFill>
                <a:latin typeface="+mn-ea"/>
                <a:ea typeface="+mn-ea"/>
                <a:cs typeface="黑体" charset="0"/>
              </a:rPr>
              <a:t>普遍存在</a:t>
            </a:r>
            <a:r>
              <a:rPr lang="zh-CN" altLang="en-US" sz="2400" b="1" dirty="0">
                <a:latin typeface="+mn-ea"/>
                <a:ea typeface="+mn-ea"/>
                <a:cs typeface="黑体" charset="0"/>
              </a:rPr>
              <a:t>； 是</a:t>
            </a:r>
            <a:r>
              <a:rPr lang="zh-CN" altLang="en-US" sz="2400" b="1" dirty="0">
                <a:solidFill>
                  <a:srgbClr val="FF00FF"/>
                </a:solidFill>
                <a:latin typeface="+mn-ea"/>
                <a:ea typeface="+mn-ea"/>
                <a:cs typeface="黑体" charset="0"/>
              </a:rPr>
              <a:t>小量</a:t>
            </a:r>
            <a:r>
              <a:rPr lang="zh-CN" altLang="en-US" sz="2400" b="1" dirty="0">
                <a:latin typeface="+mn-ea"/>
                <a:ea typeface="+mn-ea"/>
                <a:cs typeface="黑体" charset="0"/>
              </a:rPr>
              <a:t>。 </a:t>
            </a:r>
          </a:p>
          <a:p>
            <a:pPr eaLnBrk="1" hangingPunct="1">
              <a:lnSpc>
                <a:spcPct val="150000"/>
              </a:lnSpc>
              <a:defRPr/>
            </a:pPr>
            <a:r>
              <a:rPr lang="zh-CN" altLang="en-US" sz="2400" b="1" dirty="0">
                <a:latin typeface="+mn-ea"/>
                <a:ea typeface="+mn-ea"/>
                <a:cs typeface="黑体" charset="0"/>
              </a:rPr>
              <a:t>由于真值常常未知，无法得到误差值。</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3" name="Object 5"/>
          <p:cNvGraphicFramePr>
            <a:graphicFrameLocks noChangeAspect="1"/>
          </p:cNvGraphicFramePr>
          <p:nvPr>
            <p:extLst>
              <p:ext uri="{D42A27DB-BD31-4B8C-83A1-F6EECF244321}">
                <p14:modId xmlns:p14="http://schemas.microsoft.com/office/powerpoint/2010/main" val="3272912370"/>
              </p:ext>
            </p:extLst>
          </p:nvPr>
        </p:nvGraphicFramePr>
        <p:xfrm>
          <a:off x="1331144" y="2707804"/>
          <a:ext cx="5649913" cy="1081087"/>
        </p:xfrm>
        <a:graphic>
          <a:graphicData uri="http://schemas.openxmlformats.org/presentationml/2006/ole">
            <mc:AlternateContent xmlns:mc="http://schemas.openxmlformats.org/markup-compatibility/2006">
              <mc:Choice xmlns:v="urn:schemas-microsoft-com:vml" Requires="v">
                <p:oleObj spid="_x0000_s194742" name="公式" r:id="rId3" imgW="2173320" imgH="410760" progId="Equation.3">
                  <p:embed/>
                </p:oleObj>
              </mc:Choice>
              <mc:Fallback>
                <p:oleObj name="公式" r:id="rId3" imgW="2173320" imgH="410760" progId="Equation.3">
                  <p:embed/>
                  <p:pic>
                    <p:nvPicPr>
                      <p:cNvPr id="0" name="Picture 1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144" y="2707804"/>
                        <a:ext cx="5649913"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15365" name="Text Box 6"/>
          <p:cNvSpPr txBox="1">
            <a:spLocks noChangeArrowheads="1"/>
          </p:cNvSpPr>
          <p:nvPr/>
        </p:nvSpPr>
        <p:spPr bwMode="auto">
          <a:xfrm>
            <a:off x="467544" y="764704"/>
            <a:ext cx="20875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sz="3200" dirty="0">
                <a:solidFill>
                  <a:srgbClr val="0000FF"/>
                </a:solidFill>
                <a:latin typeface="+mn-ea"/>
                <a:ea typeface="+mn-ea"/>
                <a:cs typeface="楷体_GB2312" charset="0"/>
              </a:rPr>
              <a:t>误差表示</a:t>
            </a:r>
          </a:p>
        </p:txBody>
      </p:sp>
      <p:sp>
        <p:nvSpPr>
          <p:cNvPr id="83975" name="Rectangle 7"/>
          <p:cNvSpPr>
            <a:spLocks noChangeArrowheads="1"/>
          </p:cNvSpPr>
          <p:nvPr/>
        </p:nvSpPr>
        <p:spPr bwMode="auto">
          <a:xfrm>
            <a:off x="754882" y="2131541"/>
            <a:ext cx="5026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zh-CN" altLang="en-US" b="1" dirty="0">
                <a:solidFill>
                  <a:srgbClr val="FF0000"/>
                </a:solidFill>
                <a:latin typeface="+mn-ea"/>
                <a:ea typeface="+mn-ea"/>
                <a:cs typeface="楷体_GB2312" charset="0"/>
              </a:rPr>
              <a:t>（</a:t>
            </a:r>
            <a:r>
              <a:rPr lang="en-US" altLang="zh-CN" b="1" dirty="0">
                <a:solidFill>
                  <a:srgbClr val="FF0000"/>
                </a:solidFill>
                <a:latin typeface="+mn-ea"/>
                <a:ea typeface="+mn-ea"/>
                <a:cs typeface="楷体_GB2312" charset="0"/>
              </a:rPr>
              <a:t>2</a:t>
            </a:r>
            <a:r>
              <a:rPr lang="zh-CN" altLang="en-US" b="1" dirty="0">
                <a:solidFill>
                  <a:srgbClr val="FF0000"/>
                </a:solidFill>
                <a:latin typeface="+mn-ea"/>
                <a:ea typeface="+mn-ea"/>
                <a:cs typeface="楷体_GB2312" charset="0"/>
              </a:rPr>
              <a:t>）相对误差（百分误差）</a:t>
            </a:r>
            <a:r>
              <a:rPr lang="zh-CN" altLang="en-US" b="1" dirty="0">
                <a:latin typeface="+mn-ea"/>
                <a:ea typeface="+mn-ea"/>
                <a:cs typeface="楷体_GB2312" charset="0"/>
              </a:rPr>
              <a:t>：</a:t>
            </a:r>
            <a:endParaRPr kumimoji="1" lang="zh-CN" altLang="en-US" dirty="0">
              <a:latin typeface="+mn-ea"/>
              <a:ea typeface="+mn-ea"/>
              <a:cs typeface="楷体_GB2312" charset="0"/>
            </a:endParaRPr>
          </a:p>
        </p:txBody>
      </p:sp>
      <p:sp>
        <p:nvSpPr>
          <p:cNvPr id="83976" name="Rectangle 8"/>
          <p:cNvSpPr>
            <a:spLocks noChangeArrowheads="1"/>
          </p:cNvSpPr>
          <p:nvPr/>
        </p:nvSpPr>
        <p:spPr bwMode="auto">
          <a:xfrm>
            <a:off x="754882" y="3931766"/>
            <a:ext cx="46688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zh-CN" altLang="en-US" b="1">
                <a:solidFill>
                  <a:srgbClr val="FF0000"/>
                </a:solidFill>
                <a:latin typeface="+mn-ea"/>
                <a:ea typeface="+mn-ea"/>
                <a:cs typeface="楷体_GB2312" charset="0"/>
              </a:rPr>
              <a:t>（</a:t>
            </a:r>
            <a:r>
              <a:rPr lang="en-US" altLang="zh-CN" b="1">
                <a:solidFill>
                  <a:srgbClr val="FF0000"/>
                </a:solidFill>
                <a:latin typeface="+mn-ea"/>
                <a:ea typeface="+mn-ea"/>
                <a:cs typeface="楷体_GB2312" charset="0"/>
              </a:rPr>
              <a:t>3</a:t>
            </a:r>
            <a:r>
              <a:rPr lang="zh-CN" altLang="en-US" b="1">
                <a:solidFill>
                  <a:srgbClr val="FF0000"/>
                </a:solidFill>
                <a:latin typeface="+mn-ea"/>
                <a:ea typeface="+mn-ea"/>
                <a:cs typeface="楷体_GB2312" charset="0"/>
              </a:rPr>
              <a:t>）标准误差（标准差）</a:t>
            </a:r>
            <a:r>
              <a:rPr lang="zh-CN" altLang="en-US" b="1">
                <a:latin typeface="+mn-ea"/>
                <a:ea typeface="+mn-ea"/>
                <a:cs typeface="楷体_GB2312" charset="0"/>
              </a:rPr>
              <a:t>：</a:t>
            </a:r>
            <a:endParaRPr kumimoji="1" lang="zh-CN" altLang="en-US">
              <a:latin typeface="+mn-ea"/>
              <a:ea typeface="+mn-ea"/>
              <a:cs typeface="楷体_GB2312" charset="0"/>
            </a:endParaRPr>
          </a:p>
        </p:txBody>
      </p:sp>
      <p:graphicFrame>
        <p:nvGraphicFramePr>
          <p:cNvPr id="83977" name="Object 9"/>
          <p:cNvGraphicFramePr>
            <a:graphicFrameLocks noChangeAspect="1"/>
          </p:cNvGraphicFramePr>
          <p:nvPr>
            <p:extLst>
              <p:ext uri="{D42A27DB-BD31-4B8C-83A1-F6EECF244321}">
                <p14:modId xmlns:p14="http://schemas.microsoft.com/office/powerpoint/2010/main" val="2897559050"/>
              </p:ext>
            </p:extLst>
          </p:nvPr>
        </p:nvGraphicFramePr>
        <p:xfrm>
          <a:off x="1403648" y="4581128"/>
          <a:ext cx="5156200" cy="1173162"/>
        </p:xfrm>
        <a:graphic>
          <a:graphicData uri="http://schemas.openxmlformats.org/presentationml/2006/ole">
            <mc:AlternateContent xmlns:mc="http://schemas.openxmlformats.org/markup-compatibility/2006">
              <mc:Choice xmlns:v="urn:schemas-microsoft-com:vml" Requires="v">
                <p:oleObj spid="_x0000_s194743" name="公式" r:id="rId5" imgW="1985400" imgH="446760" progId="Equation.3">
                  <p:embed/>
                </p:oleObj>
              </mc:Choice>
              <mc:Fallback>
                <p:oleObj name="公式" r:id="rId5" imgW="1985400" imgH="446760" progId="Equation.3">
                  <p:embed/>
                  <p:pic>
                    <p:nvPicPr>
                      <p:cNvPr id="0" name="Picture 1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4581128"/>
                        <a:ext cx="5156200" cy="117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8" name="Rectangle 7"/>
          <p:cNvSpPr>
            <a:spLocks noChangeArrowheads="1"/>
          </p:cNvSpPr>
          <p:nvPr/>
        </p:nvSpPr>
        <p:spPr bwMode="auto">
          <a:xfrm>
            <a:off x="755576" y="1412776"/>
            <a:ext cx="64684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zh-CN" altLang="en-US" b="1" dirty="0">
                <a:solidFill>
                  <a:srgbClr val="FF0000"/>
                </a:solidFill>
                <a:latin typeface="+mn-ea"/>
                <a:ea typeface="+mn-ea"/>
                <a:cs typeface="楷体_GB2312" charset="0"/>
              </a:rPr>
              <a:t>（</a:t>
            </a:r>
            <a:r>
              <a:rPr lang="zh-CN" altLang="zh-CN" b="1" dirty="0">
                <a:solidFill>
                  <a:srgbClr val="FF0000"/>
                </a:solidFill>
                <a:latin typeface="+mn-ea"/>
                <a:ea typeface="+mn-ea"/>
                <a:cs typeface="楷体_GB2312" charset="0"/>
              </a:rPr>
              <a:t>1</a:t>
            </a:r>
            <a:r>
              <a:rPr lang="zh-CN" altLang="en-US" b="1" dirty="0">
                <a:solidFill>
                  <a:srgbClr val="FF0000"/>
                </a:solidFill>
                <a:latin typeface="+mn-ea"/>
                <a:ea typeface="+mn-ea"/>
                <a:cs typeface="楷体_GB2312" charset="0"/>
              </a:rPr>
              <a:t>）绝对误差</a:t>
            </a:r>
            <a:r>
              <a:rPr lang="en-US" altLang="zh-CN" b="1" dirty="0">
                <a:solidFill>
                  <a:srgbClr val="FF0000"/>
                </a:solidFill>
                <a:latin typeface="+mn-ea"/>
                <a:ea typeface="+mn-ea"/>
                <a:cs typeface="楷体_GB2312" charset="0"/>
              </a:rPr>
              <a:t>=</a:t>
            </a:r>
            <a:r>
              <a:rPr lang="zh-CN" altLang="en-US" b="1" dirty="0">
                <a:solidFill>
                  <a:srgbClr val="000000"/>
                </a:solidFill>
                <a:latin typeface="+mn-ea"/>
                <a:ea typeface="+mn-ea"/>
                <a:cs typeface="楷体_GB2312" charset="0"/>
              </a:rPr>
              <a:t>测量结果</a:t>
            </a:r>
            <a:r>
              <a:rPr lang="en-US" altLang="zh-CN" b="1" dirty="0">
                <a:solidFill>
                  <a:srgbClr val="000000"/>
                </a:solidFill>
                <a:latin typeface="+mn-ea"/>
                <a:ea typeface="+mn-ea"/>
                <a:cs typeface="楷体_GB2312" charset="0"/>
              </a:rPr>
              <a:t>-</a:t>
            </a:r>
            <a:r>
              <a:rPr lang="zh-CN" altLang="en-US" b="1" dirty="0">
                <a:solidFill>
                  <a:srgbClr val="000000"/>
                </a:solidFill>
                <a:latin typeface="+mn-ea"/>
                <a:ea typeface="+mn-ea"/>
                <a:cs typeface="楷体_GB2312" charset="0"/>
              </a:rPr>
              <a:t>被测量的真值</a:t>
            </a:r>
            <a:endParaRPr kumimoji="1" lang="zh-CN" altLang="en-US" dirty="0">
              <a:solidFill>
                <a:srgbClr val="000000"/>
              </a:solidFill>
              <a:latin typeface="+mn-ea"/>
              <a:ea typeface="+mn-ea"/>
              <a:cs typeface="楷体_GB231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75"/>
                                        </p:tgtEl>
                                        <p:attrNameLst>
                                          <p:attrName>style.visibility</p:attrName>
                                        </p:attrNameLst>
                                      </p:cBhvr>
                                      <p:to>
                                        <p:strVal val="visible"/>
                                      </p:to>
                                    </p:set>
                                    <p:animEffect transition="in" filter="blinds(horizontal)">
                                      <p:cBhvr>
                                        <p:cTn id="12" dur="500"/>
                                        <p:tgtEl>
                                          <p:spTgt spid="839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3973"/>
                                        </p:tgtEl>
                                        <p:attrNameLst>
                                          <p:attrName>style.visibility</p:attrName>
                                        </p:attrNameLst>
                                      </p:cBhvr>
                                      <p:to>
                                        <p:strVal val="visible"/>
                                      </p:to>
                                    </p:set>
                                    <p:animEffect transition="in" filter="blinds(horizontal)">
                                      <p:cBhvr>
                                        <p:cTn id="17" dur="500"/>
                                        <p:tgtEl>
                                          <p:spTgt spid="839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3976"/>
                                        </p:tgtEl>
                                        <p:attrNameLst>
                                          <p:attrName>style.visibility</p:attrName>
                                        </p:attrNameLst>
                                      </p:cBhvr>
                                      <p:to>
                                        <p:strVal val="visible"/>
                                      </p:to>
                                    </p:set>
                                    <p:animEffect transition="in" filter="blinds(horizontal)">
                                      <p:cBhvr>
                                        <p:cTn id="22" dur="500"/>
                                        <p:tgtEl>
                                          <p:spTgt spid="839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3977"/>
                                        </p:tgtEl>
                                        <p:attrNameLst>
                                          <p:attrName>style.visibility</p:attrName>
                                        </p:attrNameLst>
                                      </p:cBhvr>
                                      <p:to>
                                        <p:strVal val="visible"/>
                                      </p:to>
                                    </p:set>
                                    <p:animEffect transition="in" filter="blinds(horizontal)">
                                      <p:cBhvr>
                                        <p:cTn id="27" dur="500"/>
                                        <p:tgtEl>
                                          <p:spTgt spid="83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5" grpId="0"/>
      <p:bldP spid="83976"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p:cNvSpPr>
            <a:spLocks noGrp="1"/>
          </p:cNvSpPr>
          <p:nvPr>
            <p:ph type="sldNum" sz="quarter" idx="12"/>
          </p:nvPr>
        </p:nvSpPr>
        <p:spPr>
          <a:xfrm>
            <a:off x="6073775" y="6391275"/>
            <a:ext cx="2057400" cy="365125"/>
          </a:xfrm>
        </p:spPr>
        <p:txBody>
          <a:bodyPr/>
          <a:lstStyle/>
          <a:p>
            <a:pPr>
              <a:defRPr/>
            </a:pPr>
            <a:fld id="{4CD41517-2757-C54D-91AC-1FDD57EB1B9D}" type="slidenum">
              <a:rPr lang="zh-CN" altLang="en-US"/>
              <a:pPr>
                <a:defRPr/>
              </a:pPr>
              <a:t>42</a:t>
            </a:fld>
            <a:endParaRPr lang="zh-CN" altLang="en-US"/>
          </a:p>
        </p:txBody>
      </p:sp>
      <p:graphicFrame>
        <p:nvGraphicFramePr>
          <p:cNvPr id="3" name="表格 2">
            <a:extLst/>
          </p:cNvPr>
          <p:cNvGraphicFramePr>
            <a:graphicFrameLocks noGrp="1"/>
          </p:cNvGraphicFramePr>
          <p:nvPr>
            <p:extLst>
              <p:ext uri="{D42A27DB-BD31-4B8C-83A1-F6EECF244321}">
                <p14:modId xmlns:p14="http://schemas.microsoft.com/office/powerpoint/2010/main" val="3408301099"/>
              </p:ext>
            </p:extLst>
          </p:nvPr>
        </p:nvGraphicFramePr>
        <p:xfrm>
          <a:off x="611188" y="1052513"/>
          <a:ext cx="8091487" cy="2687638"/>
        </p:xfrm>
        <a:graphic>
          <a:graphicData uri="http://schemas.openxmlformats.org/drawingml/2006/table">
            <a:tbl>
              <a:tblPr firstRow="1" bandRow="1"/>
              <a:tblGrid>
                <a:gridCol w="1466493">
                  <a:extLst>
                    <a:ext uri="{9D8B030D-6E8A-4147-A177-3AD203B41FA5}">
                      <a16:colId xmlns:a16="http://schemas.microsoft.com/office/drawing/2014/main" xmlns="" val="20000"/>
                    </a:ext>
                  </a:extLst>
                </a:gridCol>
                <a:gridCol w="1327629">
                  <a:extLst>
                    <a:ext uri="{9D8B030D-6E8A-4147-A177-3AD203B41FA5}">
                      <a16:colId xmlns:a16="http://schemas.microsoft.com/office/drawing/2014/main" xmlns="" val="20001"/>
                    </a:ext>
                  </a:extLst>
                </a:gridCol>
                <a:gridCol w="2440178">
                  <a:extLst>
                    <a:ext uri="{9D8B030D-6E8A-4147-A177-3AD203B41FA5}">
                      <a16:colId xmlns:a16="http://schemas.microsoft.com/office/drawing/2014/main" xmlns="" val="20002"/>
                    </a:ext>
                  </a:extLst>
                </a:gridCol>
                <a:gridCol w="1084398">
                  <a:extLst>
                    <a:ext uri="{9D8B030D-6E8A-4147-A177-3AD203B41FA5}">
                      <a16:colId xmlns:a16="http://schemas.microsoft.com/office/drawing/2014/main" xmlns="" val="20003"/>
                    </a:ext>
                  </a:extLst>
                </a:gridCol>
                <a:gridCol w="1772789">
                  <a:extLst>
                    <a:ext uri="{9D8B030D-6E8A-4147-A177-3AD203B41FA5}">
                      <a16:colId xmlns:a16="http://schemas.microsoft.com/office/drawing/2014/main" xmlns="" val="20004"/>
                    </a:ext>
                  </a:extLst>
                </a:gridCol>
              </a:tblGrid>
              <a:tr h="370884">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名称</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主要来源</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特点</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处理</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举例</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extLst>
                  <a:ext uri="{0D108BD9-81ED-4DB2-BD59-A6C34878D82A}">
                    <a16:rowId xmlns:a16="http://schemas.microsoft.com/office/drawing/2014/main" xmlns="" val="10000"/>
                  </a:ext>
                </a:extLst>
              </a:tr>
              <a:tr h="701123">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70C0"/>
                          </a:solidFill>
                          <a:latin typeface="宋体" panose="02010600030101010101" pitchFamily="2" charset="-122"/>
                          <a:ea typeface="宋体" panose="02010600030101010101" pitchFamily="2" charset="-122"/>
                        </a:rPr>
                        <a:t>系统误差</a:t>
                      </a:r>
                      <a:endParaRPr lang="en-US" altLang="zh-CN" sz="2000" b="1" dirty="0">
                        <a:solidFill>
                          <a:srgbClr val="0070C0"/>
                        </a:solidFill>
                        <a:latin typeface="宋体" panose="02010600030101010101" pitchFamily="2" charset="-122"/>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70C0"/>
                          </a:solidFill>
                          <a:latin typeface="宋体" panose="02010600030101010101" pitchFamily="2" charset="-122"/>
                          <a:ea typeface="宋体" panose="02010600030101010101" pitchFamily="2" charset="-122"/>
                        </a:rPr>
                        <a:t>(</a:t>
                      </a:r>
                      <a:r>
                        <a:rPr lang="zh-CN" altLang="en-US" sz="2000" b="1" dirty="0">
                          <a:solidFill>
                            <a:srgbClr val="0070C0"/>
                          </a:solidFill>
                          <a:latin typeface="宋体" panose="02010600030101010101" pitchFamily="2" charset="-122"/>
                          <a:ea typeface="宋体" panose="02010600030101010101" pitchFamily="2" charset="-122"/>
                        </a:rPr>
                        <a:t>装置误差</a:t>
                      </a:r>
                      <a:r>
                        <a:rPr lang="en-US" altLang="zh-CN" sz="2000" b="1" dirty="0">
                          <a:solidFill>
                            <a:srgbClr val="0070C0"/>
                          </a:solidFill>
                          <a:latin typeface="宋体" panose="02010600030101010101" pitchFamily="2" charset="-122"/>
                          <a:ea typeface="宋体" panose="02010600030101010101" pitchFamily="2" charset="-122"/>
                        </a:rPr>
                        <a:t>)</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装置本身</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可预知，不可避免</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见下表</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见下表</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ysClr val="window" lastClr="FFFFFF"/>
                    </a:solidFill>
                  </a:tcPr>
                </a:tc>
                <a:extLst>
                  <a:ext uri="{0D108BD9-81ED-4DB2-BD59-A6C34878D82A}">
                    <a16:rowId xmlns:a16="http://schemas.microsoft.com/office/drawing/2014/main" xmlns="" val="10001"/>
                  </a:ext>
                </a:extLst>
              </a:tr>
              <a:tr h="914508">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None/>
                      </a:pPr>
                      <a:r>
                        <a:rPr lang="zh-CN" altLang="en-US" sz="2000" b="1" dirty="0">
                          <a:solidFill>
                            <a:srgbClr val="0070C0"/>
                          </a:solidFill>
                          <a:latin typeface="宋体" panose="02010600030101010101" pitchFamily="2" charset="-122"/>
                          <a:ea typeface="宋体" panose="02010600030101010101" pitchFamily="2" charset="-122"/>
                        </a:rPr>
                        <a:t>随机误差</a:t>
                      </a:r>
                      <a:endParaRPr lang="en-US" altLang="zh-CN" sz="2000" b="1" dirty="0">
                        <a:solidFill>
                          <a:srgbClr val="0070C0"/>
                        </a:solidFill>
                        <a:latin typeface="宋体" panose="02010600030101010101" pitchFamily="2" charset="-122"/>
                        <a:ea typeface="宋体" panose="02010600030101010101" pitchFamily="2" charset="-122"/>
                      </a:endParaRPr>
                    </a:p>
                    <a:p>
                      <a:pPr marL="0" indent="0" algn="ctr">
                        <a:buNone/>
                      </a:pPr>
                      <a:r>
                        <a:rPr lang="en-US" altLang="zh-CN" sz="2000" b="1" dirty="0">
                          <a:solidFill>
                            <a:srgbClr val="0070C0"/>
                          </a:solidFill>
                          <a:latin typeface="宋体" panose="02010600030101010101" pitchFamily="2" charset="-122"/>
                          <a:ea typeface="宋体" panose="02010600030101010101" pitchFamily="2" charset="-122"/>
                        </a:rPr>
                        <a:t>(</a:t>
                      </a:r>
                      <a:r>
                        <a:rPr lang="zh-CN" altLang="en-US" sz="2000" b="1" dirty="0">
                          <a:solidFill>
                            <a:srgbClr val="0070C0"/>
                          </a:solidFill>
                          <a:latin typeface="宋体" panose="02010600030101010101" pitchFamily="2" charset="-122"/>
                          <a:ea typeface="宋体" panose="02010600030101010101" pitchFamily="2" charset="-122"/>
                        </a:rPr>
                        <a:t>偶然误差</a:t>
                      </a:r>
                      <a:r>
                        <a:rPr lang="en-US" altLang="zh-CN" sz="2000" b="1" dirty="0">
                          <a:solidFill>
                            <a:srgbClr val="0070C0"/>
                          </a:solidFill>
                          <a:latin typeface="宋体" panose="02010600030101010101" pitchFamily="2" charset="-122"/>
                          <a:ea typeface="宋体" panose="02010600030101010101" pitchFamily="2" charset="-122"/>
                        </a:rPr>
                        <a:t>)</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环境偶然性</a:t>
                      </a:r>
                      <a:endParaRPr lang="en-US" altLang="zh-CN" sz="1800" b="1" dirty="0">
                        <a:solidFill>
                          <a:srgbClr val="0070C0"/>
                        </a:solidFill>
                        <a:latin typeface="宋体" panose="02010600030101010101" pitchFamily="2" charset="-122"/>
                        <a:ea typeface="宋体" panose="02010600030101010101" pitchFamily="2" charset="-122"/>
                      </a:endParaRP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是无规则涨落，不可避免。存在一定的统计规律（一般服从正态分布）</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可通过多次测量来减小</a:t>
                      </a:r>
                      <a:endParaRPr lang="en-US" altLang="zh-CN" sz="1800" b="1" dirty="0">
                        <a:solidFill>
                          <a:srgbClr val="0070C0"/>
                        </a:solidFill>
                        <a:latin typeface="宋体" panose="02010600030101010101" pitchFamily="2" charset="-122"/>
                        <a:ea typeface="宋体" panose="02010600030101010101" pitchFamily="2" charset="-122"/>
                      </a:endParaRP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测一本书的厚度（涨落）。</a:t>
                      </a:r>
                      <a:endParaRPr lang="en-US" altLang="zh-CN" sz="1800" b="1" dirty="0">
                        <a:solidFill>
                          <a:srgbClr val="0070C0"/>
                        </a:solidFill>
                        <a:latin typeface="宋体" panose="02010600030101010101" pitchFamily="2" charset="-122"/>
                        <a:ea typeface="宋体" panose="02010600030101010101" pitchFamily="2" charset="-122"/>
                      </a:endParaRP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2"/>
                  </a:ext>
                </a:extLst>
              </a:tr>
              <a:tr h="701123">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70C0"/>
                          </a:solidFill>
                          <a:latin typeface="宋体" panose="02010600030101010101" pitchFamily="2" charset="-122"/>
                          <a:ea typeface="宋体" panose="02010600030101010101" pitchFamily="2" charset="-122"/>
                        </a:rPr>
                        <a:t>粗大误差</a:t>
                      </a:r>
                      <a:endParaRPr lang="en-US" altLang="zh-CN" sz="2000" b="1" dirty="0">
                        <a:solidFill>
                          <a:srgbClr val="0070C0"/>
                        </a:solidFill>
                        <a:latin typeface="宋体" panose="02010600030101010101" pitchFamily="2" charset="-122"/>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70C0"/>
                          </a:solidFill>
                          <a:latin typeface="宋体" panose="02010600030101010101" pitchFamily="2" charset="-122"/>
                          <a:ea typeface="宋体" panose="02010600030101010101" pitchFamily="2" charset="-122"/>
                        </a:rPr>
                        <a:t>(</a:t>
                      </a:r>
                      <a:r>
                        <a:rPr lang="zh-CN" altLang="en-US" sz="2000" b="1" dirty="0">
                          <a:solidFill>
                            <a:srgbClr val="0070C0"/>
                          </a:solidFill>
                          <a:latin typeface="宋体" panose="02010600030101010101" pitchFamily="2" charset="-122"/>
                          <a:ea typeface="宋体" panose="02010600030101010101" pitchFamily="2" charset="-122"/>
                        </a:rPr>
                        <a:t>过失误差</a:t>
                      </a:r>
                      <a:r>
                        <a:rPr lang="en-US" altLang="zh-CN" sz="2000" b="1" dirty="0">
                          <a:solidFill>
                            <a:srgbClr val="0070C0"/>
                          </a:solidFill>
                          <a:latin typeface="宋体" panose="02010600030101010101" pitchFamily="2" charset="-122"/>
                          <a:ea typeface="宋体" panose="02010600030101010101" pitchFamily="2" charset="-122"/>
                        </a:rPr>
                        <a:t>)</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粗心大意</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可避免</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尽量避免</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电表没调零就用。</a:t>
                      </a:r>
                      <a:endParaRPr lang="en-US" altLang="zh-CN" sz="1800" b="1" dirty="0">
                        <a:solidFill>
                          <a:srgbClr val="0070C0"/>
                        </a:solidFill>
                        <a:latin typeface="宋体" panose="02010600030101010101" pitchFamily="2" charset="-122"/>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读错写错数据。</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3"/>
                  </a:ext>
                </a:extLst>
              </a:tr>
            </a:tbl>
          </a:graphicData>
        </a:graphic>
      </p:graphicFrame>
      <p:sp>
        <p:nvSpPr>
          <p:cNvPr id="5" name="Rectangle 11"/>
          <p:cNvSpPr>
            <a:spLocks noChangeArrowheads="1"/>
          </p:cNvSpPr>
          <p:nvPr/>
        </p:nvSpPr>
        <p:spPr bwMode="auto">
          <a:xfrm>
            <a:off x="611560" y="260648"/>
            <a:ext cx="33718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17600" indent="-1117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3600" b="1" dirty="0">
                <a:solidFill>
                  <a:schemeClr val="accent5">
                    <a:lumMod val="75000"/>
                  </a:schemeClr>
                </a:solidFill>
                <a:latin typeface="+mn-ea"/>
                <a:ea typeface="+mn-ea"/>
              </a:rPr>
              <a:t> </a:t>
            </a:r>
            <a:r>
              <a:rPr lang="en-US" altLang="zh-CN" b="1" dirty="0">
                <a:solidFill>
                  <a:srgbClr val="0000FF"/>
                </a:solidFill>
                <a:latin typeface="+mn-ea"/>
                <a:ea typeface="+mn-ea"/>
              </a:rPr>
              <a:t>4.</a:t>
            </a:r>
            <a:r>
              <a:rPr lang="zh-CN" altLang="en-US" b="1" dirty="0">
                <a:solidFill>
                  <a:srgbClr val="0000FF"/>
                </a:solidFill>
                <a:latin typeface="+mn-ea"/>
                <a:ea typeface="+mn-ea"/>
              </a:rPr>
              <a:t>误差分类</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p:cNvSpPr>
            <a:spLocks noGrp="1"/>
          </p:cNvSpPr>
          <p:nvPr>
            <p:ph type="sldNum" sz="quarter" idx="12"/>
          </p:nvPr>
        </p:nvSpPr>
        <p:spPr>
          <a:xfrm>
            <a:off x="6073775" y="6391275"/>
            <a:ext cx="2057400" cy="365125"/>
          </a:xfrm>
        </p:spPr>
        <p:txBody>
          <a:bodyPr/>
          <a:lstStyle/>
          <a:p>
            <a:pPr>
              <a:defRPr/>
            </a:pPr>
            <a:fld id="{4CD41517-2757-C54D-91AC-1FDD57EB1B9D}" type="slidenum">
              <a:rPr lang="zh-CN" altLang="en-US"/>
              <a:pPr>
                <a:defRPr/>
              </a:pPr>
              <a:t>43</a:t>
            </a:fld>
            <a:endParaRPr lang="zh-CN" altLang="en-US"/>
          </a:p>
        </p:txBody>
      </p:sp>
      <p:graphicFrame>
        <p:nvGraphicFramePr>
          <p:cNvPr id="3" name="表格 2">
            <a:extLst/>
          </p:cNvPr>
          <p:cNvGraphicFramePr>
            <a:graphicFrameLocks noGrp="1"/>
          </p:cNvGraphicFramePr>
          <p:nvPr>
            <p:extLst>
              <p:ext uri="{D42A27DB-BD31-4B8C-83A1-F6EECF244321}">
                <p14:modId xmlns:p14="http://schemas.microsoft.com/office/powerpoint/2010/main" val="1923919354"/>
              </p:ext>
            </p:extLst>
          </p:nvPr>
        </p:nvGraphicFramePr>
        <p:xfrm>
          <a:off x="611188" y="1052513"/>
          <a:ext cx="8091487" cy="2687638"/>
        </p:xfrm>
        <a:graphic>
          <a:graphicData uri="http://schemas.openxmlformats.org/drawingml/2006/table">
            <a:tbl>
              <a:tblPr firstRow="1" bandRow="1"/>
              <a:tblGrid>
                <a:gridCol w="1466493">
                  <a:extLst>
                    <a:ext uri="{9D8B030D-6E8A-4147-A177-3AD203B41FA5}">
                      <a16:colId xmlns:a16="http://schemas.microsoft.com/office/drawing/2014/main" xmlns="" val="20000"/>
                    </a:ext>
                  </a:extLst>
                </a:gridCol>
                <a:gridCol w="1327629">
                  <a:extLst>
                    <a:ext uri="{9D8B030D-6E8A-4147-A177-3AD203B41FA5}">
                      <a16:colId xmlns:a16="http://schemas.microsoft.com/office/drawing/2014/main" xmlns="" val="20001"/>
                    </a:ext>
                  </a:extLst>
                </a:gridCol>
                <a:gridCol w="2440178">
                  <a:extLst>
                    <a:ext uri="{9D8B030D-6E8A-4147-A177-3AD203B41FA5}">
                      <a16:colId xmlns:a16="http://schemas.microsoft.com/office/drawing/2014/main" xmlns="" val="20002"/>
                    </a:ext>
                  </a:extLst>
                </a:gridCol>
                <a:gridCol w="1084398">
                  <a:extLst>
                    <a:ext uri="{9D8B030D-6E8A-4147-A177-3AD203B41FA5}">
                      <a16:colId xmlns:a16="http://schemas.microsoft.com/office/drawing/2014/main" xmlns="" val="20003"/>
                    </a:ext>
                  </a:extLst>
                </a:gridCol>
                <a:gridCol w="1772789">
                  <a:extLst>
                    <a:ext uri="{9D8B030D-6E8A-4147-A177-3AD203B41FA5}">
                      <a16:colId xmlns:a16="http://schemas.microsoft.com/office/drawing/2014/main" xmlns="" val="20004"/>
                    </a:ext>
                  </a:extLst>
                </a:gridCol>
              </a:tblGrid>
              <a:tr h="370884">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名称</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主要来源</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特点</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处理</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举例</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extLst>
                  <a:ext uri="{0D108BD9-81ED-4DB2-BD59-A6C34878D82A}">
                    <a16:rowId xmlns:a16="http://schemas.microsoft.com/office/drawing/2014/main" xmlns="" val="10000"/>
                  </a:ext>
                </a:extLst>
              </a:tr>
              <a:tr h="701123">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70C0"/>
                          </a:solidFill>
                          <a:latin typeface="宋体" panose="02010600030101010101" pitchFamily="2" charset="-122"/>
                          <a:ea typeface="宋体" panose="02010600030101010101" pitchFamily="2" charset="-122"/>
                        </a:rPr>
                        <a:t>系统误差</a:t>
                      </a:r>
                      <a:endParaRPr lang="en-US" altLang="zh-CN" sz="2000" b="1" dirty="0">
                        <a:solidFill>
                          <a:srgbClr val="0070C0"/>
                        </a:solidFill>
                        <a:latin typeface="宋体" panose="02010600030101010101" pitchFamily="2" charset="-122"/>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70C0"/>
                          </a:solidFill>
                          <a:latin typeface="宋体" panose="02010600030101010101" pitchFamily="2" charset="-122"/>
                          <a:ea typeface="宋体" panose="02010600030101010101" pitchFamily="2" charset="-122"/>
                        </a:rPr>
                        <a:t>(</a:t>
                      </a:r>
                      <a:r>
                        <a:rPr lang="zh-CN" altLang="en-US" sz="2000" b="1" dirty="0">
                          <a:solidFill>
                            <a:srgbClr val="0070C0"/>
                          </a:solidFill>
                          <a:latin typeface="宋体" panose="02010600030101010101" pitchFamily="2" charset="-122"/>
                          <a:ea typeface="宋体" panose="02010600030101010101" pitchFamily="2" charset="-122"/>
                        </a:rPr>
                        <a:t>装置误差</a:t>
                      </a:r>
                      <a:r>
                        <a:rPr lang="en-US" altLang="zh-CN" sz="2000" b="1" dirty="0">
                          <a:solidFill>
                            <a:srgbClr val="0070C0"/>
                          </a:solidFill>
                          <a:latin typeface="宋体" panose="02010600030101010101" pitchFamily="2" charset="-122"/>
                          <a:ea typeface="宋体" panose="02010600030101010101" pitchFamily="2" charset="-122"/>
                        </a:rPr>
                        <a:t>)</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装置本身</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可预知，不可避免</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见下表</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见下表</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ysClr val="window" lastClr="FFFFFF"/>
                    </a:solidFill>
                  </a:tcPr>
                </a:tc>
                <a:extLst>
                  <a:ext uri="{0D108BD9-81ED-4DB2-BD59-A6C34878D82A}">
                    <a16:rowId xmlns:a16="http://schemas.microsoft.com/office/drawing/2014/main" xmlns="" val="10001"/>
                  </a:ext>
                </a:extLst>
              </a:tr>
              <a:tr h="914508">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None/>
                      </a:pPr>
                      <a:r>
                        <a:rPr lang="zh-CN" altLang="en-US" sz="2000" b="1" dirty="0">
                          <a:solidFill>
                            <a:srgbClr val="0070C0"/>
                          </a:solidFill>
                          <a:latin typeface="宋体" panose="02010600030101010101" pitchFamily="2" charset="-122"/>
                          <a:ea typeface="宋体" panose="02010600030101010101" pitchFamily="2" charset="-122"/>
                        </a:rPr>
                        <a:t>随机误差</a:t>
                      </a:r>
                      <a:endParaRPr lang="en-US" altLang="zh-CN" sz="2000" b="1" dirty="0">
                        <a:solidFill>
                          <a:srgbClr val="0070C0"/>
                        </a:solidFill>
                        <a:latin typeface="宋体" panose="02010600030101010101" pitchFamily="2" charset="-122"/>
                        <a:ea typeface="宋体" panose="02010600030101010101" pitchFamily="2" charset="-122"/>
                      </a:endParaRPr>
                    </a:p>
                    <a:p>
                      <a:pPr marL="0" indent="0" algn="ctr">
                        <a:buNone/>
                      </a:pPr>
                      <a:r>
                        <a:rPr lang="en-US" altLang="zh-CN" sz="2000" b="1" dirty="0">
                          <a:solidFill>
                            <a:srgbClr val="0070C0"/>
                          </a:solidFill>
                          <a:latin typeface="宋体" panose="02010600030101010101" pitchFamily="2" charset="-122"/>
                          <a:ea typeface="宋体" panose="02010600030101010101" pitchFamily="2" charset="-122"/>
                        </a:rPr>
                        <a:t>(</a:t>
                      </a:r>
                      <a:r>
                        <a:rPr lang="zh-CN" altLang="en-US" sz="2000" b="1" dirty="0">
                          <a:solidFill>
                            <a:srgbClr val="0070C0"/>
                          </a:solidFill>
                          <a:latin typeface="宋体" panose="02010600030101010101" pitchFamily="2" charset="-122"/>
                          <a:ea typeface="宋体" panose="02010600030101010101" pitchFamily="2" charset="-122"/>
                        </a:rPr>
                        <a:t>偶然误差</a:t>
                      </a:r>
                      <a:r>
                        <a:rPr lang="en-US" altLang="zh-CN" sz="2000" b="1" dirty="0">
                          <a:solidFill>
                            <a:srgbClr val="0070C0"/>
                          </a:solidFill>
                          <a:latin typeface="宋体" panose="02010600030101010101" pitchFamily="2" charset="-122"/>
                          <a:ea typeface="宋体" panose="02010600030101010101" pitchFamily="2" charset="-122"/>
                        </a:rPr>
                        <a:t>)</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环境偶然性</a:t>
                      </a:r>
                      <a:endParaRPr lang="en-US" altLang="zh-CN" sz="1800" b="1" dirty="0">
                        <a:solidFill>
                          <a:srgbClr val="0070C0"/>
                        </a:solidFill>
                        <a:latin typeface="宋体" panose="02010600030101010101" pitchFamily="2" charset="-122"/>
                        <a:ea typeface="宋体" panose="02010600030101010101" pitchFamily="2" charset="-122"/>
                      </a:endParaRP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是无规则涨落，不可避免。存在一定的统计规律（一般服从正态分布）</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可通过多次测量来减小</a:t>
                      </a:r>
                      <a:endParaRPr lang="en-US" altLang="zh-CN" sz="1800" b="1" dirty="0">
                        <a:solidFill>
                          <a:srgbClr val="0070C0"/>
                        </a:solidFill>
                        <a:latin typeface="宋体" panose="02010600030101010101" pitchFamily="2" charset="-122"/>
                        <a:ea typeface="宋体" panose="02010600030101010101" pitchFamily="2" charset="-122"/>
                      </a:endParaRP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测一本书的厚度（涨落）。</a:t>
                      </a:r>
                      <a:endParaRPr lang="en-US" altLang="zh-CN" sz="1800" b="1" dirty="0">
                        <a:solidFill>
                          <a:srgbClr val="0070C0"/>
                        </a:solidFill>
                        <a:latin typeface="宋体" panose="02010600030101010101" pitchFamily="2" charset="-122"/>
                        <a:ea typeface="宋体" panose="02010600030101010101" pitchFamily="2" charset="-122"/>
                      </a:endParaRP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2"/>
                  </a:ext>
                </a:extLst>
              </a:tr>
              <a:tr h="701123">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70C0"/>
                          </a:solidFill>
                          <a:latin typeface="宋体" panose="02010600030101010101" pitchFamily="2" charset="-122"/>
                          <a:ea typeface="宋体" panose="02010600030101010101" pitchFamily="2" charset="-122"/>
                        </a:rPr>
                        <a:t>粗大误差</a:t>
                      </a:r>
                      <a:endParaRPr lang="en-US" altLang="zh-CN" sz="2000" b="1" dirty="0">
                        <a:solidFill>
                          <a:srgbClr val="0070C0"/>
                        </a:solidFill>
                        <a:latin typeface="宋体" panose="02010600030101010101" pitchFamily="2" charset="-122"/>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70C0"/>
                          </a:solidFill>
                          <a:latin typeface="宋体" panose="02010600030101010101" pitchFamily="2" charset="-122"/>
                          <a:ea typeface="宋体" panose="02010600030101010101" pitchFamily="2" charset="-122"/>
                        </a:rPr>
                        <a:t>(</a:t>
                      </a:r>
                      <a:r>
                        <a:rPr lang="zh-CN" altLang="en-US" sz="2000" b="1" dirty="0">
                          <a:solidFill>
                            <a:srgbClr val="0070C0"/>
                          </a:solidFill>
                          <a:latin typeface="宋体" panose="02010600030101010101" pitchFamily="2" charset="-122"/>
                          <a:ea typeface="宋体" panose="02010600030101010101" pitchFamily="2" charset="-122"/>
                        </a:rPr>
                        <a:t>过失误差</a:t>
                      </a:r>
                      <a:r>
                        <a:rPr lang="en-US" altLang="zh-CN" sz="2000" b="1" dirty="0">
                          <a:solidFill>
                            <a:srgbClr val="0070C0"/>
                          </a:solidFill>
                          <a:latin typeface="宋体" panose="02010600030101010101" pitchFamily="2" charset="-122"/>
                          <a:ea typeface="宋体" panose="02010600030101010101" pitchFamily="2" charset="-122"/>
                        </a:rPr>
                        <a:t>)</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粗心大意</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可避免</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尽量避免</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电表没调零就用。</a:t>
                      </a:r>
                      <a:endParaRPr lang="en-US" altLang="zh-CN" sz="1800" b="1" dirty="0">
                        <a:solidFill>
                          <a:srgbClr val="0070C0"/>
                        </a:solidFill>
                        <a:latin typeface="宋体" panose="02010600030101010101" pitchFamily="2" charset="-122"/>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读错写错数据。</a:t>
                      </a:r>
                    </a:p>
                  </a:txBody>
                  <a:tcPr marL="68577" marR="68577" marT="45725" marB="4572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3"/>
                  </a:ext>
                </a:extLst>
              </a:tr>
            </a:tbl>
          </a:graphicData>
        </a:graphic>
      </p:graphicFrame>
      <p:graphicFrame>
        <p:nvGraphicFramePr>
          <p:cNvPr id="4" name="表格 3">
            <a:extLst/>
          </p:cNvPr>
          <p:cNvGraphicFramePr>
            <a:graphicFrameLocks noGrp="1"/>
          </p:cNvGraphicFramePr>
          <p:nvPr>
            <p:extLst>
              <p:ext uri="{D42A27DB-BD31-4B8C-83A1-F6EECF244321}">
                <p14:modId xmlns:p14="http://schemas.microsoft.com/office/powerpoint/2010/main" val="4195085955"/>
              </p:ext>
            </p:extLst>
          </p:nvPr>
        </p:nvGraphicFramePr>
        <p:xfrm>
          <a:off x="611188" y="3933825"/>
          <a:ext cx="8091487" cy="2343175"/>
        </p:xfrm>
        <a:graphic>
          <a:graphicData uri="http://schemas.openxmlformats.org/drawingml/2006/table">
            <a:tbl>
              <a:tblPr firstRow="1" bandRow="1"/>
              <a:tblGrid>
                <a:gridCol w="1296085">
                  <a:extLst>
                    <a:ext uri="{9D8B030D-6E8A-4147-A177-3AD203B41FA5}">
                      <a16:colId xmlns:a16="http://schemas.microsoft.com/office/drawing/2014/main" xmlns="" val="20000"/>
                    </a:ext>
                  </a:extLst>
                </a:gridCol>
                <a:gridCol w="3456228">
                  <a:extLst>
                    <a:ext uri="{9D8B030D-6E8A-4147-A177-3AD203B41FA5}">
                      <a16:colId xmlns:a16="http://schemas.microsoft.com/office/drawing/2014/main" xmlns="" val="20001"/>
                    </a:ext>
                  </a:extLst>
                </a:gridCol>
                <a:gridCol w="1544412">
                  <a:extLst>
                    <a:ext uri="{9D8B030D-6E8A-4147-A177-3AD203B41FA5}">
                      <a16:colId xmlns:a16="http://schemas.microsoft.com/office/drawing/2014/main" xmlns="" val="20002"/>
                    </a:ext>
                  </a:extLst>
                </a:gridCol>
                <a:gridCol w="1794762">
                  <a:extLst>
                    <a:ext uri="{9D8B030D-6E8A-4147-A177-3AD203B41FA5}">
                      <a16:colId xmlns:a16="http://schemas.microsoft.com/office/drawing/2014/main" xmlns="" val="20003"/>
                    </a:ext>
                  </a:extLst>
                </a:gridCol>
              </a:tblGrid>
              <a:tr h="365738">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ysClr val="windowText" lastClr="000000"/>
                          </a:solidFill>
                          <a:latin typeface="宋体" panose="02010600030101010101" pitchFamily="2" charset="-122"/>
                          <a:ea typeface="宋体" panose="02010600030101010101" pitchFamily="2" charset="-122"/>
                        </a:rPr>
                        <a:t>系统误差</a:t>
                      </a:r>
                      <a:endParaRPr lang="en-US" altLang="zh-CN" sz="1800" dirty="0">
                        <a:solidFill>
                          <a:sysClr val="windowText" lastClr="000000"/>
                        </a:solidFill>
                        <a:latin typeface="宋体" panose="02010600030101010101" pitchFamily="2" charset="-122"/>
                        <a:ea typeface="宋体" panose="02010600030101010101" pitchFamily="2" charset="-122"/>
                      </a:endParaRP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定义</a:t>
                      </a: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800" dirty="0">
                          <a:solidFill>
                            <a:sysClr val="windowText" lastClr="000000"/>
                          </a:solidFill>
                          <a:latin typeface="宋体" panose="02010600030101010101" pitchFamily="2" charset="-122"/>
                          <a:ea typeface="宋体" panose="02010600030101010101" pitchFamily="2" charset="-122"/>
                        </a:rPr>
                        <a:t>处理</a:t>
                      </a: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tc>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ysClr val="windowText" lastClr="000000"/>
                          </a:solidFill>
                          <a:latin typeface="宋体" panose="02010600030101010101" pitchFamily="2" charset="-122"/>
                          <a:ea typeface="宋体" panose="02010600030101010101" pitchFamily="2" charset="-122"/>
                        </a:rPr>
                        <a:t>举例</a:t>
                      </a:r>
                      <a:endParaRPr lang="en-US" altLang="zh-CN" sz="1800" dirty="0">
                        <a:solidFill>
                          <a:sysClr val="windowText" lastClr="000000"/>
                        </a:solidFill>
                        <a:latin typeface="宋体" panose="02010600030101010101" pitchFamily="2" charset="-122"/>
                        <a:ea typeface="宋体" panose="02010600030101010101" pitchFamily="2" charset="-122"/>
                      </a:endParaRP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3EACF"/>
                    </a:solidFill>
                  </a:tcPr>
                </a:tc>
                <a:extLst>
                  <a:ext uri="{0D108BD9-81ED-4DB2-BD59-A6C34878D82A}">
                    <a16:rowId xmlns:a16="http://schemas.microsoft.com/office/drawing/2014/main" xmlns="" val="10000"/>
                  </a:ext>
                </a:extLst>
              </a:tr>
              <a:tr h="1063047">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2000" b="1" dirty="0">
                          <a:solidFill>
                            <a:srgbClr val="0070C0"/>
                          </a:solidFill>
                          <a:latin typeface="宋体" panose="02010600030101010101" pitchFamily="2" charset="-122"/>
                          <a:ea typeface="宋体" panose="02010600030101010101" pitchFamily="2" charset="-122"/>
                        </a:rPr>
                        <a:t>已定系统误差</a:t>
                      </a: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在同等条件下，对同一个待测量进行多次测量，测量值和真值的偏离总是相同的那部分误差分量</a:t>
                      </a: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必须修正。</a:t>
                      </a:r>
                      <a:endParaRPr lang="en-US" altLang="zh-CN" sz="1800" b="1" dirty="0">
                        <a:solidFill>
                          <a:srgbClr val="0070C0"/>
                        </a:solidFill>
                        <a:latin typeface="宋体" panose="02010600030101010101" pitchFamily="2" charset="-122"/>
                        <a:ea typeface="宋体" panose="02010600030101010101" pitchFamily="2" charset="-122"/>
                      </a:endParaRP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70C0"/>
                          </a:solidFill>
                          <a:latin typeface="宋体" panose="02010600030101010101" pitchFamily="2" charset="-122"/>
                          <a:ea typeface="宋体" panose="02010600030101010101" pitchFamily="2" charset="-122"/>
                        </a:rPr>
                        <a:t>电表、读数显微镜的零位误差（仪器本身因素）</a:t>
                      </a:r>
                      <a:endParaRPr lang="en-US" altLang="zh-CN" sz="1800" b="1" dirty="0">
                        <a:solidFill>
                          <a:srgbClr val="0070C0"/>
                        </a:solidFill>
                        <a:latin typeface="宋体" panose="02010600030101010101" pitchFamily="2" charset="-122"/>
                        <a:ea typeface="宋体" panose="02010600030101010101" pitchFamily="2" charset="-122"/>
                      </a:endParaRP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1"/>
                  </a:ext>
                </a:extLst>
              </a:tr>
              <a:tr h="914365">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70C0"/>
                          </a:solidFill>
                          <a:latin typeface="宋体" panose="02010600030101010101" pitchFamily="2" charset="-122"/>
                          <a:ea typeface="宋体" panose="02010600030101010101" pitchFamily="2" charset="-122"/>
                        </a:rPr>
                        <a:t>未定系统误差</a:t>
                      </a: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已知存在于某个范围，而不知具体数值的系统误差</a:t>
                      </a: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后面</a:t>
                      </a:r>
                      <a:r>
                        <a:rPr lang="en-US" altLang="zh-CN" sz="1800" b="1" dirty="0">
                          <a:solidFill>
                            <a:srgbClr val="0070C0"/>
                          </a:solidFill>
                          <a:latin typeface="宋体" panose="02010600030101010101" pitchFamily="2" charset="-122"/>
                          <a:ea typeface="宋体" panose="02010600030101010101" pitchFamily="2" charset="-122"/>
                        </a:rPr>
                        <a:t>B</a:t>
                      </a:r>
                      <a:r>
                        <a:rPr lang="zh-CN" altLang="en-US" sz="1800" b="1" dirty="0">
                          <a:solidFill>
                            <a:srgbClr val="0070C0"/>
                          </a:solidFill>
                          <a:latin typeface="宋体" panose="02010600030101010101" pitchFamily="2" charset="-122"/>
                          <a:ea typeface="宋体" panose="02010600030101010101" pitchFamily="2" charset="-122"/>
                        </a:rPr>
                        <a:t>类不确定度计算会提到。</a:t>
                      </a: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800" b="1" dirty="0">
                          <a:solidFill>
                            <a:srgbClr val="0070C0"/>
                          </a:solidFill>
                          <a:latin typeface="宋体" panose="02010600030101010101" pitchFamily="2" charset="-122"/>
                          <a:ea typeface="宋体" panose="02010600030101010101" pitchFamily="2" charset="-122"/>
                        </a:rPr>
                        <a:t>仪器的允差</a:t>
                      </a:r>
                      <a:r>
                        <a:rPr lang="en-US" altLang="zh-CN" sz="1800" b="1" dirty="0">
                          <a:solidFill>
                            <a:srgbClr val="0070C0"/>
                          </a:solidFill>
                          <a:latin typeface="宋体" panose="02010600030101010101" pitchFamily="2" charset="-122"/>
                          <a:ea typeface="宋体" panose="02010600030101010101" pitchFamily="2" charset="-122"/>
                        </a:rPr>
                        <a:t>(</a:t>
                      </a:r>
                      <a:r>
                        <a:rPr lang="zh-CN" altLang="en-US" sz="1800" b="1" dirty="0">
                          <a:solidFill>
                            <a:srgbClr val="0070C0"/>
                          </a:solidFill>
                          <a:latin typeface="宋体" panose="02010600030101010101" pitchFamily="2" charset="-122"/>
                          <a:ea typeface="宋体" panose="02010600030101010101" pitchFamily="2" charset="-122"/>
                        </a:rPr>
                        <a:t>示值误差</a:t>
                      </a:r>
                      <a:r>
                        <a:rPr lang="en-US" altLang="zh-CN" sz="1800" b="1" dirty="0">
                          <a:solidFill>
                            <a:srgbClr val="0070C0"/>
                          </a:solidFill>
                          <a:latin typeface="宋体" panose="02010600030101010101" pitchFamily="2" charset="-122"/>
                          <a:ea typeface="宋体" panose="02010600030101010101" pitchFamily="2" charset="-122"/>
                        </a:rPr>
                        <a:t>)</a:t>
                      </a:r>
                      <a:endParaRPr lang="zh-CN" altLang="en-US" sz="1800" b="1" dirty="0">
                        <a:solidFill>
                          <a:srgbClr val="0070C0"/>
                        </a:solidFill>
                        <a:latin typeface="宋体" panose="02010600030101010101" pitchFamily="2" charset="-122"/>
                        <a:ea typeface="宋体" panose="02010600030101010101" pitchFamily="2" charset="-122"/>
                      </a:endParaRPr>
                    </a:p>
                  </a:txBody>
                  <a:tcPr marL="68577" marR="68577" marT="45712" marB="45712"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2"/>
                  </a:ext>
                </a:extLst>
              </a:tr>
            </a:tbl>
          </a:graphicData>
        </a:graphic>
      </p:graphicFrame>
      <p:sp>
        <p:nvSpPr>
          <p:cNvPr id="5" name="Rectangle 11"/>
          <p:cNvSpPr>
            <a:spLocks noChangeArrowheads="1"/>
          </p:cNvSpPr>
          <p:nvPr/>
        </p:nvSpPr>
        <p:spPr bwMode="auto">
          <a:xfrm>
            <a:off x="611560" y="260648"/>
            <a:ext cx="33718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17600" indent="-1117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3600" b="1" dirty="0">
                <a:solidFill>
                  <a:schemeClr val="accent5">
                    <a:lumMod val="75000"/>
                  </a:schemeClr>
                </a:solidFill>
                <a:latin typeface="+mn-ea"/>
                <a:ea typeface="+mn-ea"/>
              </a:rPr>
              <a:t> </a:t>
            </a:r>
            <a:r>
              <a:rPr lang="en-US" altLang="zh-CN" b="1" dirty="0">
                <a:solidFill>
                  <a:srgbClr val="0000FF"/>
                </a:solidFill>
                <a:latin typeface="+mn-ea"/>
                <a:ea typeface="+mn-ea"/>
              </a:rPr>
              <a:t>4.</a:t>
            </a:r>
            <a:r>
              <a:rPr lang="zh-CN" altLang="en-US" b="1" dirty="0">
                <a:solidFill>
                  <a:srgbClr val="0000FF"/>
                </a:solidFill>
                <a:latin typeface="+mn-ea"/>
                <a:ea typeface="+mn-ea"/>
              </a:rPr>
              <a:t>误差分类</a:t>
            </a:r>
          </a:p>
        </p:txBody>
      </p:sp>
    </p:spTree>
    <p:extLst>
      <p:ext uri="{BB962C8B-B14F-4D97-AF65-F5344CB8AC3E}">
        <p14:creationId xmlns:p14="http://schemas.microsoft.com/office/powerpoint/2010/main" val="33713977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8" name="Group 4"/>
          <p:cNvGraphicFramePr>
            <a:graphicFrameLocks noGrp="1"/>
          </p:cNvGraphicFramePr>
          <p:nvPr>
            <p:extLst>
              <p:ext uri="{D42A27DB-BD31-4B8C-83A1-F6EECF244321}">
                <p14:modId xmlns:p14="http://schemas.microsoft.com/office/powerpoint/2010/main" val="2600202228"/>
              </p:ext>
            </p:extLst>
          </p:nvPr>
        </p:nvGraphicFramePr>
        <p:xfrm>
          <a:off x="899592" y="2276872"/>
          <a:ext cx="7560840" cy="3241676"/>
        </p:xfrm>
        <a:graphic>
          <a:graphicData uri="http://schemas.openxmlformats.org/drawingml/2006/table">
            <a:tbl>
              <a:tblPr/>
              <a:tblGrid>
                <a:gridCol w="2270517">
                  <a:extLst>
                    <a:ext uri="{9D8B030D-6E8A-4147-A177-3AD203B41FA5}">
                      <a16:colId xmlns:a16="http://schemas.microsoft.com/office/drawing/2014/main" xmlns="" val="20000"/>
                    </a:ext>
                  </a:extLst>
                </a:gridCol>
                <a:gridCol w="1886973">
                  <a:extLst>
                    <a:ext uri="{9D8B030D-6E8A-4147-A177-3AD203B41FA5}">
                      <a16:colId xmlns:a16="http://schemas.microsoft.com/office/drawing/2014/main" xmlns="" val="20001"/>
                    </a:ext>
                  </a:extLst>
                </a:gridCol>
                <a:gridCol w="1796347">
                  <a:extLst>
                    <a:ext uri="{9D8B030D-6E8A-4147-A177-3AD203B41FA5}">
                      <a16:colId xmlns:a16="http://schemas.microsoft.com/office/drawing/2014/main" xmlns="" val="20002"/>
                    </a:ext>
                  </a:extLst>
                </a:gridCol>
                <a:gridCol w="1607003">
                  <a:extLst>
                    <a:ext uri="{9D8B030D-6E8A-4147-A177-3AD203B41FA5}">
                      <a16:colId xmlns:a16="http://schemas.microsoft.com/office/drawing/2014/main" xmlns="" val="20003"/>
                    </a:ext>
                  </a:extLst>
                </a:gridCol>
              </a:tblGrid>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Arial" charset="0"/>
                          <a:ea typeface="宋体" charset="0"/>
                          <a:cs typeface="Times New Roman" charset="0"/>
                        </a:rPr>
                        <a:t>仪器名称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Arial" charset="0"/>
                          <a:ea typeface="宋体" charset="0"/>
                          <a:cs typeface="Times New Roman" charset="0"/>
                        </a:rPr>
                        <a:t>量程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Arial" charset="0"/>
                          <a:ea typeface="宋体" charset="0"/>
                          <a:cs typeface="Times New Roman" charset="0"/>
                        </a:rPr>
                        <a:t>分度值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Arial" charset="0"/>
                          <a:ea typeface="宋体" charset="0"/>
                          <a:cs typeface="Times New Roman" charset="0"/>
                        </a:rPr>
                        <a:t>允差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0"/>
                  </a:ext>
                </a:extLst>
              </a:tr>
              <a:tr h="631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Arial" charset="0"/>
                          <a:ea typeface="宋体" charset="0"/>
                          <a:cs typeface="Times New Roman" charset="0"/>
                        </a:rPr>
                        <a:t>钢板尺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1 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1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±0.20 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1"/>
                  </a:ext>
                </a:extLst>
              </a:tr>
              <a:tr h="631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2"/>
                          </a:solidFill>
                          <a:effectLst/>
                          <a:latin typeface="Arial" charset="0"/>
                          <a:ea typeface="宋体" charset="0"/>
                          <a:cs typeface="Times New Roman" charset="0"/>
                        </a:rPr>
                        <a:t>游标卡尺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125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0.02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±0.02 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2"/>
                  </a:ext>
                </a:extLst>
              </a:tr>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Arial" charset="0"/>
                          <a:ea typeface="宋体" charset="0"/>
                          <a:cs typeface="Times New Roman" charset="0"/>
                        </a:rPr>
                        <a:t>螺旋测微器</a:t>
                      </a:r>
                      <a:r>
                        <a:rPr kumimoji="0" lang="en-US" altLang="zh-CN" sz="2000" b="1" i="0" u="none" strike="noStrike" cap="none" normalizeH="0" baseline="0">
                          <a:ln>
                            <a:noFill/>
                          </a:ln>
                          <a:solidFill>
                            <a:schemeClr val="tx2"/>
                          </a:solidFill>
                          <a:effectLst/>
                          <a:latin typeface="Arial" charset="0"/>
                          <a:ea typeface="宋体" charset="0"/>
                          <a:cs typeface="Times New Roman" charset="0"/>
                        </a:rPr>
                        <a:t>(1</a:t>
                      </a:r>
                      <a:r>
                        <a:rPr kumimoji="0" lang="zh-CN" altLang="en-US" sz="2000" b="1" i="0" u="none" strike="noStrike" cap="none" normalizeH="0" baseline="0">
                          <a:ln>
                            <a:noFill/>
                          </a:ln>
                          <a:solidFill>
                            <a:schemeClr val="tx2"/>
                          </a:solidFill>
                          <a:effectLst/>
                          <a:latin typeface="Arial" charset="0"/>
                          <a:ea typeface="宋体" charset="0"/>
                          <a:cs typeface="Times New Roman" charset="0"/>
                        </a:rPr>
                        <a:t>级</a:t>
                      </a:r>
                      <a:r>
                        <a:rPr kumimoji="0" lang="en-US" altLang="zh-CN" sz="2000" b="1" i="0" u="none" strike="noStrike" cap="none" normalizeH="0" baseline="0">
                          <a:ln>
                            <a:noFill/>
                          </a:ln>
                          <a:solidFill>
                            <a:schemeClr val="tx2"/>
                          </a:solidFill>
                          <a:effectLst/>
                          <a:latin typeface="Arial" charset="0"/>
                          <a:ea typeface="宋体" charset="0"/>
                          <a:cs typeface="Times New Roman"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0~25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0.01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±0.004 mm</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000" b="1" i="0" u="none" strike="noStrike" cap="none" normalizeH="0" baseline="0" dirty="0">
                        <a:ln>
                          <a:noFill/>
                        </a:ln>
                        <a:solidFill>
                          <a:schemeClr val="tx2"/>
                        </a:solidFill>
                        <a:effectLst/>
                        <a:latin typeface="Arial" charset="0"/>
                        <a:ea typeface="宋体" charset="0"/>
                        <a:cs typeface="Times New Roman"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3"/>
                  </a:ext>
                </a:extLst>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Arial" charset="0"/>
                          <a:ea typeface="宋体" charset="0"/>
                          <a:cs typeface="Times New Roman" charset="0"/>
                        </a:rPr>
                        <a:t>电表（</a:t>
                      </a:r>
                      <a:r>
                        <a:rPr kumimoji="0" lang="en-US" altLang="zh-CN" sz="2000" b="1" i="0" u="none" strike="noStrike" cap="none" normalizeH="0" baseline="0">
                          <a:ln>
                            <a:noFill/>
                          </a:ln>
                          <a:solidFill>
                            <a:schemeClr val="tx2"/>
                          </a:solidFill>
                          <a:effectLst/>
                          <a:latin typeface="Arial" charset="0"/>
                          <a:ea typeface="宋体" charset="0"/>
                          <a:cs typeface="Times New Roman" charset="0"/>
                        </a:rPr>
                        <a:t>0.5</a:t>
                      </a:r>
                      <a:r>
                        <a:rPr kumimoji="0" lang="zh-CN" altLang="en-US" sz="2000" b="1" i="0" u="none" strike="noStrike" cap="none" normalizeH="0" baseline="0">
                          <a:ln>
                            <a:noFill/>
                          </a:ln>
                          <a:solidFill>
                            <a:schemeClr val="tx2"/>
                          </a:solidFill>
                          <a:effectLst/>
                          <a:latin typeface="Arial" charset="0"/>
                          <a:ea typeface="宋体" charset="0"/>
                          <a:cs typeface="Times New Roman" charset="0"/>
                        </a:rPr>
                        <a:t>级</a:t>
                      </a:r>
                      <a:r>
                        <a:rPr kumimoji="0" lang="en-US" altLang="zh-CN" sz="2000" b="1" i="0" u="none" strike="noStrike" cap="none" normalizeH="0" baseline="0">
                          <a:ln>
                            <a:noFill/>
                          </a:ln>
                          <a:solidFill>
                            <a:schemeClr val="tx2"/>
                          </a:solidFill>
                          <a:effectLst/>
                          <a:latin typeface="Arial" charset="0"/>
                          <a:ea typeface="宋体" charset="0"/>
                          <a:cs typeface="Times New Roman"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sz="2000" b="1" i="0" u="none" strike="noStrike" cap="none" normalizeH="0" baseline="0">
                        <a:ln>
                          <a:noFill/>
                        </a:ln>
                        <a:solidFill>
                          <a:schemeClr val="tx2"/>
                        </a:solidFill>
                        <a:effectLst/>
                        <a:latin typeface="Arial" charset="0"/>
                        <a:ea typeface="宋体" charset="0"/>
                        <a:cs typeface="Times New Roman"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sz="2000" b="1" i="0" u="none" strike="noStrike" cap="none" normalizeH="0" baseline="0">
                        <a:ln>
                          <a:noFill/>
                        </a:ln>
                        <a:solidFill>
                          <a:schemeClr val="tx2"/>
                        </a:solidFill>
                        <a:effectLst/>
                        <a:latin typeface="Arial" charset="0"/>
                        <a:ea typeface="宋体" charset="0"/>
                        <a:cs typeface="Times New Roman"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Arial" charset="0"/>
                          <a:ea typeface="宋体" charset="0"/>
                          <a:cs typeface="Times New Roman" charset="0"/>
                        </a:rPr>
                        <a:t>0.5%</a:t>
                      </a:r>
                      <a:r>
                        <a:rPr kumimoji="0" lang="en-US" altLang="zh-CN" sz="2000" b="1" i="0" u="none" strike="noStrike" cap="none" normalizeH="0" baseline="0" dirty="0">
                          <a:ln>
                            <a:noFill/>
                          </a:ln>
                          <a:solidFill>
                            <a:schemeClr val="tx2"/>
                          </a:solidFill>
                          <a:effectLst/>
                          <a:latin typeface="Arial" charset="0"/>
                          <a:ea typeface="宋体" charset="0"/>
                          <a:cs typeface="Times New Roman" charset="0"/>
                          <a:sym typeface="Symbol" charset="0"/>
                        </a:rPr>
                        <a:t></a:t>
                      </a:r>
                      <a:r>
                        <a:rPr kumimoji="0" lang="zh-CN" altLang="en-US" sz="2000" b="1" i="0" u="none" strike="noStrike" cap="none" normalizeH="0" baseline="0" dirty="0">
                          <a:ln>
                            <a:noFill/>
                          </a:ln>
                          <a:solidFill>
                            <a:schemeClr val="tx2"/>
                          </a:solidFill>
                          <a:effectLst/>
                          <a:latin typeface="Arial" charset="0"/>
                          <a:ea typeface="宋体" charset="0"/>
                          <a:cs typeface="Times New Roman" charset="0"/>
                          <a:sym typeface="Symbol" charset="0"/>
                        </a:rPr>
                        <a:t>量程</a:t>
                      </a:r>
                      <a:endParaRPr kumimoji="0" lang="zh-CN" altLang="en-US" sz="2000" b="1" i="0" u="none" strike="noStrike" cap="none" normalizeH="0" baseline="0" dirty="0">
                        <a:ln>
                          <a:noFill/>
                        </a:ln>
                        <a:solidFill>
                          <a:schemeClr val="tx2"/>
                        </a:solidFill>
                        <a:effectLst/>
                        <a:latin typeface="Arial" charset="0"/>
                        <a:ea typeface="宋体" charset="0"/>
                        <a:cs typeface="Times New Roman"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4"/>
                  </a:ext>
                </a:extLst>
              </a:tr>
            </a:tbl>
          </a:graphicData>
        </a:graphic>
      </p:graphicFrame>
      <p:sp>
        <p:nvSpPr>
          <p:cNvPr id="17443" name="Text Box 36"/>
          <p:cNvSpPr txBox="1">
            <a:spLocks noChangeArrowheads="1"/>
          </p:cNvSpPr>
          <p:nvPr/>
        </p:nvSpPr>
        <p:spPr bwMode="auto">
          <a:xfrm>
            <a:off x="2555776" y="1052736"/>
            <a:ext cx="41344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defRPr/>
            </a:pPr>
            <a:r>
              <a:rPr lang="zh-CN" altLang="en-US" b="1" dirty="0">
                <a:solidFill>
                  <a:srgbClr val="000090"/>
                </a:solidFill>
                <a:latin typeface="+mn-ea"/>
                <a:ea typeface="+mn-ea"/>
                <a:cs typeface="黑体" charset="0"/>
              </a:rPr>
              <a:t>部分实验仪器的允差举例</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695" name="Group 127"/>
          <p:cNvGraphicFramePr>
            <a:graphicFrameLocks noGrp="1"/>
          </p:cNvGraphicFramePr>
          <p:nvPr>
            <p:extLst>
              <p:ext uri="{D42A27DB-BD31-4B8C-83A1-F6EECF244321}">
                <p14:modId xmlns:p14="http://schemas.microsoft.com/office/powerpoint/2010/main" val="3925779678"/>
              </p:ext>
            </p:extLst>
          </p:nvPr>
        </p:nvGraphicFramePr>
        <p:xfrm>
          <a:off x="899592" y="980728"/>
          <a:ext cx="7343775" cy="5376866"/>
        </p:xfrm>
        <a:graphic>
          <a:graphicData uri="http://schemas.openxmlformats.org/drawingml/2006/table">
            <a:tbl>
              <a:tblPr/>
              <a:tblGrid>
                <a:gridCol w="2154237">
                  <a:extLst>
                    <a:ext uri="{9D8B030D-6E8A-4147-A177-3AD203B41FA5}">
                      <a16:colId xmlns:a16="http://schemas.microsoft.com/office/drawing/2014/main" xmlns="" val="20000"/>
                    </a:ext>
                  </a:extLst>
                </a:gridCol>
                <a:gridCol w="1517650">
                  <a:extLst>
                    <a:ext uri="{9D8B030D-6E8A-4147-A177-3AD203B41FA5}">
                      <a16:colId xmlns:a16="http://schemas.microsoft.com/office/drawing/2014/main" xmlns="" val="20001"/>
                    </a:ext>
                  </a:extLst>
                </a:gridCol>
                <a:gridCol w="1511300">
                  <a:extLst>
                    <a:ext uri="{9D8B030D-6E8A-4147-A177-3AD203B41FA5}">
                      <a16:colId xmlns:a16="http://schemas.microsoft.com/office/drawing/2014/main" xmlns="" val="20002"/>
                    </a:ext>
                  </a:extLst>
                </a:gridCol>
                <a:gridCol w="2160588">
                  <a:extLst>
                    <a:ext uri="{9D8B030D-6E8A-4147-A177-3AD203B41FA5}">
                      <a16:colId xmlns:a16="http://schemas.microsoft.com/office/drawing/2014/main" xmlns="" val="20003"/>
                    </a:ext>
                  </a:extLst>
                </a:gridCol>
              </a:tblGrid>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Arial" charset="0"/>
                          <a:ea typeface="宋体" charset="0"/>
                          <a:cs typeface="Times New Roman" charset="0"/>
                        </a:rPr>
                        <a:t>仪器名称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量程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分度值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允差</a:t>
                      </a:r>
                      <a:r>
                        <a:rPr kumimoji="0" lang="en-US" altLang="zh-CN" sz="2000" b="1" i="0" u="none" strike="noStrike" cap="none" normalizeH="0" baseline="0">
                          <a:ln>
                            <a:noFill/>
                          </a:ln>
                          <a:solidFill>
                            <a:srgbClr val="000000"/>
                          </a:solidFill>
                          <a:effectLst/>
                          <a:latin typeface="Arial" charset="0"/>
                          <a:ea typeface="宋体" charset="0"/>
                          <a:cs typeface="Times New Roman" charset="0"/>
                        </a:rPr>
                        <a:t>(</a:t>
                      </a:r>
                      <a:r>
                        <a:rPr kumimoji="0" lang="zh-CN" altLang="en-US" sz="2000" b="1" i="0" u="none" strike="noStrike" cap="none" normalizeH="0" baseline="0">
                          <a:ln>
                            <a:noFill/>
                          </a:ln>
                          <a:solidFill>
                            <a:srgbClr val="000000"/>
                          </a:solidFill>
                          <a:effectLst/>
                          <a:latin typeface="Arial" charset="0"/>
                          <a:ea typeface="宋体" charset="0"/>
                          <a:cs typeface="Times New Roman" charset="0"/>
                        </a:rPr>
                        <a:t>示值误差</a:t>
                      </a:r>
                      <a:r>
                        <a:rPr kumimoji="0" lang="en-US" altLang="zh-CN" sz="2000" b="1" i="0" u="none" strike="noStrike" cap="none" normalizeH="0" baseline="0">
                          <a:ln>
                            <a:noFill/>
                          </a:ln>
                          <a:solidFill>
                            <a:srgbClr val="000000"/>
                          </a:solidFill>
                          <a:effectLst/>
                          <a:latin typeface="Arial" charset="0"/>
                          <a:ea typeface="宋体" charset="0"/>
                          <a:cs typeface="Times New Roman"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0"/>
                  </a:ext>
                </a:extLst>
              </a:tr>
              <a:tr h="631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钢板尺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1000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1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±0.20 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1"/>
                  </a:ext>
                </a:extLst>
              </a:tr>
              <a:tr h="631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钢板尺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500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1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±0.15 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2"/>
                  </a:ext>
                </a:extLst>
              </a:tr>
              <a:tr h="554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钢板尺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150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1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±0.10 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3"/>
                  </a:ext>
                </a:extLst>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机械式停表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sz="2000" b="1" i="0" u="none" strike="noStrike" cap="none" normalizeH="0" baseline="0">
                        <a:ln>
                          <a:noFill/>
                        </a:ln>
                        <a:solidFill>
                          <a:srgbClr val="000000"/>
                        </a:solidFill>
                        <a:effectLst/>
                        <a:latin typeface="Arial" charset="0"/>
                        <a:ea typeface="宋体" charset="0"/>
                        <a:cs typeface="Times New Roman"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0.1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0.1 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4"/>
                  </a:ext>
                </a:extLst>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数字毫秒表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sz="2000" b="1" i="0" u="none" strike="noStrike" cap="none" normalizeH="0" baseline="0">
                        <a:ln>
                          <a:noFill/>
                        </a:ln>
                        <a:solidFill>
                          <a:srgbClr val="000000"/>
                        </a:solidFill>
                        <a:effectLst/>
                        <a:latin typeface="Arial" charset="0"/>
                        <a:ea typeface="宋体" charset="0"/>
                        <a:cs typeface="Times New Roman"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0.1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0.1 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5"/>
                  </a:ext>
                </a:extLst>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物理天平</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500 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0.05 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0.08 g(</a:t>
                      </a:r>
                      <a:r>
                        <a:rPr kumimoji="0" lang="zh-CN" altLang="en-US" sz="1400" b="1" i="0" u="none" strike="noStrike" cap="none" normalizeH="0" baseline="0" dirty="0">
                          <a:ln>
                            <a:noFill/>
                          </a:ln>
                          <a:solidFill>
                            <a:srgbClr val="000000"/>
                          </a:solidFill>
                          <a:effectLst/>
                          <a:latin typeface="Arial" charset="0"/>
                          <a:ea typeface="宋体" charset="0"/>
                          <a:cs typeface="Times New Roman" charset="0"/>
                        </a:rPr>
                        <a:t>接近满量程</a:t>
                      </a: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6"/>
                  </a:ext>
                </a:extLst>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普通温度计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a:t>
                      </a:r>
                      <a:r>
                        <a:rPr kumimoji="0" lang="en-US" altLang="zh-CN" sz="2000" b="1" i="0" u="none" strike="noStrike" cap="none" normalizeH="0" baseline="0" dirty="0">
                          <a:ln>
                            <a:noFill/>
                          </a:ln>
                          <a:solidFill>
                            <a:srgbClr val="000000"/>
                          </a:solidFill>
                          <a:effectLst/>
                          <a:latin typeface="Times New Roman" charset="0"/>
                          <a:ea typeface="宋体" charset="0"/>
                          <a:cs typeface="Times New Roman" charset="0"/>
                        </a:rPr>
                        <a:t>—</a:t>
                      </a: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100 ℃</a:t>
                      </a:r>
                      <a:endParaRPr kumimoji="0" lang="en-US" altLang="zh-CN" sz="2000" b="1" i="0" u="none" strike="noStrike" cap="none" normalizeH="0" baseline="0" dirty="0">
                        <a:ln>
                          <a:noFill/>
                        </a:ln>
                        <a:solidFill>
                          <a:srgbClr val="000000"/>
                        </a:solidFill>
                        <a:effectLst/>
                        <a:latin typeface="Times New Roman" panose="02020603050405020304" pitchFamily="18" charset="0"/>
                        <a:ea typeface="宋体"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sz="2000" b="1" i="0" u="none" strike="noStrike" cap="none" normalizeH="0" baseline="0">
                        <a:ln>
                          <a:noFill/>
                        </a:ln>
                        <a:solidFill>
                          <a:srgbClr val="000000"/>
                        </a:solidFill>
                        <a:effectLst/>
                        <a:latin typeface="Arial" charset="0"/>
                        <a:ea typeface="宋体" charset="0"/>
                        <a:cs typeface="Times New Roman"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7"/>
                  </a:ext>
                </a:extLst>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00"/>
                          </a:solidFill>
                          <a:effectLst/>
                          <a:latin typeface="Arial" charset="0"/>
                          <a:ea typeface="宋体" charset="0"/>
                          <a:cs typeface="Times New Roman" charset="0"/>
                        </a:rPr>
                        <a:t>工业温度计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a:t>
                      </a:r>
                      <a:r>
                        <a:rPr kumimoji="0" lang="en-US" altLang="zh-CN" sz="2000" b="1" i="0" u="none" strike="noStrike" cap="none" normalizeH="0" baseline="0" dirty="0">
                          <a:ln>
                            <a:noFill/>
                          </a:ln>
                          <a:solidFill>
                            <a:srgbClr val="000000"/>
                          </a:solidFill>
                          <a:effectLst/>
                          <a:latin typeface="Times New Roman" charset="0"/>
                          <a:ea typeface="宋体" charset="0"/>
                          <a:cs typeface="Times New Roman" charset="0"/>
                        </a:rPr>
                        <a:t>—</a:t>
                      </a: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150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sz="2000" b="1" i="0" u="none" strike="noStrike" cap="none" normalizeH="0" baseline="0">
                        <a:ln>
                          <a:noFill/>
                        </a:ln>
                        <a:solidFill>
                          <a:srgbClr val="000000"/>
                        </a:solidFill>
                        <a:effectLst/>
                        <a:latin typeface="Arial" charset="0"/>
                        <a:ea typeface="宋体" charset="0"/>
                        <a:cs typeface="Times New Roman"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charset="0"/>
                          <a:cs typeface="Times New Roman" charset="0"/>
                        </a:rPr>
                        <a:t>0.5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extLst>
                  <a:ext uri="{0D108BD9-81ED-4DB2-BD59-A6C34878D82A}">
                    <a16:rowId xmlns:a16="http://schemas.microsoft.com/office/drawing/2014/main" xmlns="" val="10008"/>
                  </a:ext>
                </a:extLst>
              </a:tr>
            </a:tbl>
          </a:graphicData>
        </a:graphic>
      </p:graphicFrame>
      <p:sp>
        <p:nvSpPr>
          <p:cNvPr id="18486" name="Text Box 35"/>
          <p:cNvSpPr txBox="1">
            <a:spLocks noChangeArrowheads="1"/>
          </p:cNvSpPr>
          <p:nvPr/>
        </p:nvSpPr>
        <p:spPr bwMode="auto">
          <a:xfrm>
            <a:off x="1547664" y="260350"/>
            <a:ext cx="61704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defRPr/>
            </a:pPr>
            <a:r>
              <a:rPr lang="zh-CN" altLang="en-US" b="1" dirty="0">
                <a:latin typeface="Times New Roman" charset="0"/>
                <a:ea typeface="黑体" charset="0"/>
                <a:cs typeface="黑体" charset="0"/>
              </a:rPr>
              <a:t>部分实验仪器的允差</a:t>
            </a:r>
            <a:r>
              <a:rPr lang="en-US" altLang="zh-CN" b="1" dirty="0">
                <a:latin typeface="Times New Roman" charset="0"/>
                <a:ea typeface="黑体" charset="0"/>
                <a:cs typeface="黑体" charset="0"/>
              </a:rPr>
              <a:t>(</a:t>
            </a:r>
            <a:r>
              <a:rPr lang="zh-CN" altLang="en-US" b="1" dirty="0">
                <a:latin typeface="Times New Roman" charset="0"/>
                <a:ea typeface="黑体" charset="0"/>
                <a:cs typeface="黑体" charset="0"/>
              </a:rPr>
              <a:t>示值误差</a:t>
            </a:r>
            <a:r>
              <a:rPr lang="en-US" altLang="zh-CN" b="1" dirty="0">
                <a:latin typeface="Times New Roman" charset="0"/>
                <a:ea typeface="黑体" charset="0"/>
                <a:cs typeface="黑体" charset="0"/>
              </a:rPr>
              <a:t>)</a:t>
            </a:r>
            <a:r>
              <a:rPr lang="zh-CN" altLang="en-US" b="1" dirty="0">
                <a:latin typeface="Times New Roman" charset="0"/>
                <a:ea typeface="黑体" charset="0"/>
                <a:cs typeface="黑体" charset="0"/>
              </a:rPr>
              <a:t>举例</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5" name="Object 5"/>
          <p:cNvGraphicFramePr>
            <a:graphicFrameLocks noChangeAspect="1"/>
          </p:cNvGraphicFramePr>
          <p:nvPr>
            <p:extLst>
              <p:ext uri="{D42A27DB-BD31-4B8C-83A1-F6EECF244321}">
                <p14:modId xmlns:p14="http://schemas.microsoft.com/office/powerpoint/2010/main" val="3251630068"/>
              </p:ext>
            </p:extLst>
          </p:nvPr>
        </p:nvGraphicFramePr>
        <p:xfrm>
          <a:off x="2699792" y="1196752"/>
          <a:ext cx="3311946" cy="647923"/>
        </p:xfrm>
        <a:graphic>
          <a:graphicData uri="http://schemas.openxmlformats.org/presentationml/2006/ole">
            <mc:AlternateContent xmlns:mc="http://schemas.openxmlformats.org/markup-compatibility/2006">
              <mc:Choice xmlns:v="urn:schemas-microsoft-com:vml" Requires="v">
                <p:oleObj spid="_x0000_s192696" name="Equation" r:id="rId3" imgW="985680" imgH="178200" progId="">
                  <p:embed/>
                </p:oleObj>
              </mc:Choice>
              <mc:Fallback>
                <p:oleObj name="Equation" r:id="rId3" imgW="985680" imgH="178200" progId="">
                  <p:embed/>
                  <p:pic>
                    <p:nvPicPr>
                      <p:cNvPr id="0" name="Picture 1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196752"/>
                        <a:ext cx="3311946" cy="6479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0" name="Rectangle 203"/>
          <p:cNvSpPr>
            <a:spLocks noChangeArrowheads="1"/>
          </p:cNvSpPr>
          <p:nvPr/>
        </p:nvSpPr>
        <p:spPr bwMode="auto">
          <a:xfrm>
            <a:off x="395536" y="1989138"/>
            <a:ext cx="7848352"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buClr>
                <a:schemeClr val="bg2"/>
              </a:buClr>
              <a:buSzPct val="75000"/>
              <a:defRPr/>
            </a:pPr>
            <a:r>
              <a:rPr kumimoji="0" lang="en-US" altLang="zh-CN" sz="2400" b="1" dirty="0">
                <a:solidFill>
                  <a:schemeClr val="accent5">
                    <a:lumMod val="75000"/>
                  </a:schemeClr>
                </a:solidFill>
                <a:latin typeface="+mn-ea"/>
                <a:ea typeface="+mn-ea"/>
              </a:rPr>
              <a:t>   1. </a:t>
            </a:r>
            <a:r>
              <a:rPr kumimoji="0" lang="zh-CN" altLang="en-US" sz="2400" b="1" dirty="0">
                <a:solidFill>
                  <a:schemeClr val="accent5">
                    <a:lumMod val="75000"/>
                  </a:schemeClr>
                </a:solidFill>
                <a:latin typeface="+mn-ea"/>
                <a:ea typeface="+mn-ea"/>
              </a:rPr>
              <a:t>求电压表仪器误差。电压表量程</a:t>
            </a:r>
            <a:r>
              <a:rPr kumimoji="0" lang="en-US" altLang="zh-CN" sz="2400" b="1" dirty="0">
                <a:solidFill>
                  <a:schemeClr val="accent5">
                    <a:lumMod val="75000"/>
                  </a:schemeClr>
                </a:solidFill>
                <a:latin typeface="+mn-ea"/>
                <a:ea typeface="+mn-ea"/>
              </a:rPr>
              <a:t>100 mV</a:t>
            </a:r>
            <a:r>
              <a:rPr kumimoji="0" lang="zh-CN" altLang="en-US" sz="2400" b="1" dirty="0">
                <a:solidFill>
                  <a:schemeClr val="accent5">
                    <a:lumMod val="75000"/>
                  </a:schemeClr>
                </a:solidFill>
                <a:latin typeface="+mn-ea"/>
                <a:ea typeface="+mn-ea"/>
              </a:rPr>
              <a:t>，等级</a:t>
            </a:r>
            <a:r>
              <a:rPr kumimoji="0" lang="en-US" altLang="zh-CN" sz="2400" b="1" dirty="0">
                <a:solidFill>
                  <a:schemeClr val="accent5">
                    <a:lumMod val="75000"/>
                  </a:schemeClr>
                </a:solidFill>
                <a:latin typeface="+mn-ea"/>
                <a:ea typeface="+mn-ea"/>
              </a:rPr>
              <a:t>0.5</a:t>
            </a:r>
            <a:r>
              <a:rPr kumimoji="0" lang="zh-CN" altLang="en-US" sz="2400" b="1" dirty="0">
                <a:solidFill>
                  <a:schemeClr val="accent5">
                    <a:lumMod val="75000"/>
                  </a:schemeClr>
                </a:solidFill>
                <a:latin typeface="+mn-ea"/>
                <a:ea typeface="+mn-ea"/>
              </a:rPr>
              <a:t>。</a:t>
            </a:r>
          </a:p>
        </p:txBody>
      </p:sp>
      <p:graphicFrame>
        <p:nvGraphicFramePr>
          <p:cNvPr id="36867" name="Object 204"/>
          <p:cNvGraphicFramePr>
            <a:graphicFrameLocks noChangeAspect="1"/>
          </p:cNvGraphicFramePr>
          <p:nvPr>
            <p:extLst>
              <p:ext uri="{D42A27DB-BD31-4B8C-83A1-F6EECF244321}">
                <p14:modId xmlns:p14="http://schemas.microsoft.com/office/powerpoint/2010/main" val="2203919563"/>
              </p:ext>
            </p:extLst>
          </p:nvPr>
        </p:nvGraphicFramePr>
        <p:xfrm>
          <a:off x="2062163" y="2565400"/>
          <a:ext cx="4673600" cy="576263"/>
        </p:xfrm>
        <a:graphic>
          <a:graphicData uri="http://schemas.openxmlformats.org/presentationml/2006/ole">
            <mc:AlternateContent xmlns:mc="http://schemas.openxmlformats.org/markup-compatibility/2006">
              <mc:Choice xmlns:v="urn:schemas-microsoft-com:vml" Requires="v">
                <p:oleObj spid="_x0000_s192697" name="Equation" r:id="rId5" imgW="1752480" imgH="164880" progId="">
                  <p:embed/>
                </p:oleObj>
              </mc:Choice>
              <mc:Fallback>
                <p:oleObj name="Equation" r:id="rId5" imgW="1752480" imgH="164880" progId="">
                  <p:embed/>
                  <p:pic>
                    <p:nvPicPr>
                      <p:cNvPr id="0" name="Picture 1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2163" y="2565400"/>
                        <a:ext cx="46736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2" name="Rectangle 10"/>
          <p:cNvSpPr>
            <a:spLocks noChangeArrowheads="1"/>
          </p:cNvSpPr>
          <p:nvPr/>
        </p:nvSpPr>
        <p:spPr bwMode="auto">
          <a:xfrm>
            <a:off x="827088" y="3716338"/>
            <a:ext cx="7345362"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400" b="1" dirty="0">
                <a:solidFill>
                  <a:schemeClr val="accent5">
                    <a:lumMod val="75000"/>
                  </a:schemeClr>
                </a:solidFill>
                <a:latin typeface="+mn-ea"/>
                <a:ea typeface="+mn-ea"/>
              </a:rPr>
              <a:t>2.</a:t>
            </a:r>
            <a:r>
              <a:rPr lang="zh-CN" altLang="en-US" sz="2400" b="1" dirty="0">
                <a:solidFill>
                  <a:schemeClr val="accent5">
                    <a:lumMod val="75000"/>
                  </a:schemeClr>
                </a:solidFill>
                <a:latin typeface="+mn-ea"/>
                <a:ea typeface="+mn-ea"/>
              </a:rPr>
              <a:t> 测</a:t>
            </a:r>
            <a:r>
              <a:rPr lang="en-US" altLang="zh-CN" sz="2400" b="1" dirty="0">
                <a:solidFill>
                  <a:schemeClr val="accent5">
                    <a:lumMod val="75000"/>
                  </a:schemeClr>
                </a:solidFill>
                <a:latin typeface="+mn-ea"/>
                <a:ea typeface="+mn-ea"/>
              </a:rPr>
              <a:t>1.5V</a:t>
            </a:r>
            <a:r>
              <a:rPr lang="zh-CN" altLang="en-US" sz="2400" b="1" dirty="0">
                <a:solidFill>
                  <a:schemeClr val="accent5">
                    <a:lumMod val="75000"/>
                  </a:schemeClr>
                </a:solidFill>
                <a:latin typeface="+mn-ea"/>
                <a:ea typeface="+mn-ea"/>
              </a:rPr>
              <a:t>电压，要求测量结果相对误差不大于</a:t>
            </a:r>
            <a:r>
              <a:rPr lang="en-US" altLang="zh-CN" sz="2400" b="1" dirty="0">
                <a:solidFill>
                  <a:schemeClr val="accent5">
                    <a:lumMod val="75000"/>
                  </a:schemeClr>
                </a:solidFill>
                <a:latin typeface="+mn-ea"/>
                <a:ea typeface="+mn-ea"/>
              </a:rPr>
              <a:t>1.5%</a:t>
            </a:r>
            <a:r>
              <a:rPr lang="zh-CN" altLang="en-US" sz="2400" b="1" dirty="0">
                <a:solidFill>
                  <a:schemeClr val="accent5">
                    <a:lumMod val="75000"/>
                  </a:schemeClr>
                </a:solidFill>
                <a:latin typeface="+mn-ea"/>
                <a:ea typeface="+mn-ea"/>
              </a:rPr>
              <a:t>，应该选下面哪种仪器？</a:t>
            </a:r>
            <a:endParaRPr lang="en-US" altLang="zh-CN" sz="2400" b="1" dirty="0">
              <a:solidFill>
                <a:schemeClr val="accent5">
                  <a:lumMod val="75000"/>
                </a:schemeClr>
              </a:solidFill>
              <a:latin typeface="+mn-ea"/>
              <a:ea typeface="+mn-ea"/>
            </a:endParaRPr>
          </a:p>
          <a:p>
            <a:pPr eaLnBrk="1" hangingPunct="1">
              <a:spcBef>
                <a:spcPct val="0"/>
              </a:spcBef>
              <a:buClrTx/>
              <a:buSzTx/>
              <a:buFontTx/>
              <a:buNone/>
              <a:defRPr/>
            </a:pPr>
            <a:r>
              <a:rPr lang="en-US" altLang="zh-CN" sz="2400" b="1" dirty="0">
                <a:solidFill>
                  <a:schemeClr val="accent5">
                    <a:lumMod val="75000"/>
                  </a:schemeClr>
                </a:solidFill>
                <a:latin typeface="+mn-ea"/>
                <a:ea typeface="+mn-ea"/>
              </a:rPr>
              <a:t>0.5</a:t>
            </a:r>
            <a:r>
              <a:rPr lang="zh-CN" altLang="en-US" sz="2400" b="1" dirty="0">
                <a:solidFill>
                  <a:schemeClr val="accent5">
                    <a:lumMod val="75000"/>
                  </a:schemeClr>
                </a:solidFill>
                <a:latin typeface="+mn-ea"/>
                <a:ea typeface="+mn-ea"/>
              </a:rPr>
              <a:t>级量程</a:t>
            </a:r>
            <a:r>
              <a:rPr lang="en-US" altLang="zh-CN" sz="2400" b="1" dirty="0">
                <a:solidFill>
                  <a:schemeClr val="accent5">
                    <a:lumMod val="75000"/>
                  </a:schemeClr>
                </a:solidFill>
                <a:latin typeface="+mn-ea"/>
                <a:ea typeface="+mn-ea"/>
              </a:rPr>
              <a:t>5</a:t>
            </a:r>
            <a:r>
              <a:rPr lang="zh-CN" altLang="en-US" sz="2400" b="1" dirty="0">
                <a:solidFill>
                  <a:schemeClr val="accent5">
                    <a:lumMod val="75000"/>
                  </a:schemeClr>
                </a:solidFill>
                <a:latin typeface="+mn-ea"/>
                <a:ea typeface="+mn-ea"/>
              </a:rPr>
              <a:t>伏；</a:t>
            </a:r>
            <a:r>
              <a:rPr lang="en-US" altLang="zh-CN" sz="2400" b="1" dirty="0">
                <a:solidFill>
                  <a:schemeClr val="accent5">
                    <a:lumMod val="75000"/>
                  </a:schemeClr>
                </a:solidFill>
                <a:latin typeface="+mn-ea"/>
                <a:ea typeface="+mn-ea"/>
              </a:rPr>
              <a:t>1.0</a:t>
            </a:r>
            <a:r>
              <a:rPr lang="zh-CN" altLang="en-US" sz="2400" b="1" dirty="0">
                <a:solidFill>
                  <a:schemeClr val="accent5">
                    <a:lumMod val="75000"/>
                  </a:schemeClr>
                </a:solidFill>
                <a:latin typeface="+mn-ea"/>
                <a:ea typeface="+mn-ea"/>
              </a:rPr>
              <a:t>级量程</a:t>
            </a:r>
            <a:r>
              <a:rPr lang="en-US" altLang="zh-CN" sz="2400" b="1" dirty="0">
                <a:solidFill>
                  <a:schemeClr val="accent5">
                    <a:lumMod val="75000"/>
                  </a:schemeClr>
                </a:solidFill>
                <a:latin typeface="+mn-ea"/>
                <a:ea typeface="+mn-ea"/>
              </a:rPr>
              <a:t>2</a:t>
            </a:r>
            <a:r>
              <a:rPr lang="zh-CN" altLang="en-US" sz="2400" b="1" dirty="0">
                <a:solidFill>
                  <a:schemeClr val="accent5">
                    <a:lumMod val="75000"/>
                  </a:schemeClr>
                </a:solidFill>
                <a:latin typeface="+mn-ea"/>
                <a:ea typeface="+mn-ea"/>
              </a:rPr>
              <a:t>伏；</a:t>
            </a:r>
            <a:r>
              <a:rPr lang="en-US" altLang="zh-CN" sz="2400" b="1" dirty="0">
                <a:solidFill>
                  <a:schemeClr val="accent5">
                    <a:lumMod val="75000"/>
                  </a:schemeClr>
                </a:solidFill>
                <a:latin typeface="+mn-ea"/>
                <a:ea typeface="+mn-ea"/>
              </a:rPr>
              <a:t>2.5</a:t>
            </a:r>
            <a:r>
              <a:rPr lang="zh-CN" altLang="en-US" sz="2400" b="1" dirty="0">
                <a:solidFill>
                  <a:schemeClr val="accent5">
                    <a:lumMod val="75000"/>
                  </a:schemeClr>
                </a:solidFill>
                <a:latin typeface="+mn-ea"/>
                <a:ea typeface="+mn-ea"/>
              </a:rPr>
              <a:t>级量程</a:t>
            </a:r>
            <a:r>
              <a:rPr lang="en-US" altLang="zh-CN" sz="2400" b="1" dirty="0">
                <a:solidFill>
                  <a:schemeClr val="accent5">
                    <a:lumMod val="75000"/>
                  </a:schemeClr>
                </a:solidFill>
                <a:latin typeface="+mn-ea"/>
                <a:ea typeface="+mn-ea"/>
              </a:rPr>
              <a:t>1.5</a:t>
            </a:r>
            <a:r>
              <a:rPr lang="zh-CN" altLang="en-US" sz="2400" b="1" dirty="0">
                <a:solidFill>
                  <a:schemeClr val="accent5">
                    <a:lumMod val="75000"/>
                  </a:schemeClr>
                </a:solidFill>
                <a:latin typeface="+mn-ea"/>
                <a:ea typeface="+mn-ea"/>
              </a:rPr>
              <a:t>伏。</a:t>
            </a:r>
          </a:p>
        </p:txBody>
      </p:sp>
      <p:sp>
        <p:nvSpPr>
          <p:cNvPr id="19463" name="Text Box 11"/>
          <p:cNvSpPr txBox="1">
            <a:spLocks noChangeArrowheads="1"/>
          </p:cNvSpPr>
          <p:nvPr/>
        </p:nvSpPr>
        <p:spPr bwMode="auto">
          <a:xfrm>
            <a:off x="2124075" y="5300663"/>
            <a:ext cx="50403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spcBef>
                <a:spcPct val="50000"/>
              </a:spcBef>
              <a:defRPr/>
            </a:pPr>
            <a:r>
              <a:rPr lang="en-US" altLang="zh-CN" dirty="0">
                <a:solidFill>
                  <a:srgbClr val="000000"/>
                </a:solidFill>
                <a:latin typeface="+mn-ea"/>
                <a:ea typeface="+mn-ea"/>
              </a:rPr>
              <a:t>2 V</a:t>
            </a:r>
            <a:r>
              <a:rPr lang="en-US" altLang="zh-CN" dirty="0">
                <a:solidFill>
                  <a:srgbClr val="000000"/>
                </a:solidFill>
                <a:latin typeface="+mn-ea"/>
                <a:ea typeface="+mn-ea"/>
                <a:cs typeface="Tahoma" panose="020B0604030504040204" pitchFamily="34" charset="0"/>
              </a:rPr>
              <a:t>×1.0%÷1.5 V=1.4%</a:t>
            </a:r>
          </a:p>
        </p:txBody>
      </p:sp>
      <p:sp>
        <p:nvSpPr>
          <p:cNvPr id="8" name="Text Box 18"/>
          <p:cNvSpPr txBox="1">
            <a:spLocks noChangeArrowheads="1"/>
          </p:cNvSpPr>
          <p:nvPr/>
        </p:nvSpPr>
        <p:spPr bwMode="auto">
          <a:xfrm>
            <a:off x="755650" y="404813"/>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defRPr/>
            </a:pPr>
            <a:r>
              <a:rPr lang="zh-CN" altLang="en-US" b="1" dirty="0">
                <a:solidFill>
                  <a:srgbClr val="000000"/>
                </a:solidFill>
                <a:latin typeface="+mn-ea"/>
                <a:ea typeface="+mn-ea"/>
              </a:rPr>
              <a:t>例题</a:t>
            </a:r>
          </a:p>
        </p:txBody>
      </p:sp>
      <p:sp>
        <p:nvSpPr>
          <p:cNvPr id="9" name="TextBox 8"/>
          <p:cNvSpPr txBox="1"/>
          <p:nvPr/>
        </p:nvSpPr>
        <p:spPr>
          <a:xfrm>
            <a:off x="7643834" y="500042"/>
            <a:ext cx="824265" cy="523220"/>
          </a:xfrm>
          <a:prstGeom prst="rect">
            <a:avLst/>
          </a:prstGeom>
          <a:noFill/>
        </p:spPr>
        <p:txBody>
          <a:bodyPr wrap="none" rtlCol="0">
            <a:spAutoFit/>
          </a:bodyPr>
          <a:lstStyle/>
          <a:p>
            <a:r>
              <a:rPr lang="en-US" altLang="zh-CN" dirty="0" smtClean="0">
                <a:solidFill>
                  <a:srgbClr val="FF0000"/>
                </a:solidFill>
              </a:rPr>
              <a:t>P10</a:t>
            </a:r>
            <a:endParaRPr lang="zh-CN" altLang="en-US" dirty="0">
              <a:solidFill>
                <a:srgbClr val="FF0000"/>
              </a:solidFill>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subTitle" idx="1"/>
          </p:nvPr>
        </p:nvSpPr>
        <p:spPr>
          <a:xfrm>
            <a:off x="755576" y="692696"/>
            <a:ext cx="6984776" cy="576262"/>
          </a:xfrm>
        </p:spPr>
        <p:txBody>
          <a:bodyPr rtlCol="0">
            <a:normAutofit/>
          </a:bodyPr>
          <a:lstStyle/>
          <a:p>
            <a:pPr algn="l" fontAlgn="auto">
              <a:lnSpc>
                <a:spcPct val="80000"/>
              </a:lnSpc>
              <a:spcAft>
                <a:spcPts val="0"/>
              </a:spcAft>
              <a:buFont typeface="Arial"/>
              <a:buNone/>
              <a:defRPr/>
            </a:pPr>
            <a:r>
              <a:rPr kumimoji="0" lang="en-US" altLang="zh-CN" b="1" dirty="0">
                <a:solidFill>
                  <a:srgbClr val="FF0000"/>
                </a:solidFill>
                <a:latin typeface="+mn-ea"/>
                <a:cs typeface="楷体_GB2312" charset="0"/>
              </a:rPr>
              <a:t>5.</a:t>
            </a:r>
            <a:r>
              <a:rPr kumimoji="0" lang="zh-CN" altLang="en-US" b="1" dirty="0">
                <a:solidFill>
                  <a:srgbClr val="FF0000"/>
                </a:solidFill>
                <a:latin typeface="+mn-ea"/>
                <a:cs typeface="楷体_GB2312" charset="0"/>
              </a:rPr>
              <a:t>误差的分布</a:t>
            </a:r>
            <a:r>
              <a:rPr kumimoji="0" lang="en-US" altLang="zh-CN" sz="3600" b="1" dirty="0">
                <a:solidFill>
                  <a:srgbClr val="FF0000"/>
                </a:solidFill>
                <a:latin typeface="+mn-ea"/>
                <a:cs typeface="楷体_GB2312" charset="0"/>
              </a:rPr>
              <a:t>---</a:t>
            </a:r>
            <a:r>
              <a:rPr kumimoji="0" lang="zh-CN" altLang="en-US" sz="2400" b="1" dirty="0">
                <a:solidFill>
                  <a:srgbClr val="000000"/>
                </a:solidFill>
                <a:latin typeface="+mn-ea"/>
                <a:cs typeface="+mn-cs"/>
              </a:rPr>
              <a:t>常见的两种测量误差分布</a:t>
            </a:r>
          </a:p>
        </p:txBody>
      </p:sp>
      <p:sp>
        <p:nvSpPr>
          <p:cNvPr id="20485" name="Text Box 7"/>
          <p:cNvSpPr txBox="1">
            <a:spLocks noChangeArrowheads="1"/>
          </p:cNvSpPr>
          <p:nvPr/>
        </p:nvSpPr>
        <p:spPr bwMode="auto">
          <a:xfrm>
            <a:off x="755576" y="1772816"/>
            <a:ext cx="79921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b="1" dirty="0">
                <a:latin typeface="+mn-ea"/>
                <a:ea typeface="+mn-ea"/>
                <a:cs typeface="楷体_GB2312" charset="0"/>
              </a:rPr>
              <a:t>（</a:t>
            </a:r>
            <a:r>
              <a:rPr lang="en-US" altLang="zh-CN" b="1" dirty="0">
                <a:latin typeface="+mn-ea"/>
                <a:ea typeface="+mn-ea"/>
                <a:cs typeface="楷体_GB2312" charset="0"/>
              </a:rPr>
              <a:t>1</a:t>
            </a:r>
            <a:r>
              <a:rPr lang="zh-CN" altLang="en-US" b="1" dirty="0">
                <a:latin typeface="+mn-ea"/>
                <a:ea typeface="+mn-ea"/>
                <a:cs typeface="楷体_GB2312" charset="0"/>
              </a:rPr>
              <a:t>）正态分布         （</a:t>
            </a:r>
            <a:r>
              <a:rPr lang="en-US" altLang="zh-CN" b="1" dirty="0">
                <a:latin typeface="+mn-ea"/>
                <a:ea typeface="+mn-ea"/>
                <a:cs typeface="楷体_GB2312" charset="0"/>
              </a:rPr>
              <a:t>2</a:t>
            </a:r>
            <a:r>
              <a:rPr lang="zh-CN" altLang="en-US" b="1" dirty="0">
                <a:latin typeface="+mn-ea"/>
                <a:ea typeface="+mn-ea"/>
                <a:cs typeface="楷体_GB2312" charset="0"/>
              </a:rPr>
              <a:t>）均匀分布</a:t>
            </a:r>
          </a:p>
        </p:txBody>
      </p:sp>
      <p:pic>
        <p:nvPicPr>
          <p:cNvPr id="37894" name="Picture 10"/>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60032" y="2564904"/>
            <a:ext cx="3960812"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图片 123"/>
          <p:cNvPicPr>
            <a:picLocks noChangeAspect="1"/>
          </p:cNvPicPr>
          <p:nvPr/>
        </p:nvPicPr>
        <p:blipFill>
          <a:blip r:embed="rId3" cstate="print"/>
          <a:stretch>
            <a:fillRect/>
          </a:stretch>
        </p:blipFill>
        <p:spPr>
          <a:xfrm>
            <a:off x="323528" y="2348880"/>
            <a:ext cx="4392488" cy="2898208"/>
          </a:xfrm>
          <a:prstGeom prst="rect">
            <a:avLst/>
          </a:prstGeom>
        </p:spPr>
      </p:pic>
      <p:sp>
        <p:nvSpPr>
          <p:cNvPr id="125" name="灯片编号占位符 2"/>
          <p:cNvSpPr>
            <a:spLocks noGrp="1"/>
          </p:cNvSpPr>
          <p:nvPr>
            <p:ph type="sldNum" sz="quarter" idx="12"/>
          </p:nvPr>
        </p:nvSpPr>
        <p:spPr>
          <a:xfrm>
            <a:off x="8627691" y="5852148"/>
            <a:ext cx="2743200" cy="365125"/>
          </a:xfrm>
        </p:spPr>
        <p:txBody>
          <a:bodyPr/>
          <a:lstStyle/>
          <a:p>
            <a:fld id="{5F611A12-10B9-442F-80A2-566601092984}" type="slidenum">
              <a:rPr lang="zh-CN" altLang="en-US" b="1" smtClean="0">
                <a:solidFill>
                  <a:schemeClr val="accent5">
                    <a:lumMod val="75000"/>
                  </a:schemeClr>
                </a:solidFill>
              </a:rPr>
              <a:pPr/>
              <a:t>47</a:t>
            </a:fld>
            <a:endParaRPr lang="zh-CN" altLang="en-US" b="1" dirty="0">
              <a:solidFill>
                <a:schemeClr val="accent5">
                  <a:lumMod val="75000"/>
                </a:schemeClr>
              </a:solidFill>
            </a:endParaRPr>
          </a:p>
        </p:txBody>
      </p:sp>
      <p:sp>
        <p:nvSpPr>
          <p:cNvPr id="128" name="矩形 127"/>
          <p:cNvSpPr/>
          <p:nvPr/>
        </p:nvSpPr>
        <p:spPr>
          <a:xfrm>
            <a:off x="5148064" y="5848618"/>
            <a:ext cx="3995936" cy="532710"/>
          </a:xfrm>
          <a:prstGeom prst="rect">
            <a:avLst/>
          </a:prstGeom>
        </p:spPr>
        <p:txBody>
          <a:bodyPr wrap="square">
            <a:spAutoFit/>
          </a:bodyPr>
          <a:lstStyle/>
          <a:p>
            <a:pPr>
              <a:lnSpc>
                <a:spcPts val="4000"/>
              </a:lnSpc>
            </a:pPr>
            <a:r>
              <a:rPr lang="zh-CN" altLang="en-US" sz="2000" b="1" dirty="0">
                <a:solidFill>
                  <a:schemeClr val="accent5">
                    <a:lumMod val="75000"/>
                  </a:schemeClr>
                </a:solidFill>
              </a:rPr>
              <a:t>测量值一定会落在</a:t>
            </a:r>
            <a:r>
              <a:rPr lang="en-US" altLang="zh-CN" sz="2000" b="1" dirty="0">
                <a:solidFill>
                  <a:schemeClr val="accent5">
                    <a:lumMod val="75000"/>
                  </a:schemeClr>
                </a:solidFill>
                <a:latin typeface="Times New Roman" panose="02020603050405020304" pitchFamily="18" charset="0"/>
                <a:cs typeface="Times New Roman" panose="02020603050405020304" pitchFamily="18" charset="0"/>
              </a:rPr>
              <a:t>(-</a:t>
            </a:r>
            <a:r>
              <a:rPr lang="en-US" altLang="zh-CN" sz="2000" b="1" i="1" dirty="0">
                <a:solidFill>
                  <a:schemeClr val="accent5">
                    <a:lumMod val="75000"/>
                  </a:schemeClr>
                </a:solidFill>
                <a:latin typeface="Times New Roman" panose="02020603050405020304" pitchFamily="18" charset="0"/>
                <a:cs typeface="Times New Roman" panose="02020603050405020304" pitchFamily="18" charset="0"/>
              </a:rPr>
              <a:t>a</a:t>
            </a:r>
            <a:r>
              <a:rPr lang="en-US" altLang="zh-CN" sz="2000" b="1"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2000" b="1" i="1" dirty="0">
                <a:solidFill>
                  <a:schemeClr val="accent5">
                    <a:lumMod val="75000"/>
                  </a:schemeClr>
                </a:solidFill>
                <a:latin typeface="Times New Roman" panose="02020603050405020304" pitchFamily="18" charset="0"/>
                <a:cs typeface="Times New Roman" panose="02020603050405020304" pitchFamily="18" charset="0"/>
              </a:rPr>
              <a:t>a</a:t>
            </a:r>
            <a:r>
              <a:rPr lang="en-US" altLang="zh-CN" sz="2000" b="1" dirty="0">
                <a:solidFill>
                  <a:schemeClr val="accent5">
                    <a:lumMod val="75000"/>
                  </a:schemeClr>
                </a:solidFill>
                <a:latin typeface="Times New Roman" panose="02020603050405020304" pitchFamily="18" charset="0"/>
                <a:cs typeface="Times New Roman" panose="02020603050405020304" pitchFamily="18" charset="0"/>
              </a:rPr>
              <a:t>)</a:t>
            </a:r>
            <a:r>
              <a:rPr lang="zh-CN" altLang="en-US" sz="2000" b="1" dirty="0">
                <a:solidFill>
                  <a:schemeClr val="accent5">
                    <a:lumMod val="75000"/>
                  </a:schemeClr>
                </a:solidFill>
              </a:rPr>
              <a:t>区间内</a:t>
            </a:r>
          </a:p>
        </p:txBody>
      </p:sp>
      <p:sp>
        <p:nvSpPr>
          <p:cNvPr id="129" name="矩形 128"/>
          <p:cNvSpPr/>
          <p:nvPr/>
        </p:nvSpPr>
        <p:spPr>
          <a:xfrm>
            <a:off x="251520" y="5805264"/>
            <a:ext cx="4824536" cy="532710"/>
          </a:xfrm>
          <a:prstGeom prst="rect">
            <a:avLst/>
          </a:prstGeom>
        </p:spPr>
        <p:txBody>
          <a:bodyPr wrap="square">
            <a:spAutoFit/>
          </a:bodyPr>
          <a:lstStyle/>
          <a:p>
            <a:pPr>
              <a:lnSpc>
                <a:spcPts val="4000"/>
              </a:lnSpc>
            </a:pPr>
            <a:r>
              <a:rPr lang="zh-CN" altLang="en-US" sz="2000" b="1" dirty="0">
                <a:solidFill>
                  <a:schemeClr val="accent5">
                    <a:lumMod val="75000"/>
                  </a:schemeClr>
                </a:solidFill>
              </a:rPr>
              <a:t>测量值的均值</a:t>
            </a:r>
            <a:r>
              <a:rPr lang="el-GR" altLang="zh-CN" sz="2000" b="1" i="1" dirty="0">
                <a:solidFill>
                  <a:schemeClr val="accent5">
                    <a:lumMod val="75000"/>
                  </a:schemeClr>
                </a:solidFill>
                <a:latin typeface="Times New Roman" panose="02020603050405020304" pitchFamily="18" charset="0"/>
                <a:cs typeface="Times New Roman" panose="02020603050405020304" pitchFamily="18" charset="0"/>
              </a:rPr>
              <a:t>μ</a:t>
            </a:r>
            <a:r>
              <a:rPr lang="zh-CN" altLang="en-US" sz="2000" b="1" dirty="0">
                <a:solidFill>
                  <a:schemeClr val="accent5">
                    <a:lumMod val="75000"/>
                  </a:schemeClr>
                </a:solidFill>
              </a:rPr>
              <a:t>看作真值（无穷次测量）</a:t>
            </a:r>
            <a:endParaRPr lang="en-US" altLang="zh-CN" sz="2000" b="1" dirty="0">
              <a:solidFill>
                <a:schemeClr val="accent5">
                  <a:lumMod val="75000"/>
                </a:schemeClr>
              </a:solidFill>
            </a:endParaRPr>
          </a:p>
        </p:txBody>
      </p:sp>
      <p:pic>
        <p:nvPicPr>
          <p:cNvPr id="37947" name="图片 37946"/>
          <p:cNvPicPr>
            <a:picLocks noChangeAspect="1"/>
          </p:cNvPicPr>
          <p:nvPr/>
        </p:nvPicPr>
        <p:blipFill>
          <a:blip r:embed="rId4"/>
          <a:stretch>
            <a:fillRect/>
          </a:stretch>
        </p:blipFill>
        <p:spPr>
          <a:xfrm>
            <a:off x="251520" y="5229200"/>
            <a:ext cx="4680520" cy="656535"/>
          </a:xfrm>
          <a:prstGeom prst="rect">
            <a:avLst/>
          </a:prstGeom>
        </p:spPr>
      </p:pic>
      <p:pic>
        <p:nvPicPr>
          <p:cNvPr id="37948" name="图片 37947"/>
          <p:cNvPicPr>
            <a:picLocks noChangeAspect="1"/>
          </p:cNvPicPr>
          <p:nvPr/>
        </p:nvPicPr>
        <p:blipFill>
          <a:blip r:embed="rId5"/>
          <a:stretch>
            <a:fillRect/>
          </a:stretch>
        </p:blipFill>
        <p:spPr>
          <a:xfrm>
            <a:off x="5436096" y="5324523"/>
            <a:ext cx="3289014" cy="36004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3" name="Object 5"/>
          <p:cNvGraphicFramePr>
            <a:graphicFrameLocks noChangeAspect="1"/>
          </p:cNvGraphicFramePr>
          <p:nvPr/>
        </p:nvGraphicFramePr>
        <p:xfrm>
          <a:off x="755650" y="5084763"/>
          <a:ext cx="2398713" cy="865187"/>
        </p:xfrm>
        <a:graphic>
          <a:graphicData uri="http://schemas.openxmlformats.org/presentationml/2006/ole">
            <mc:AlternateContent xmlns:mc="http://schemas.openxmlformats.org/markup-compatibility/2006">
              <mc:Choice xmlns:v="urn:schemas-microsoft-com:vml" Requires="v">
                <p:oleObj spid="_x0000_s195764" name="公式" r:id="rId3" imgW="850977" imgH="368407" progId="Equation.3">
                  <p:embed/>
                </p:oleObj>
              </mc:Choice>
              <mc:Fallback>
                <p:oleObj name="公式" r:id="rId3" imgW="850977" imgH="368407" progId="Equation.3">
                  <p:embed/>
                  <p:pic>
                    <p:nvPicPr>
                      <p:cNvPr id="0" name="Picture 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5084763"/>
                        <a:ext cx="2398713" cy="865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4" name="Object 4"/>
          <p:cNvGraphicFramePr>
            <a:graphicFrameLocks noChangeAspect="1"/>
          </p:cNvGraphicFramePr>
          <p:nvPr/>
        </p:nvGraphicFramePr>
        <p:xfrm>
          <a:off x="323850" y="1412875"/>
          <a:ext cx="3384550" cy="3695700"/>
        </p:xfrm>
        <a:graphic>
          <a:graphicData uri="http://schemas.openxmlformats.org/presentationml/2006/ole">
            <mc:AlternateContent xmlns:mc="http://schemas.openxmlformats.org/markup-compatibility/2006">
              <mc:Choice xmlns:v="urn:schemas-microsoft-com:vml" Requires="v">
                <p:oleObj spid="_x0000_s195765" name="SmartDraw" r:id="rId5" imgW="6584950" imgH="3136900" progId="">
                  <p:embed/>
                </p:oleObj>
              </mc:Choice>
              <mc:Fallback>
                <p:oleObj name="SmartDraw" r:id="rId5" imgW="6584950" imgH="3136900" progId="">
                  <p:embed/>
                  <p:pic>
                    <p:nvPicPr>
                      <p:cNvPr id="0" name="Picture 173"/>
                      <p:cNvPicPr>
                        <a:picLocks noChangeAspect="1" noChangeArrowheads="1"/>
                      </p:cNvPicPr>
                      <p:nvPr/>
                    </p:nvPicPr>
                    <p:blipFill>
                      <a:blip r:embed="rId6">
                        <a:extLst>
                          <a:ext uri="{28A0092B-C50C-407E-A947-70E740481C1C}">
                            <a14:useLocalDpi xmlns:a14="http://schemas.microsoft.com/office/drawing/2010/main" val="0"/>
                          </a:ext>
                        </a:extLst>
                      </a:blip>
                      <a:srcRect l="47275" r="2325" b="13599"/>
                      <a:stretch>
                        <a:fillRect/>
                      </a:stretch>
                    </p:blipFill>
                    <p:spPr bwMode="auto">
                      <a:xfrm>
                        <a:off x="323850" y="1412875"/>
                        <a:ext cx="3384550" cy="369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6" name="Rectangle 9"/>
          <p:cNvSpPr>
            <a:spLocks noChangeArrowheads="1"/>
          </p:cNvSpPr>
          <p:nvPr/>
        </p:nvSpPr>
        <p:spPr bwMode="auto">
          <a:xfrm>
            <a:off x="3779838" y="908050"/>
            <a:ext cx="5040312"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defRPr/>
            </a:pPr>
            <a:endParaRPr lang="en-US" altLang="zh-CN" sz="2400" b="1" dirty="0">
              <a:solidFill>
                <a:schemeClr val="accent5">
                  <a:lumMod val="75000"/>
                </a:schemeClr>
              </a:solidFill>
              <a:latin typeface="+mn-ea"/>
              <a:ea typeface="+mn-ea"/>
            </a:endParaRPr>
          </a:p>
          <a:p>
            <a:pPr eaLnBrk="1" hangingPunct="1">
              <a:defRPr/>
            </a:pPr>
            <a:r>
              <a:rPr lang="en-US" altLang="zh-CN" sz="2400" b="1" dirty="0">
                <a:solidFill>
                  <a:srgbClr val="000090"/>
                </a:solidFill>
                <a:latin typeface="+mn-ea"/>
                <a:ea typeface="+mn-ea"/>
              </a:rPr>
              <a:t>① </a:t>
            </a:r>
            <a:r>
              <a:rPr lang="zh-CN" altLang="en-US" sz="2400" b="1" dirty="0">
                <a:solidFill>
                  <a:srgbClr val="FF0000"/>
                </a:solidFill>
                <a:latin typeface="+mn-ea"/>
                <a:ea typeface="+mn-ea"/>
              </a:rPr>
              <a:t>单峰性</a:t>
            </a:r>
            <a:r>
              <a:rPr lang="zh-CN" altLang="en-US" sz="2400" dirty="0">
                <a:solidFill>
                  <a:srgbClr val="FF0000"/>
                </a:solidFill>
                <a:latin typeface="+mn-ea"/>
                <a:ea typeface="+mn-ea"/>
              </a:rPr>
              <a:t>：</a:t>
            </a:r>
            <a:r>
              <a:rPr lang="zh-CN" altLang="en-US" sz="2400" dirty="0">
                <a:solidFill>
                  <a:srgbClr val="000090"/>
                </a:solidFill>
                <a:latin typeface="+mn-ea"/>
                <a:ea typeface="+mn-ea"/>
              </a:rPr>
              <a:t>绝对值小的误差出现的可能性（概率）大，绝对值大的误差出现的可能性小。</a:t>
            </a:r>
          </a:p>
          <a:p>
            <a:pPr eaLnBrk="1" hangingPunct="1">
              <a:defRPr/>
            </a:pPr>
            <a:r>
              <a:rPr lang="zh-CN" altLang="en-US" sz="2400" b="1" dirty="0">
                <a:solidFill>
                  <a:srgbClr val="000090"/>
                </a:solidFill>
                <a:latin typeface="+mn-ea"/>
                <a:ea typeface="+mn-ea"/>
              </a:rPr>
              <a:t>② </a:t>
            </a:r>
            <a:r>
              <a:rPr lang="zh-CN" altLang="en-US" sz="2400" b="1" dirty="0">
                <a:solidFill>
                  <a:srgbClr val="FF0000"/>
                </a:solidFill>
                <a:latin typeface="+mn-ea"/>
                <a:ea typeface="+mn-ea"/>
              </a:rPr>
              <a:t>对称性：</a:t>
            </a:r>
            <a:r>
              <a:rPr lang="zh-CN" altLang="en-US" sz="2400" dirty="0">
                <a:solidFill>
                  <a:srgbClr val="000090"/>
                </a:solidFill>
                <a:latin typeface="+mn-ea"/>
                <a:ea typeface="+mn-ea"/>
              </a:rPr>
              <a:t>大小相等的正误差和负误差出现的机会均等，对称分布于真值的两侧。</a:t>
            </a:r>
          </a:p>
          <a:p>
            <a:pPr eaLnBrk="1" hangingPunct="1">
              <a:defRPr/>
            </a:pPr>
            <a:r>
              <a:rPr lang="zh-CN" altLang="en-US" sz="2400" b="1" dirty="0">
                <a:solidFill>
                  <a:srgbClr val="000090"/>
                </a:solidFill>
                <a:latin typeface="+mn-ea"/>
                <a:ea typeface="+mn-ea"/>
              </a:rPr>
              <a:t>③ </a:t>
            </a:r>
            <a:r>
              <a:rPr lang="zh-CN" altLang="en-US" sz="2400" b="1" dirty="0">
                <a:solidFill>
                  <a:srgbClr val="FF0000"/>
                </a:solidFill>
                <a:latin typeface="+mn-ea"/>
                <a:ea typeface="+mn-ea"/>
              </a:rPr>
              <a:t>有界性：</a:t>
            </a:r>
            <a:r>
              <a:rPr lang="zh-CN" altLang="en-US" sz="2400" dirty="0">
                <a:solidFill>
                  <a:srgbClr val="000090"/>
                </a:solidFill>
                <a:latin typeface="+mn-ea"/>
                <a:ea typeface="+mn-ea"/>
              </a:rPr>
              <a:t>非常大的正误差或负误差出现的可能性几乎为零。</a:t>
            </a:r>
          </a:p>
          <a:p>
            <a:pPr eaLnBrk="1" hangingPunct="1">
              <a:defRPr/>
            </a:pPr>
            <a:r>
              <a:rPr lang="zh-CN" altLang="en-US" sz="2400" b="1" dirty="0">
                <a:solidFill>
                  <a:srgbClr val="000090"/>
                </a:solidFill>
                <a:latin typeface="+mn-ea"/>
                <a:ea typeface="+mn-ea"/>
              </a:rPr>
              <a:t>④ </a:t>
            </a:r>
            <a:r>
              <a:rPr lang="zh-CN" altLang="en-US" sz="2400" b="1" dirty="0">
                <a:solidFill>
                  <a:srgbClr val="FF0000"/>
                </a:solidFill>
                <a:latin typeface="+mn-ea"/>
                <a:ea typeface="+mn-ea"/>
              </a:rPr>
              <a:t>抵偿性：</a:t>
            </a:r>
            <a:r>
              <a:rPr lang="zh-CN" altLang="en-US" sz="2400" dirty="0">
                <a:solidFill>
                  <a:srgbClr val="000090"/>
                </a:solidFill>
                <a:latin typeface="+mn-ea"/>
                <a:ea typeface="+mn-ea"/>
              </a:rPr>
              <a:t>当测量次数非常多时，正误差和负误差相互抵消，于是，误差的代数和趋向于零。</a:t>
            </a:r>
          </a:p>
        </p:txBody>
      </p:sp>
      <p:sp>
        <p:nvSpPr>
          <p:cNvPr id="38916" name="Rectangle 10"/>
          <p:cNvSpPr>
            <a:spLocks noChangeArrowheads="1"/>
          </p:cNvSpPr>
          <p:nvPr/>
        </p:nvSpPr>
        <p:spPr bwMode="auto">
          <a:xfrm>
            <a:off x="827584" y="332656"/>
            <a:ext cx="34676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eaLnBrk="1" hangingPunct="1">
              <a:spcBef>
                <a:spcPct val="20000"/>
              </a:spcBef>
              <a:buClr>
                <a:schemeClr val="folHlink"/>
              </a:buClr>
              <a:buSzPct val="60000"/>
              <a:buFont typeface="Wingdings" charset="0"/>
              <a:buNone/>
            </a:pPr>
            <a:r>
              <a:rPr kumimoji="1" lang="zh-CN" altLang="en-US" sz="3200" b="1" dirty="0">
                <a:solidFill>
                  <a:srgbClr val="0000FF"/>
                </a:solidFill>
                <a:latin typeface="+mn-ea"/>
                <a:ea typeface="+mn-ea"/>
                <a:cs typeface="微软雅黑" charset="0"/>
              </a:rPr>
              <a:t>随机误差正态分布</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a:extLst/>
          </p:cNvPr>
          <p:cNvSpPr txBox="1">
            <a:spLocks noChangeArrowheads="1"/>
          </p:cNvSpPr>
          <p:nvPr/>
        </p:nvSpPr>
        <p:spPr bwMode="auto">
          <a:xfrm>
            <a:off x="685800" y="228600"/>
            <a:ext cx="499547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3200" b="1" dirty="0">
                <a:solidFill>
                  <a:srgbClr val="FF3300"/>
                </a:solidFill>
                <a:effectLst>
                  <a:outerShdw blurRad="38100" dist="38100" dir="2700000" algn="tl">
                    <a:srgbClr val="DDDDDD"/>
                  </a:outerShdw>
                </a:effectLst>
                <a:latin typeface="Times New Roman" charset="0"/>
              </a:rPr>
              <a:t>正态分布</a:t>
            </a:r>
            <a:r>
              <a:rPr kumimoji="1" lang="en-US" altLang="zh-CN" sz="3200" b="1" dirty="0">
                <a:solidFill>
                  <a:schemeClr val="accent2"/>
                </a:solidFill>
              </a:rPr>
              <a:t>(</a:t>
            </a:r>
            <a:r>
              <a:rPr kumimoji="1" lang="zh-CN" altLang="en-US" sz="3200" b="1" dirty="0">
                <a:solidFill>
                  <a:schemeClr val="accent2"/>
                </a:solidFill>
              </a:rPr>
              <a:t>又称</a:t>
            </a:r>
            <a:r>
              <a:rPr kumimoji="1" lang="en-US" altLang="zh-CN" sz="3200" b="1" dirty="0">
                <a:solidFill>
                  <a:schemeClr val="accent2"/>
                </a:solidFill>
              </a:rPr>
              <a:t>Gauss</a:t>
            </a:r>
            <a:r>
              <a:rPr kumimoji="1" lang="zh-CN" altLang="en-US" sz="3200" b="1" dirty="0">
                <a:solidFill>
                  <a:schemeClr val="accent2"/>
                </a:solidFill>
              </a:rPr>
              <a:t>分布</a:t>
            </a:r>
            <a:r>
              <a:rPr kumimoji="1" lang="en-US" altLang="zh-CN" sz="3200" b="1" dirty="0">
                <a:solidFill>
                  <a:schemeClr val="accent2"/>
                </a:solidFill>
              </a:rPr>
              <a:t>)</a:t>
            </a:r>
          </a:p>
        </p:txBody>
      </p:sp>
      <p:sp>
        <p:nvSpPr>
          <p:cNvPr id="21507" name="Text Box 3"/>
          <p:cNvSpPr txBox="1">
            <a:spLocks noChangeArrowheads="1"/>
          </p:cNvSpPr>
          <p:nvPr/>
        </p:nvSpPr>
        <p:spPr bwMode="auto">
          <a:xfrm>
            <a:off x="368300" y="4168775"/>
            <a:ext cx="8596313" cy="278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defRPr/>
            </a:pPr>
            <a:endParaRPr kumimoji="1" lang="en-US" altLang="zh-CN" sz="2400" b="1" dirty="0">
              <a:solidFill>
                <a:schemeClr val="bg1"/>
              </a:solidFill>
              <a:latin typeface="Times New Roman" charset="0"/>
            </a:endParaRPr>
          </a:p>
          <a:p>
            <a:pPr eaLnBrk="1" hangingPunct="1">
              <a:lnSpc>
                <a:spcPct val="170000"/>
              </a:lnSpc>
              <a:defRPr/>
            </a:pPr>
            <a:r>
              <a:rPr kumimoji="1" lang="en-US" altLang="zh-CN" sz="2400" b="1" i="1" dirty="0">
                <a:solidFill>
                  <a:schemeClr val="bg1"/>
                </a:solidFill>
                <a:latin typeface="Times New Roman" charset="0"/>
              </a:rPr>
              <a:t>                                              </a:t>
            </a:r>
            <a:r>
              <a:rPr kumimoji="1" lang="en-US" altLang="zh-CN" sz="2400" b="1" i="1" dirty="0">
                <a:latin typeface="Times New Roman" charset="0"/>
              </a:rPr>
              <a:t>, </a:t>
            </a:r>
            <a:r>
              <a:rPr kumimoji="1" lang="zh-CN" sz="2400" b="1" dirty="0">
                <a:latin typeface="Times New Roman" charset="0"/>
              </a:rPr>
              <a:t>称为标准差，决定了线型的宽窄</a:t>
            </a:r>
            <a:r>
              <a:rPr kumimoji="1" lang="zh-CN" sz="2400" b="1" dirty="0" smtClean="0">
                <a:latin typeface="Times New Roman" charset="0"/>
              </a:rPr>
              <a:t>。</a:t>
            </a:r>
            <a:endParaRPr kumimoji="1" lang="en-US" altLang="zh-CN" sz="2400" b="1" dirty="0" smtClean="0">
              <a:latin typeface="Times New Roman" charset="0"/>
            </a:endParaRPr>
          </a:p>
          <a:p>
            <a:pPr eaLnBrk="1" hangingPunct="1">
              <a:lnSpc>
                <a:spcPct val="170000"/>
              </a:lnSpc>
              <a:defRPr/>
            </a:pPr>
            <a:endParaRPr kumimoji="1" lang="en-US" altLang="zh-CN" sz="2400" b="1" dirty="0">
              <a:latin typeface="Times New Roman" charset="0"/>
            </a:endParaRPr>
          </a:p>
          <a:p>
            <a:pPr eaLnBrk="1" hangingPunct="1">
              <a:lnSpc>
                <a:spcPct val="170000"/>
              </a:lnSpc>
              <a:defRPr/>
            </a:pPr>
            <a:r>
              <a:rPr kumimoji="1" lang="en-US" altLang="zh-CN" sz="2400" b="1" i="1" dirty="0" err="1">
                <a:solidFill>
                  <a:srgbClr val="FF0000"/>
                </a:solidFill>
                <a:latin typeface="Times New Roman" charset="0"/>
              </a:rPr>
              <a:t>σ</a:t>
            </a:r>
            <a:r>
              <a:rPr kumimoji="1" lang="zh-CN" altLang="en-US" sz="2400" b="1" dirty="0">
                <a:solidFill>
                  <a:srgbClr val="FF0000"/>
                </a:solidFill>
                <a:latin typeface="Times New Roman" charset="0"/>
              </a:rPr>
              <a:t>越大，正态曲线就越平坦。</a:t>
            </a:r>
            <a:r>
              <a:rPr kumimoji="1" lang="zh-CN" sz="2400" b="1" dirty="0">
                <a:solidFill>
                  <a:srgbClr val="FF0000"/>
                </a:solidFill>
                <a:latin typeface="Times New Roman" charset="0"/>
              </a:rPr>
              <a:t>表征测量值的分散程度</a:t>
            </a:r>
          </a:p>
          <a:p>
            <a:pPr eaLnBrk="1" hangingPunct="1">
              <a:spcBef>
                <a:spcPct val="20000"/>
              </a:spcBef>
              <a:defRPr/>
            </a:pPr>
            <a:r>
              <a:rPr kumimoji="1" lang="zh-CN" altLang="en-US" sz="2400" b="1" dirty="0">
                <a:latin typeface="Times New Roman" charset="0"/>
              </a:rPr>
              <a:t>         </a:t>
            </a:r>
          </a:p>
        </p:txBody>
      </p:sp>
      <p:graphicFrame>
        <p:nvGraphicFramePr>
          <p:cNvPr id="39939" name="Object 4"/>
          <p:cNvGraphicFramePr>
            <a:graphicFrameLocks noChangeAspect="1"/>
          </p:cNvGraphicFramePr>
          <p:nvPr/>
        </p:nvGraphicFramePr>
        <p:xfrm>
          <a:off x="2843213" y="2060575"/>
          <a:ext cx="1685925" cy="723900"/>
        </p:xfrm>
        <a:graphic>
          <a:graphicData uri="http://schemas.openxmlformats.org/presentationml/2006/ole">
            <mc:AlternateContent xmlns:mc="http://schemas.openxmlformats.org/markup-compatibility/2006">
              <mc:Choice xmlns:v="urn:schemas-microsoft-com:vml" Requires="v">
                <p:oleObj spid="_x0000_s151314" name="公式" r:id="rId3" imgW="930240" imgH="393120" progId="Equation.3">
                  <p:embed/>
                </p:oleObj>
              </mc:Choice>
              <mc:Fallback>
                <p:oleObj name="公式" r:id="rId3" imgW="930240" imgH="393120" progId="Equation.3">
                  <p:embed/>
                  <p:pic>
                    <p:nvPicPr>
                      <p:cNvPr id="0" name="Picture 7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2060575"/>
                        <a:ext cx="1685925" cy="7239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39940" name="Object 5"/>
          <p:cNvGraphicFramePr>
            <a:graphicFrameLocks noChangeAspect="1"/>
          </p:cNvGraphicFramePr>
          <p:nvPr>
            <p:extLst>
              <p:ext uri="{D42A27DB-BD31-4B8C-83A1-F6EECF244321}">
                <p14:modId xmlns:p14="http://schemas.microsoft.com/office/powerpoint/2010/main" val="394899572"/>
              </p:ext>
            </p:extLst>
          </p:nvPr>
        </p:nvGraphicFramePr>
        <p:xfrm>
          <a:off x="467544" y="4454525"/>
          <a:ext cx="3384376" cy="918691"/>
        </p:xfrm>
        <a:graphic>
          <a:graphicData uri="http://schemas.openxmlformats.org/presentationml/2006/ole">
            <mc:AlternateContent xmlns:mc="http://schemas.openxmlformats.org/markup-compatibility/2006">
              <mc:Choice xmlns:v="urn:schemas-microsoft-com:vml" Requires="v">
                <p:oleObj spid="_x0000_s151315" name="公式" r:id="rId5" imgW="1431000" imgH="446760" progId="Equation.3">
                  <p:embed/>
                </p:oleObj>
              </mc:Choice>
              <mc:Fallback>
                <p:oleObj name="公式" r:id="rId5" imgW="1431000" imgH="446760" progId="Equation.3">
                  <p:embed/>
                  <p:pic>
                    <p:nvPicPr>
                      <p:cNvPr id="0" name="Picture 7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454525"/>
                        <a:ext cx="3384376" cy="9186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1" name="Rectangle 8"/>
          <p:cNvSpPr>
            <a:spLocks noChangeArrowheads="1"/>
          </p:cNvSpPr>
          <p:nvPr/>
        </p:nvSpPr>
        <p:spPr bwMode="auto">
          <a:xfrm>
            <a:off x="323850" y="1052513"/>
            <a:ext cx="5111750" cy="67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lnSpc>
                <a:spcPct val="50000"/>
              </a:lnSpc>
              <a:spcBef>
                <a:spcPct val="50000"/>
              </a:spcBef>
              <a:defRPr/>
            </a:pPr>
            <a:r>
              <a:rPr kumimoji="1" lang="zh-CN" altLang="en-US" sz="2400" b="1" dirty="0">
                <a:latin typeface="Times New Roman" charset="0"/>
              </a:rPr>
              <a:t>物理实验中多次独立测量得到的数据</a:t>
            </a:r>
            <a:endParaRPr kumimoji="1" lang="en-US" altLang="zh-CN" sz="2400" b="1" dirty="0">
              <a:latin typeface="Times New Roman" charset="0"/>
            </a:endParaRPr>
          </a:p>
          <a:p>
            <a:pPr eaLnBrk="1" hangingPunct="1">
              <a:lnSpc>
                <a:spcPct val="50000"/>
              </a:lnSpc>
              <a:spcBef>
                <a:spcPct val="50000"/>
              </a:spcBef>
              <a:defRPr/>
            </a:pPr>
            <a:r>
              <a:rPr kumimoji="1" lang="zh-CN" altLang="en-US" sz="2400" b="1" dirty="0">
                <a:latin typeface="Times New Roman" charset="0"/>
              </a:rPr>
              <a:t>一般可以近似看作服从正态分布。</a:t>
            </a:r>
          </a:p>
        </p:txBody>
      </p:sp>
      <p:sp>
        <p:nvSpPr>
          <p:cNvPr id="21512" name="Rectangle 9"/>
          <p:cNvSpPr>
            <a:spLocks noChangeArrowheads="1"/>
          </p:cNvSpPr>
          <p:nvPr/>
        </p:nvSpPr>
        <p:spPr bwMode="auto">
          <a:xfrm>
            <a:off x="250825" y="2205038"/>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defRPr/>
            </a:pPr>
            <a:r>
              <a:rPr kumimoji="1" lang="zh-CN" sz="2400" b="1" dirty="0">
                <a:latin typeface="Times New Roman" charset="0"/>
              </a:rPr>
              <a:t>消除系统误差后，</a:t>
            </a:r>
            <a:endParaRPr kumimoji="1" lang="zh-CN" altLang="en-US" sz="2400" b="1" dirty="0">
              <a:latin typeface="Times New Roman" charset="0"/>
            </a:endParaRPr>
          </a:p>
        </p:txBody>
      </p:sp>
      <p:sp>
        <p:nvSpPr>
          <p:cNvPr id="21513" name="Rectangle 10"/>
          <p:cNvSpPr>
            <a:spLocks noChangeArrowheads="1"/>
          </p:cNvSpPr>
          <p:nvPr/>
        </p:nvSpPr>
        <p:spPr bwMode="auto">
          <a:xfrm>
            <a:off x="250825" y="2924175"/>
            <a:ext cx="52578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kumimoji="1" lang="zh-CN" altLang="en-US" sz="2400" b="1" dirty="0">
                <a:latin typeface="Times New Roman" charset="0"/>
              </a:rPr>
              <a:t>称为数学期望值。</a:t>
            </a:r>
            <a:r>
              <a:rPr kumimoji="1" lang="zh-CN" altLang="en-US" sz="2400" b="1" i="1" dirty="0">
                <a:latin typeface="Times New Roman" charset="0"/>
              </a:rPr>
              <a:t> </a:t>
            </a:r>
            <a:r>
              <a:rPr kumimoji="1" lang="en-US" altLang="zh-CN" sz="2400" b="1" i="1" dirty="0">
                <a:latin typeface="Times New Roman" charset="0"/>
              </a:rPr>
              <a:t>μ</a:t>
            </a:r>
            <a:r>
              <a:rPr kumimoji="1" lang="zh-CN" sz="2400" b="1" dirty="0">
                <a:latin typeface="Times New Roman" charset="0"/>
              </a:rPr>
              <a:t>表示 </a:t>
            </a:r>
            <a:r>
              <a:rPr kumimoji="1" lang="en-US" altLang="zh-CN" sz="2400" b="1" i="1" dirty="0">
                <a:latin typeface="Times New Roman" charset="0"/>
              </a:rPr>
              <a:t>x</a:t>
            </a:r>
            <a:r>
              <a:rPr kumimoji="1" lang="en-US" altLang="zh-CN" sz="2400" b="1" dirty="0">
                <a:latin typeface="Times New Roman" charset="0"/>
              </a:rPr>
              <a:t> </a:t>
            </a:r>
            <a:r>
              <a:rPr kumimoji="1" lang="zh-CN" sz="2400" b="1" dirty="0">
                <a:latin typeface="Times New Roman" charset="0"/>
              </a:rPr>
              <a:t>出现概率最大的值，通常就可以得到 </a:t>
            </a:r>
            <a:r>
              <a:rPr kumimoji="1" lang="en-US" altLang="zh-CN" sz="2400" b="1" i="1" dirty="0">
                <a:latin typeface="Times New Roman" charset="0"/>
              </a:rPr>
              <a:t>x</a:t>
            </a:r>
            <a:r>
              <a:rPr kumimoji="1" lang="en-US" altLang="zh-CN" sz="2400" b="1" dirty="0">
                <a:latin typeface="Times New Roman" charset="0"/>
              </a:rPr>
              <a:t> </a:t>
            </a:r>
            <a:r>
              <a:rPr kumimoji="1" lang="zh-CN" sz="2400" b="1" dirty="0">
                <a:latin typeface="Times New Roman" charset="0"/>
              </a:rPr>
              <a:t>的近似真值。</a:t>
            </a:r>
            <a:endParaRPr kumimoji="1" lang="zh-CN" altLang="en-US" sz="2400" b="1" dirty="0">
              <a:latin typeface="Times New Roman" charset="0"/>
            </a:endParaRPr>
          </a:p>
        </p:txBody>
      </p:sp>
      <p:graphicFrame>
        <p:nvGraphicFramePr>
          <p:cNvPr id="39945" name="Object 11"/>
          <p:cNvGraphicFramePr>
            <a:graphicFrameLocks noChangeAspect="1"/>
          </p:cNvGraphicFramePr>
          <p:nvPr>
            <p:extLst>
              <p:ext uri="{D42A27DB-BD31-4B8C-83A1-F6EECF244321}">
                <p14:modId xmlns:p14="http://schemas.microsoft.com/office/powerpoint/2010/main" val="1870857664"/>
              </p:ext>
            </p:extLst>
          </p:nvPr>
        </p:nvGraphicFramePr>
        <p:xfrm>
          <a:off x="5862802" y="3357563"/>
          <a:ext cx="2958935" cy="863525"/>
        </p:xfrm>
        <a:graphic>
          <a:graphicData uri="http://schemas.openxmlformats.org/presentationml/2006/ole">
            <mc:AlternateContent xmlns:mc="http://schemas.openxmlformats.org/markup-compatibility/2006">
              <mc:Choice xmlns:v="urn:schemas-microsoft-com:vml" Requires="v">
                <p:oleObj spid="_x0000_s151316" name="Equation" r:id="rId7" imgW="1243080" imgH="446760" progId="">
                  <p:embed/>
                </p:oleObj>
              </mc:Choice>
              <mc:Fallback>
                <p:oleObj name="Equation" r:id="rId7" imgW="1243080" imgH="446760" progId="">
                  <p:embed/>
                  <p:pic>
                    <p:nvPicPr>
                      <p:cNvPr id="0" name="Picture 7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2802" y="3357563"/>
                        <a:ext cx="2958935" cy="86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7" name="图片 66"/>
          <p:cNvPicPr>
            <a:picLocks noChangeAspect="1"/>
          </p:cNvPicPr>
          <p:nvPr/>
        </p:nvPicPr>
        <p:blipFill>
          <a:blip r:embed="rId9" cstate="print"/>
          <a:stretch>
            <a:fillRect/>
          </a:stretch>
        </p:blipFill>
        <p:spPr>
          <a:xfrm>
            <a:off x="5358376" y="764704"/>
            <a:ext cx="3785623" cy="259228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268760"/>
            <a:ext cx="3392356" cy="2677656"/>
          </a:xfrm>
          <a:prstGeom prst="rect">
            <a:avLst/>
          </a:prstGeom>
        </p:spPr>
        <p:txBody>
          <a:bodyPr wrap="square">
            <a:spAutoFit/>
          </a:bodyPr>
          <a:lstStyle/>
          <a:p>
            <a:pPr marL="457200" indent="-457200">
              <a:buFont typeface="Arial"/>
              <a:buChar char="•"/>
            </a:pPr>
            <a:r>
              <a:rPr lang="en-US" altLang="zh-CN" dirty="0"/>
              <a:t>2018</a:t>
            </a:r>
            <a:r>
              <a:rPr lang="zh-CN" altLang="en-US" dirty="0"/>
              <a:t>年</a:t>
            </a:r>
            <a:r>
              <a:rPr lang="en-US" altLang="zh-CN" dirty="0"/>
              <a:t>12</a:t>
            </a:r>
            <a:r>
              <a:rPr lang="zh-CN" altLang="en-US" dirty="0"/>
              <a:t>月</a:t>
            </a:r>
            <a:r>
              <a:rPr lang="en-US" altLang="zh-CN" dirty="0" smtClean="0"/>
              <a:t>26</a:t>
            </a:r>
            <a:r>
              <a:rPr lang="zh-CN" altLang="en-US" dirty="0" smtClean="0"/>
              <a:t>日北京</a:t>
            </a:r>
            <a:r>
              <a:rPr lang="zh-CN" altLang="en-US" dirty="0"/>
              <a:t>交通大学市政与环境工程实验室发生爆炸燃烧，事故造成</a:t>
            </a:r>
            <a:r>
              <a:rPr lang="en-US" altLang="zh-CN" dirty="0"/>
              <a:t>3</a:t>
            </a:r>
            <a:r>
              <a:rPr lang="zh-CN" altLang="en-US" dirty="0"/>
              <a:t>人死亡。</a:t>
            </a:r>
          </a:p>
        </p:txBody>
      </p:sp>
      <p:sp>
        <p:nvSpPr>
          <p:cNvPr id="3" name="Text Box 2"/>
          <p:cNvSpPr txBox="1">
            <a:spLocks noChangeArrowheads="1"/>
          </p:cNvSpPr>
          <p:nvPr/>
        </p:nvSpPr>
        <p:spPr bwMode="auto">
          <a:xfrm>
            <a:off x="661988" y="271463"/>
            <a:ext cx="7786687" cy="80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446" tIns="51723" rIns="103446" bIns="51723">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a:lnSpc>
                <a:spcPct val="150000"/>
              </a:lnSpc>
            </a:pPr>
            <a:r>
              <a:rPr kumimoji="0" lang="zh-CN" altLang="en-US" sz="3200" dirty="0">
                <a:solidFill>
                  <a:srgbClr val="0000FF"/>
                </a:solidFill>
                <a:latin typeface="宋体" charset="0"/>
              </a:rPr>
              <a:t>高校实验室安全事故</a:t>
            </a:r>
            <a:r>
              <a:rPr kumimoji="0" lang="zh-CN" altLang="en-US" sz="3200" dirty="0" smtClean="0">
                <a:solidFill>
                  <a:srgbClr val="0000FF"/>
                </a:solidFill>
                <a:latin typeface="宋体" charset="0"/>
              </a:rPr>
              <a:t>案例</a:t>
            </a:r>
            <a:endParaRPr kumimoji="0" lang="en-US" altLang="zh-CN" sz="3200" dirty="0">
              <a:solidFill>
                <a:srgbClr val="0000FF"/>
              </a:solidFill>
              <a:latin typeface="宋体" charset="0"/>
            </a:endParaRPr>
          </a:p>
        </p:txBody>
      </p:sp>
      <p:pic>
        <p:nvPicPr>
          <p:cNvPr id="4" name="图片 3"/>
          <p:cNvPicPr>
            <a:picLocks noChangeAspect="1"/>
          </p:cNvPicPr>
          <p:nvPr/>
        </p:nvPicPr>
        <p:blipFill>
          <a:blip r:embed="rId2"/>
          <a:stretch>
            <a:fillRect/>
          </a:stretch>
        </p:blipFill>
        <p:spPr>
          <a:xfrm>
            <a:off x="3635896" y="1124744"/>
            <a:ext cx="5133532" cy="3168352"/>
          </a:xfrm>
          <a:prstGeom prst="rect">
            <a:avLst/>
          </a:prstGeom>
        </p:spPr>
      </p:pic>
      <p:sp>
        <p:nvSpPr>
          <p:cNvPr id="5" name="矩形 4"/>
          <p:cNvSpPr/>
          <p:nvPr/>
        </p:nvSpPr>
        <p:spPr>
          <a:xfrm>
            <a:off x="251520" y="4441953"/>
            <a:ext cx="8712968" cy="2308324"/>
          </a:xfrm>
          <a:prstGeom prst="rect">
            <a:avLst/>
          </a:prstGeom>
        </p:spPr>
        <p:txBody>
          <a:bodyPr wrap="square">
            <a:spAutoFit/>
          </a:bodyPr>
          <a:lstStyle/>
          <a:p>
            <a:r>
              <a:rPr lang="zh-CN" altLang="en-US" sz="2400" dirty="0" smtClean="0"/>
              <a:t>该起事故原因为镁粉粉尘云爆炸</a:t>
            </a:r>
            <a:r>
              <a:rPr lang="zh-CN" altLang="en-US" sz="2400" dirty="0"/>
              <a:t>，爆炸引起周边镁粉和其他可燃物燃烧，造成现场</a:t>
            </a:r>
            <a:r>
              <a:rPr lang="en-US" altLang="zh-CN" sz="2400" dirty="0"/>
              <a:t>3</a:t>
            </a:r>
            <a:r>
              <a:rPr lang="zh-CN" altLang="en-US" sz="2400" dirty="0"/>
              <a:t>名学生烧死。</a:t>
            </a:r>
          </a:p>
          <a:p>
            <a:endParaRPr lang="zh-CN" altLang="en-US" sz="2400" dirty="0"/>
          </a:p>
          <a:p>
            <a:r>
              <a:rPr lang="zh-CN" altLang="en-US" sz="2400" dirty="0"/>
              <a:t>事故调查组同时认定，北京交通大学有关人员违规开展试验、冒险作业；违规购买、违法储存危险化学品；对实验室和科研项目安全管理不到位。</a:t>
            </a:r>
          </a:p>
        </p:txBody>
      </p:sp>
    </p:spTree>
    <p:extLst>
      <p:ext uri="{BB962C8B-B14F-4D97-AF65-F5344CB8AC3E}">
        <p14:creationId xmlns:p14="http://schemas.microsoft.com/office/powerpoint/2010/main" val="295592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85800" y="549275"/>
            <a:ext cx="77739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b="1" dirty="0">
                <a:latin typeface="Times New Roman" charset="0"/>
              </a:rPr>
              <a:t>曲线与</a:t>
            </a:r>
            <a:r>
              <a:rPr kumimoji="1" lang="en-US" altLang="zh-CN" b="1" dirty="0">
                <a:latin typeface="Times New Roman" charset="0"/>
              </a:rPr>
              <a:t>x</a:t>
            </a:r>
            <a:r>
              <a:rPr kumimoji="1" lang="zh-CN" altLang="en-US" b="1" dirty="0">
                <a:latin typeface="Times New Roman" charset="0"/>
              </a:rPr>
              <a:t>轴之间所包围的面积等于</a:t>
            </a:r>
            <a:r>
              <a:rPr kumimoji="1" lang="en-US" altLang="zh-CN" b="1" dirty="0">
                <a:latin typeface="Times New Roman" charset="0"/>
              </a:rPr>
              <a:t>1</a:t>
            </a:r>
            <a:r>
              <a:rPr kumimoji="1" lang="zh-CN" altLang="en-US" b="1" dirty="0">
                <a:latin typeface="Times New Roman" charset="0"/>
              </a:rPr>
              <a:t>。随机误差落在区域</a:t>
            </a:r>
            <a:r>
              <a:rPr kumimoji="1" lang="en-US" altLang="zh-CN" b="1" dirty="0">
                <a:latin typeface="Times New Roman" charset="0"/>
              </a:rPr>
              <a:t>[-</a:t>
            </a:r>
            <a:r>
              <a:rPr kumimoji="1" lang="en-US" altLang="zh-CN" b="1" i="1" dirty="0" err="1">
                <a:latin typeface="Times New Roman" charset="0"/>
              </a:rPr>
              <a:t>σ</a:t>
            </a:r>
            <a:r>
              <a:rPr kumimoji="1" lang="zh-CN" altLang="en-US" b="1" i="1" dirty="0">
                <a:latin typeface="Times New Roman" charset="0"/>
              </a:rPr>
              <a:t>， </a:t>
            </a:r>
            <a:r>
              <a:rPr kumimoji="1" lang="en-US" altLang="zh-CN" b="1" i="1" dirty="0" err="1">
                <a:latin typeface="Times New Roman" charset="0"/>
              </a:rPr>
              <a:t>σ</a:t>
            </a:r>
            <a:r>
              <a:rPr kumimoji="1" lang="en-US" altLang="zh-CN" b="1" dirty="0">
                <a:latin typeface="Times New Roman" charset="0"/>
              </a:rPr>
              <a:t>]</a:t>
            </a:r>
            <a:r>
              <a:rPr kumimoji="1" lang="zh-CN" altLang="en-US" b="1" dirty="0">
                <a:latin typeface="Times New Roman" charset="0"/>
              </a:rPr>
              <a:t>之内的概率为</a:t>
            </a:r>
            <a:r>
              <a:rPr kumimoji="1" lang="en-US" altLang="zh-CN" i="1" dirty="0">
                <a:latin typeface="Times New Roman" charset="0"/>
              </a:rPr>
              <a:t>P</a:t>
            </a:r>
          </a:p>
        </p:txBody>
      </p:sp>
      <p:graphicFrame>
        <p:nvGraphicFramePr>
          <p:cNvPr id="40962" name="Object 3"/>
          <p:cNvGraphicFramePr>
            <a:graphicFrameLocks noChangeAspect="1"/>
          </p:cNvGraphicFramePr>
          <p:nvPr/>
        </p:nvGraphicFramePr>
        <p:xfrm>
          <a:off x="2214546" y="1714488"/>
          <a:ext cx="3487737" cy="1206500"/>
        </p:xfrm>
        <a:graphic>
          <a:graphicData uri="http://schemas.openxmlformats.org/presentationml/2006/ole">
            <mc:AlternateContent xmlns:mc="http://schemas.openxmlformats.org/markup-compatibility/2006">
              <mc:Choice xmlns:v="urn:schemas-microsoft-com:vml" Requires="v">
                <p:oleObj spid="_x0000_s41596" name="公式" r:id="rId3" imgW="1341720" imgH="455760" progId="Equation.3">
                  <p:embed/>
                </p:oleObj>
              </mc:Choice>
              <mc:Fallback>
                <p:oleObj name="公式" r:id="rId3" imgW="1341720" imgH="455760" progId="Equation.3">
                  <p:embed/>
                  <p:pic>
                    <p:nvPicPr>
                      <p:cNvPr id="0" name="Picture 6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1714488"/>
                        <a:ext cx="3487737" cy="12065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221734376"/>
              </p:ext>
            </p:extLst>
          </p:nvPr>
        </p:nvGraphicFramePr>
        <p:xfrm>
          <a:off x="1619250" y="3213100"/>
          <a:ext cx="6337300" cy="2792412"/>
        </p:xfrm>
        <a:graphic>
          <a:graphicData uri="http://schemas.openxmlformats.org/drawingml/2006/table">
            <a:tbl>
              <a:tblPr firstRow="1" bandRow="1">
                <a:tableStyleId>{FABFCF23-3B69-468F-B69F-88F6DE6A72F2}</a:tableStyleId>
              </a:tblPr>
              <a:tblGrid>
                <a:gridCol w="3168650">
                  <a:extLst>
                    <a:ext uri="{9D8B030D-6E8A-4147-A177-3AD203B41FA5}">
                      <a16:colId xmlns:a16="http://schemas.microsoft.com/office/drawing/2014/main" xmlns="" val="20000"/>
                    </a:ext>
                  </a:extLst>
                </a:gridCol>
                <a:gridCol w="3168650">
                  <a:extLst>
                    <a:ext uri="{9D8B030D-6E8A-4147-A177-3AD203B41FA5}">
                      <a16:colId xmlns:a16="http://schemas.microsoft.com/office/drawing/2014/main" xmlns="" val="20001"/>
                    </a:ext>
                  </a:extLst>
                </a:gridCol>
              </a:tblGrid>
              <a:tr h="698103">
                <a:tc>
                  <a:txBody>
                    <a:bodyPr/>
                    <a:lstStyle/>
                    <a:p>
                      <a:pPr algn="ctr"/>
                      <a:r>
                        <a:rPr lang="zh-CN" altLang="en-US" sz="2800" dirty="0"/>
                        <a:t>测量值范围</a:t>
                      </a:r>
                      <a:endParaRPr lang="zh-CN" altLang="en-US" sz="2800" b="1" dirty="0">
                        <a:solidFill>
                          <a:schemeClr val="bg1"/>
                        </a:solidFill>
                      </a:endParaRPr>
                    </a:p>
                  </a:txBody>
                  <a:tcPr marL="91449" marR="91449" marT="45726" marB="45726"/>
                </a:tc>
                <a:tc>
                  <a:txBody>
                    <a:bodyPr/>
                    <a:lstStyle/>
                    <a:p>
                      <a:pPr algn="ctr"/>
                      <a:r>
                        <a:rPr lang="zh-CN" altLang="en-US" sz="2800" dirty="0"/>
                        <a:t>概率</a:t>
                      </a:r>
                      <a:endParaRPr lang="zh-CN" altLang="en-US" sz="2800" b="1" dirty="0">
                        <a:solidFill>
                          <a:schemeClr val="bg1"/>
                        </a:solidFill>
                      </a:endParaRPr>
                    </a:p>
                  </a:txBody>
                  <a:tcPr marL="91449" marR="91449" marT="45726" marB="45726"/>
                </a:tc>
                <a:extLst>
                  <a:ext uri="{0D108BD9-81ED-4DB2-BD59-A6C34878D82A}">
                    <a16:rowId xmlns:a16="http://schemas.microsoft.com/office/drawing/2014/main" xmlns="" val="10000"/>
                  </a:ext>
                </a:extLst>
              </a:tr>
              <a:tr h="698103">
                <a:tc>
                  <a:txBody>
                    <a:bodyPr/>
                    <a:lstStyle/>
                    <a:p>
                      <a:pPr algn="ctr"/>
                      <a:r>
                        <a:rPr lang="zh-CN" altLang="en-US" sz="2800" dirty="0"/>
                        <a:t>[</a:t>
                      </a:r>
                      <a:r>
                        <a:rPr lang="zh-CN" altLang="en-US" sz="2800" i="1" dirty="0">
                          <a:sym typeface="Symbol" charset="0"/>
                        </a:rPr>
                        <a:t></a:t>
                      </a:r>
                      <a:r>
                        <a:rPr lang="zh-CN" altLang="en-US" sz="2800" i="1" dirty="0"/>
                        <a:t>-</a:t>
                      </a:r>
                      <a:r>
                        <a:rPr lang="zh-CN" altLang="en-US" sz="2800" i="1" dirty="0">
                          <a:sym typeface="Symbol" charset="0"/>
                        </a:rPr>
                        <a:t></a:t>
                      </a:r>
                      <a:r>
                        <a:rPr lang="zh-CN" altLang="en-US" sz="2800" dirty="0"/>
                        <a:t>，</a:t>
                      </a:r>
                      <a:r>
                        <a:rPr lang="zh-CN" altLang="en-US" sz="2800" i="1" dirty="0">
                          <a:sym typeface="Symbol" charset="0"/>
                        </a:rPr>
                        <a:t></a:t>
                      </a:r>
                      <a:r>
                        <a:rPr lang="zh-CN" altLang="en-US" sz="2800" i="0" dirty="0"/>
                        <a:t>+</a:t>
                      </a:r>
                      <a:r>
                        <a:rPr lang="zh-CN" altLang="en-US" sz="2800" i="1" dirty="0">
                          <a:sym typeface="Symbol" charset="0"/>
                        </a:rPr>
                        <a:t></a:t>
                      </a:r>
                      <a:r>
                        <a:rPr lang="zh-CN" altLang="en-US" sz="2800" dirty="0"/>
                        <a:t>]</a:t>
                      </a:r>
                      <a:endParaRPr lang="zh-CN" altLang="en-US" sz="2800" dirty="0">
                        <a:solidFill>
                          <a:srgbClr val="000000"/>
                        </a:solidFill>
                      </a:endParaRPr>
                    </a:p>
                  </a:txBody>
                  <a:tcPr marL="91449" marR="91449" marT="45726" marB="45726"/>
                </a:tc>
                <a:tc>
                  <a:txBody>
                    <a:bodyPr/>
                    <a:lstStyle/>
                    <a:p>
                      <a:pPr algn="ctr"/>
                      <a:r>
                        <a:rPr lang="en-US" altLang="zh-CN" sz="2800" dirty="0">
                          <a:latin typeface="Times New Roman" panose="02020603050405020304" pitchFamily="18" charset="0"/>
                          <a:cs typeface="Times New Roman" panose="02020603050405020304" pitchFamily="18" charset="0"/>
                        </a:rPr>
                        <a:t>68.3%</a:t>
                      </a:r>
                      <a:endParaRPr lang="zh-CN" altLang="en-US" sz="2800" dirty="0">
                        <a:solidFill>
                          <a:srgbClr val="000000"/>
                        </a:solidFill>
                        <a:latin typeface="Times New Roman" panose="02020603050405020304" pitchFamily="18" charset="0"/>
                        <a:cs typeface="Times New Roman" panose="02020603050405020304" pitchFamily="18" charset="0"/>
                      </a:endParaRPr>
                    </a:p>
                  </a:txBody>
                  <a:tcPr marL="91449" marR="91449" marT="45726" marB="45726"/>
                </a:tc>
                <a:extLst>
                  <a:ext uri="{0D108BD9-81ED-4DB2-BD59-A6C34878D82A}">
                    <a16:rowId xmlns:a16="http://schemas.microsoft.com/office/drawing/2014/main" xmlns="" val="10001"/>
                  </a:ext>
                </a:extLst>
              </a:tr>
              <a:tr h="698103">
                <a:tc>
                  <a:txBody>
                    <a:bodyPr/>
                    <a:lstStyle/>
                    <a:p>
                      <a:pPr algn="ctr"/>
                      <a:r>
                        <a:rPr lang="zh-CN" altLang="en-US" sz="2800" dirty="0"/>
                        <a:t>[</a:t>
                      </a:r>
                      <a:r>
                        <a:rPr lang="zh-CN" altLang="en-US" sz="2800" i="1" dirty="0">
                          <a:sym typeface="Symbol" charset="0"/>
                        </a:rPr>
                        <a:t></a:t>
                      </a:r>
                      <a:r>
                        <a:rPr lang="zh-CN" altLang="en-US" sz="2800" dirty="0"/>
                        <a:t>-2</a:t>
                      </a:r>
                      <a:r>
                        <a:rPr lang="zh-CN" altLang="en-US" sz="2800" i="1" dirty="0">
                          <a:sym typeface="Symbol" charset="0"/>
                        </a:rPr>
                        <a:t></a:t>
                      </a:r>
                      <a:r>
                        <a:rPr lang="zh-CN" altLang="en-US" sz="2800" dirty="0"/>
                        <a:t>，</a:t>
                      </a:r>
                      <a:r>
                        <a:rPr lang="zh-CN" altLang="en-US" sz="2800" i="1" dirty="0">
                          <a:sym typeface="Symbol" charset="0"/>
                        </a:rPr>
                        <a:t></a:t>
                      </a:r>
                      <a:r>
                        <a:rPr lang="zh-CN" altLang="en-US" sz="2800" dirty="0"/>
                        <a:t>+2</a:t>
                      </a:r>
                      <a:r>
                        <a:rPr lang="zh-CN" altLang="en-US" sz="2800" i="1" dirty="0">
                          <a:sym typeface="Symbol" charset="0"/>
                        </a:rPr>
                        <a:t></a:t>
                      </a:r>
                      <a:r>
                        <a:rPr lang="zh-CN" altLang="en-US" sz="2800" dirty="0"/>
                        <a:t>]</a:t>
                      </a:r>
                      <a:endParaRPr lang="zh-CN" altLang="en-US" sz="2800" dirty="0">
                        <a:solidFill>
                          <a:srgbClr val="000000"/>
                        </a:solidFill>
                      </a:endParaRPr>
                    </a:p>
                  </a:txBody>
                  <a:tcPr marL="91449" marR="91449" marT="45726" marB="45726"/>
                </a:tc>
                <a:tc>
                  <a:txBody>
                    <a:bodyPr/>
                    <a:lstStyle/>
                    <a:p>
                      <a:pPr algn="ctr"/>
                      <a:r>
                        <a:rPr lang="en-US" altLang="zh-CN" sz="2800" dirty="0">
                          <a:latin typeface="Times New Roman" panose="02020603050405020304" pitchFamily="18" charset="0"/>
                          <a:cs typeface="Times New Roman" panose="02020603050405020304" pitchFamily="18" charset="0"/>
                        </a:rPr>
                        <a:t>95.4%</a:t>
                      </a:r>
                      <a:endParaRPr lang="zh-CN" altLang="en-US" sz="2800" dirty="0">
                        <a:solidFill>
                          <a:srgbClr val="000000"/>
                        </a:solidFill>
                        <a:latin typeface="Times New Roman" panose="02020603050405020304" pitchFamily="18" charset="0"/>
                        <a:cs typeface="Times New Roman" panose="02020603050405020304" pitchFamily="18" charset="0"/>
                      </a:endParaRPr>
                    </a:p>
                  </a:txBody>
                  <a:tcPr marL="91449" marR="91449" marT="45726" marB="45726"/>
                </a:tc>
                <a:extLst>
                  <a:ext uri="{0D108BD9-81ED-4DB2-BD59-A6C34878D82A}">
                    <a16:rowId xmlns:a16="http://schemas.microsoft.com/office/drawing/2014/main" xmlns="" val="10002"/>
                  </a:ext>
                </a:extLst>
              </a:tr>
              <a:tr h="698103">
                <a:tc>
                  <a:txBody>
                    <a:bodyPr/>
                    <a:lstStyle/>
                    <a:p>
                      <a:pPr algn="ctr"/>
                      <a:r>
                        <a:rPr lang="zh-CN" altLang="en-US" sz="2800" dirty="0"/>
                        <a:t>[</a:t>
                      </a:r>
                      <a:r>
                        <a:rPr lang="zh-CN" altLang="en-US" sz="2800" i="1" dirty="0">
                          <a:sym typeface="Symbol" charset="0"/>
                        </a:rPr>
                        <a:t></a:t>
                      </a:r>
                      <a:r>
                        <a:rPr lang="zh-CN" altLang="en-US" sz="2800" dirty="0"/>
                        <a:t>-3</a:t>
                      </a:r>
                      <a:r>
                        <a:rPr lang="zh-CN" altLang="en-US" sz="2800" i="1" dirty="0">
                          <a:sym typeface="Symbol" charset="0"/>
                        </a:rPr>
                        <a:t></a:t>
                      </a:r>
                      <a:r>
                        <a:rPr lang="zh-CN" altLang="en-US" sz="2800" dirty="0"/>
                        <a:t>，</a:t>
                      </a:r>
                      <a:r>
                        <a:rPr lang="zh-CN" altLang="en-US" sz="2800" i="1" dirty="0">
                          <a:sym typeface="Symbol" charset="0"/>
                        </a:rPr>
                        <a:t></a:t>
                      </a:r>
                      <a:r>
                        <a:rPr lang="zh-CN" altLang="en-US" sz="2800" dirty="0"/>
                        <a:t>+3</a:t>
                      </a:r>
                      <a:r>
                        <a:rPr lang="zh-CN" altLang="en-US" sz="2800" i="1" dirty="0">
                          <a:sym typeface="Symbol" charset="0"/>
                        </a:rPr>
                        <a:t></a:t>
                      </a:r>
                      <a:r>
                        <a:rPr lang="zh-CN" altLang="en-US" sz="2800" dirty="0"/>
                        <a:t>]</a:t>
                      </a:r>
                      <a:endParaRPr lang="zh-CN" altLang="en-US" sz="2800" dirty="0">
                        <a:solidFill>
                          <a:srgbClr val="000000"/>
                        </a:solidFill>
                      </a:endParaRPr>
                    </a:p>
                  </a:txBody>
                  <a:tcPr marL="91449" marR="91449" marT="45726" marB="45726"/>
                </a:tc>
                <a:tc>
                  <a:txBody>
                    <a:bodyPr/>
                    <a:lstStyle/>
                    <a:p>
                      <a:pPr algn="ctr"/>
                      <a:r>
                        <a:rPr lang="en-US" altLang="zh-CN" sz="2800" dirty="0">
                          <a:latin typeface="Times New Roman" panose="02020603050405020304" pitchFamily="18" charset="0"/>
                          <a:cs typeface="Times New Roman" panose="02020603050405020304" pitchFamily="18" charset="0"/>
                        </a:rPr>
                        <a:t>99.7%</a:t>
                      </a:r>
                      <a:endParaRPr lang="zh-CN" altLang="en-US" sz="2800" dirty="0">
                        <a:solidFill>
                          <a:srgbClr val="000000"/>
                        </a:solidFill>
                        <a:latin typeface="Times New Roman" panose="02020603050405020304" pitchFamily="18" charset="0"/>
                        <a:cs typeface="Times New Roman" panose="02020603050405020304" pitchFamily="18" charset="0"/>
                      </a:endParaRPr>
                    </a:p>
                  </a:txBody>
                  <a:tcPr marL="91449" marR="91449" marT="45726" marB="45726"/>
                </a:tc>
                <a:extLst>
                  <a:ext uri="{0D108BD9-81ED-4DB2-BD59-A6C34878D82A}">
                    <a16:rowId xmlns:a16="http://schemas.microsoft.com/office/drawing/2014/main" xmlns="" val="10003"/>
                  </a:ext>
                </a:extLst>
              </a:tr>
            </a:tbl>
          </a:graphicData>
        </a:graphic>
      </p:graphicFrame>
      <p:pic>
        <p:nvPicPr>
          <p:cNvPr id="6" name="图片 66"/>
          <p:cNvPicPr>
            <a:picLocks noChangeAspect="1"/>
          </p:cNvPicPr>
          <p:nvPr/>
        </p:nvPicPr>
        <p:blipFill>
          <a:blip r:embed="rId5" cstate="print"/>
          <a:stretch>
            <a:fillRect/>
          </a:stretch>
        </p:blipFill>
        <p:spPr>
          <a:xfrm>
            <a:off x="6143636" y="1142984"/>
            <a:ext cx="2815910" cy="1928256"/>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1" name="Rectangle 9"/>
          <p:cNvSpPr>
            <a:spLocks noChangeArrowheads="1"/>
          </p:cNvSpPr>
          <p:nvPr/>
        </p:nvSpPr>
        <p:spPr bwMode="auto">
          <a:xfrm>
            <a:off x="-32" y="2857496"/>
            <a:ext cx="82073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1" eaLnBrk="1" hangingPunct="1">
              <a:spcBef>
                <a:spcPct val="50000"/>
              </a:spcBef>
              <a:defRPr/>
            </a:pPr>
            <a:r>
              <a:rPr kumimoji="1" lang="en-US" altLang="zh-CN" sz="2400" b="1" dirty="0" smtClean="0">
                <a:latin typeface="Times New Roman" charset="0"/>
              </a:rPr>
              <a:t>2</a:t>
            </a:r>
            <a:r>
              <a:rPr kumimoji="1" lang="zh-CN" altLang="en-US" sz="2400" b="1" dirty="0" smtClean="0">
                <a:latin typeface="Times New Roman" charset="0"/>
              </a:rPr>
              <a:t>、用</a:t>
            </a:r>
            <a:r>
              <a:rPr kumimoji="1" lang="zh-CN" altLang="en-US" sz="2400" b="1" dirty="0">
                <a:latin typeface="Times New Roman" charset="0"/>
              </a:rPr>
              <a:t>标准偏差</a:t>
            </a:r>
            <a:r>
              <a:rPr kumimoji="1" lang="zh-CN" altLang="en-US" sz="2400" b="1" i="1" dirty="0">
                <a:latin typeface="Times New Roman" charset="0"/>
              </a:rPr>
              <a:t> </a:t>
            </a:r>
            <a:r>
              <a:rPr kumimoji="1" lang="en-US" altLang="zh-CN" sz="2400" b="1" i="1" dirty="0">
                <a:latin typeface="Times New Roman" charset="0"/>
              </a:rPr>
              <a:t>s </a:t>
            </a:r>
            <a:r>
              <a:rPr kumimoji="1" lang="zh-CN" altLang="en-US" sz="2400" b="1" dirty="0">
                <a:latin typeface="Times New Roman" charset="0"/>
              </a:rPr>
              <a:t>表示测得值在   的分散性</a:t>
            </a:r>
          </a:p>
          <a:p>
            <a:pPr lvl="1" eaLnBrk="1" hangingPunct="1">
              <a:spcBef>
                <a:spcPct val="50000"/>
              </a:spcBef>
              <a:defRPr/>
            </a:pPr>
            <a:r>
              <a:rPr kumimoji="1" lang="en-US" altLang="zh-CN" sz="2400" b="1" i="1" dirty="0">
                <a:latin typeface="Times New Roman" charset="0"/>
              </a:rPr>
              <a:t>s</a:t>
            </a:r>
            <a:r>
              <a:rPr kumimoji="1" lang="zh-CN" altLang="en-US" sz="2400" b="1" dirty="0">
                <a:latin typeface="Times New Roman" charset="0"/>
              </a:rPr>
              <a:t>按贝塞耳公式求出：</a:t>
            </a:r>
          </a:p>
        </p:txBody>
      </p:sp>
      <p:sp>
        <p:nvSpPr>
          <p:cNvPr id="23554" name="Text Box 2"/>
          <p:cNvSpPr txBox="1">
            <a:spLocks noChangeArrowheads="1"/>
          </p:cNvSpPr>
          <p:nvPr/>
        </p:nvSpPr>
        <p:spPr bwMode="auto">
          <a:xfrm>
            <a:off x="0" y="44450"/>
            <a:ext cx="892584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28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lvl="1" eaLnBrk="1" hangingPunct="1">
              <a:lnSpc>
                <a:spcPct val="150000"/>
              </a:lnSpc>
              <a:buClr>
                <a:schemeClr val="accent2"/>
              </a:buClr>
              <a:defRPr/>
            </a:pPr>
            <a:r>
              <a:rPr kumimoji="1" lang="zh-CN" altLang="en-US" sz="2400" b="1" dirty="0">
                <a:latin typeface="Times New Roman" charset="0"/>
              </a:rPr>
              <a:t>假定对一个量进行了</a:t>
            </a:r>
            <a:r>
              <a:rPr kumimoji="1" lang="zh-CN" altLang="en-US" sz="2400" b="1" dirty="0">
                <a:solidFill>
                  <a:srgbClr val="FF3300"/>
                </a:solidFill>
                <a:latin typeface="Times New Roman" charset="0"/>
              </a:rPr>
              <a:t>有限的</a:t>
            </a:r>
            <a:r>
              <a:rPr kumimoji="1" lang="en-US" altLang="zh-CN" sz="2400" b="1" i="1" dirty="0">
                <a:latin typeface="Times New Roman" charset="0"/>
              </a:rPr>
              <a:t>n</a:t>
            </a:r>
            <a:r>
              <a:rPr kumimoji="1" lang="zh-CN" altLang="en-US" sz="2400" b="1" dirty="0">
                <a:latin typeface="Times New Roman" charset="0"/>
              </a:rPr>
              <a:t>次测量，</a:t>
            </a:r>
          </a:p>
          <a:p>
            <a:pPr lvl="1" eaLnBrk="1" hangingPunct="1">
              <a:lnSpc>
                <a:spcPct val="150000"/>
              </a:lnSpc>
              <a:buClr>
                <a:schemeClr val="accent2"/>
              </a:buClr>
              <a:defRPr/>
            </a:pPr>
            <a:r>
              <a:rPr kumimoji="1" lang="zh-CN" altLang="en-US" sz="2400" b="1" dirty="0">
                <a:latin typeface="Times New Roman" charset="0"/>
              </a:rPr>
              <a:t>测得的值为</a:t>
            </a:r>
            <a:r>
              <a:rPr kumimoji="1" lang="en-US" altLang="zh-CN" sz="2400" b="1" i="1" dirty="0" err="1">
                <a:latin typeface="Times New Roman" charset="0"/>
              </a:rPr>
              <a:t>x</a:t>
            </a:r>
            <a:r>
              <a:rPr kumimoji="1" lang="en-US" altLang="zh-CN" sz="2400" b="1" i="1" baseline="-25000" dirty="0" err="1">
                <a:latin typeface="Times New Roman" charset="0"/>
              </a:rPr>
              <a:t>k</a:t>
            </a:r>
            <a:r>
              <a:rPr kumimoji="1" lang="en-US" altLang="zh-CN" sz="2400" b="1" i="1" baseline="-25000" dirty="0">
                <a:latin typeface="Times New Roman" charset="0"/>
              </a:rPr>
              <a:t> </a:t>
            </a:r>
            <a:r>
              <a:rPr kumimoji="1" lang="en-US" altLang="zh-CN" sz="2400" b="1" dirty="0">
                <a:latin typeface="Times New Roman" charset="0"/>
              </a:rPr>
              <a:t>(</a:t>
            </a:r>
            <a:r>
              <a:rPr kumimoji="1" lang="en-US" altLang="zh-CN" sz="2400" b="1" i="1" dirty="0">
                <a:latin typeface="Times New Roman" charset="0"/>
              </a:rPr>
              <a:t>k</a:t>
            </a:r>
            <a:r>
              <a:rPr kumimoji="1" lang="en-US" altLang="zh-CN" sz="2400" b="1" dirty="0">
                <a:latin typeface="Times New Roman" charset="0"/>
              </a:rPr>
              <a:t>=1, 2</a:t>
            </a:r>
            <a:r>
              <a:rPr kumimoji="1" lang="zh-CN" altLang="en-US" sz="2400" b="1" dirty="0">
                <a:latin typeface="Times New Roman" charset="0"/>
              </a:rPr>
              <a:t>，</a:t>
            </a:r>
            <a:r>
              <a:rPr kumimoji="1" lang="en-US" altLang="zh-CN" sz="2400" b="1" dirty="0">
                <a:latin typeface="Times New Roman" charset="0"/>
              </a:rPr>
              <a:t>…</a:t>
            </a:r>
            <a:r>
              <a:rPr kumimoji="1" lang="zh-CN" altLang="en-US" sz="2400" b="1" dirty="0">
                <a:latin typeface="Times New Roman" charset="0"/>
              </a:rPr>
              <a:t>，</a:t>
            </a:r>
            <a:r>
              <a:rPr kumimoji="1" lang="en-US" altLang="zh-CN" sz="2400" b="1" i="1" dirty="0">
                <a:latin typeface="Times New Roman" charset="0"/>
              </a:rPr>
              <a:t>n</a:t>
            </a:r>
            <a:r>
              <a:rPr kumimoji="1" lang="en-US" altLang="zh-CN" sz="2400" b="1" dirty="0">
                <a:latin typeface="Times New Roman" charset="0"/>
              </a:rPr>
              <a:t>)</a:t>
            </a:r>
            <a:r>
              <a:rPr kumimoji="1" lang="zh-CN" altLang="en-US" sz="2400" b="1" dirty="0">
                <a:latin typeface="Times New Roman" charset="0"/>
              </a:rPr>
              <a:t>，可以用多次测量的算术平均值</a:t>
            </a:r>
          </a:p>
          <a:p>
            <a:pPr lvl="1" eaLnBrk="1" hangingPunct="1">
              <a:lnSpc>
                <a:spcPct val="150000"/>
              </a:lnSpc>
              <a:buClr>
                <a:schemeClr val="accent2"/>
              </a:buClr>
              <a:defRPr/>
            </a:pPr>
            <a:r>
              <a:rPr kumimoji="1" lang="zh-CN" altLang="en-US" sz="2400" b="1" dirty="0" smtClean="0">
                <a:latin typeface="Times New Roman" charset="0"/>
              </a:rPr>
              <a:t> </a:t>
            </a:r>
            <a:r>
              <a:rPr kumimoji="1" lang="en-US" altLang="zh-CN" sz="2400" b="1" dirty="0" smtClean="0">
                <a:latin typeface="Times New Roman" charset="0"/>
              </a:rPr>
              <a:t>1</a:t>
            </a:r>
            <a:r>
              <a:rPr kumimoji="1" lang="zh-CN" altLang="en-US" sz="2400" b="1" dirty="0" smtClean="0">
                <a:latin typeface="Times New Roman" charset="0"/>
              </a:rPr>
              <a:t>、作</a:t>
            </a:r>
            <a:r>
              <a:rPr kumimoji="1" lang="zh-CN" altLang="en-US" sz="2400" b="1" dirty="0">
                <a:latin typeface="Times New Roman" charset="0"/>
              </a:rPr>
              <a:t>为被测量的最佳估计值</a:t>
            </a:r>
            <a:r>
              <a:rPr kumimoji="1" lang="en-US" altLang="zh-CN" sz="2400" b="1" dirty="0">
                <a:latin typeface="Times New Roman" charset="0"/>
              </a:rPr>
              <a:t>(</a:t>
            </a:r>
            <a:r>
              <a:rPr kumimoji="1" lang="zh-CN" altLang="en-US" sz="2400" b="1" dirty="0">
                <a:latin typeface="Times New Roman" charset="0"/>
              </a:rPr>
              <a:t>假定无系统误差</a:t>
            </a:r>
            <a:r>
              <a:rPr kumimoji="1" lang="en-US" altLang="zh-CN" sz="2400" b="1" dirty="0">
                <a:latin typeface="Times New Roman" charset="0"/>
              </a:rPr>
              <a:t>)       </a:t>
            </a:r>
          </a:p>
          <a:p>
            <a:pPr lvl="1" eaLnBrk="1" hangingPunct="1">
              <a:lnSpc>
                <a:spcPct val="150000"/>
              </a:lnSpc>
              <a:defRPr/>
            </a:pPr>
            <a:r>
              <a:rPr kumimoji="1" lang="en-US" altLang="zh-CN" sz="2400" b="1" i="1" dirty="0">
                <a:latin typeface="Times New Roman" charset="0"/>
              </a:rPr>
              <a:t>	</a:t>
            </a:r>
            <a:endParaRPr kumimoji="1" lang="en-US" altLang="zh-CN" sz="2400" b="1" dirty="0">
              <a:latin typeface="Times New Roman" charset="0"/>
            </a:endParaRPr>
          </a:p>
        </p:txBody>
      </p:sp>
      <p:graphicFrame>
        <p:nvGraphicFramePr>
          <p:cNvPr id="41987" name="Object 3"/>
          <p:cNvGraphicFramePr>
            <a:graphicFrameLocks noChangeAspect="1"/>
          </p:cNvGraphicFramePr>
          <p:nvPr/>
        </p:nvGraphicFramePr>
        <p:xfrm>
          <a:off x="3203575" y="1773238"/>
          <a:ext cx="1752600" cy="1027112"/>
        </p:xfrm>
        <a:graphic>
          <a:graphicData uri="http://schemas.openxmlformats.org/presentationml/2006/ole">
            <mc:AlternateContent xmlns:mc="http://schemas.openxmlformats.org/markup-compatibility/2006">
              <mc:Choice xmlns:v="urn:schemas-microsoft-com:vml" Requires="v">
                <p:oleObj spid="_x0000_s197962" name="Equation" r:id="rId3" imgW="679680" imgH="393120" progId="Equation.3">
                  <p:embed/>
                </p:oleObj>
              </mc:Choice>
              <mc:Fallback>
                <p:oleObj name="Equation" r:id="rId3" imgW="679680" imgH="393120" progId="Equation.3">
                  <p:embed/>
                  <p:pic>
                    <p:nvPicPr>
                      <p:cNvPr id="0" name="Picture 3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773238"/>
                        <a:ext cx="1752600" cy="102711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41988" name="Object 4"/>
          <p:cNvGraphicFramePr>
            <a:graphicFrameLocks noChangeAspect="1"/>
          </p:cNvGraphicFramePr>
          <p:nvPr>
            <p:extLst>
              <p:ext uri="{D42A27DB-BD31-4B8C-83A1-F6EECF244321}">
                <p14:modId xmlns:p14="http://schemas.microsoft.com/office/powerpoint/2010/main" val="2957614676"/>
              </p:ext>
            </p:extLst>
          </p:nvPr>
        </p:nvGraphicFramePr>
        <p:xfrm>
          <a:off x="4040188" y="3306763"/>
          <a:ext cx="3486150" cy="1038225"/>
        </p:xfrm>
        <a:graphic>
          <a:graphicData uri="http://schemas.openxmlformats.org/presentationml/2006/ole">
            <mc:AlternateContent xmlns:mc="http://schemas.openxmlformats.org/markup-compatibility/2006">
              <mc:Choice xmlns:v="urn:schemas-microsoft-com:vml" Requires="v">
                <p:oleObj spid="_x0000_s197963" name="公式" r:id="rId5" imgW="1672920" imgH="493560" progId="Equation.3">
                  <p:embed/>
                </p:oleObj>
              </mc:Choice>
              <mc:Fallback>
                <p:oleObj name="公式" r:id="rId5" imgW="1672920" imgH="493560" progId="Equation.3">
                  <p:embed/>
                  <p:pic>
                    <p:nvPicPr>
                      <p:cNvPr id="0" name="Picture 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0188" y="3306763"/>
                        <a:ext cx="3486150"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7" name="Text Box 5"/>
          <p:cNvSpPr txBox="1">
            <a:spLocks noChangeArrowheads="1"/>
          </p:cNvSpPr>
          <p:nvPr/>
        </p:nvSpPr>
        <p:spPr bwMode="auto">
          <a:xfrm>
            <a:off x="593725" y="53546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endParaRPr kumimoji="1" lang="zh-CN" sz="2400" b="1">
              <a:solidFill>
                <a:srgbClr val="CCFF33"/>
              </a:solidFill>
              <a:latin typeface="Times New Roman" charset="0"/>
            </a:endParaRPr>
          </a:p>
        </p:txBody>
      </p:sp>
      <p:graphicFrame>
        <p:nvGraphicFramePr>
          <p:cNvPr id="41990" name="Object 6"/>
          <p:cNvGraphicFramePr>
            <a:graphicFrameLocks noChangeAspect="1"/>
          </p:cNvGraphicFramePr>
          <p:nvPr>
            <p:extLst>
              <p:ext uri="{D42A27DB-BD31-4B8C-83A1-F6EECF244321}">
                <p14:modId xmlns:p14="http://schemas.microsoft.com/office/powerpoint/2010/main" val="2831563853"/>
              </p:ext>
            </p:extLst>
          </p:nvPr>
        </p:nvGraphicFramePr>
        <p:xfrm>
          <a:off x="4643438" y="2857496"/>
          <a:ext cx="317828" cy="376685"/>
        </p:xfrm>
        <a:graphic>
          <a:graphicData uri="http://schemas.openxmlformats.org/presentationml/2006/ole">
            <mc:AlternateContent xmlns:mc="http://schemas.openxmlformats.org/markup-compatibility/2006">
              <mc:Choice xmlns:v="urn:schemas-microsoft-com:vml" Requires="v">
                <p:oleObj spid="_x0000_s197964" name="Equation" r:id="rId7" imgW="125280" imgH="142920" progId="Equation.3">
                  <p:embed/>
                </p:oleObj>
              </mc:Choice>
              <mc:Fallback>
                <p:oleObj name="Equation" r:id="rId7" imgW="125280" imgH="142920" progId="Equation.3">
                  <p:embed/>
                  <p:pic>
                    <p:nvPicPr>
                      <p:cNvPr id="0" name="Picture 3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2857496"/>
                        <a:ext cx="317828" cy="3766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1" name="Object 7"/>
          <p:cNvGraphicFramePr>
            <a:graphicFrameLocks noChangeAspect="1"/>
          </p:cNvGraphicFramePr>
          <p:nvPr>
            <p:extLst>
              <p:ext uri="{D42A27DB-BD31-4B8C-83A1-F6EECF244321}">
                <p14:modId xmlns:p14="http://schemas.microsoft.com/office/powerpoint/2010/main" val="358138099"/>
              </p:ext>
            </p:extLst>
          </p:nvPr>
        </p:nvGraphicFramePr>
        <p:xfrm>
          <a:off x="1182688" y="5402263"/>
          <a:ext cx="6140450" cy="1109662"/>
        </p:xfrm>
        <a:graphic>
          <a:graphicData uri="http://schemas.openxmlformats.org/presentationml/2006/ole">
            <mc:AlternateContent xmlns:mc="http://schemas.openxmlformats.org/markup-compatibility/2006">
              <mc:Choice xmlns:v="urn:schemas-microsoft-com:vml" Requires="v">
                <p:oleObj spid="_x0000_s197965" name="公式" r:id="rId9" imgW="2706120" imgH="484560" progId="Equation.3">
                  <p:embed/>
                </p:oleObj>
              </mc:Choice>
              <mc:Fallback>
                <p:oleObj name="公式" r:id="rId9" imgW="2706120" imgH="484560" progId="Equation.3">
                  <p:embed/>
                  <p:pic>
                    <p:nvPicPr>
                      <p:cNvPr id="0" name="Picture 3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2688" y="5402263"/>
                        <a:ext cx="6140450" cy="1109662"/>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23560" name="Rectangle 8"/>
          <p:cNvSpPr>
            <a:spLocks noChangeArrowheads="1"/>
          </p:cNvSpPr>
          <p:nvPr/>
        </p:nvSpPr>
        <p:spPr bwMode="auto">
          <a:xfrm>
            <a:off x="179511" y="4292600"/>
            <a:ext cx="87851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lvl="1" eaLnBrk="1" hangingPunct="1">
              <a:spcBef>
                <a:spcPct val="50000"/>
              </a:spcBef>
              <a:defRPr/>
            </a:pPr>
            <a:r>
              <a:rPr kumimoji="1" lang="zh-CN" altLang="en-US" sz="2400" b="1" dirty="0" smtClean="0">
                <a:latin typeface="Times New Roman" charset="0"/>
              </a:rPr>
              <a:t>注意这是单次测量值的实验标准</a:t>
            </a:r>
            <a:r>
              <a:rPr kumimoji="1" lang="zh-CN" altLang="en-US" sz="2400" b="1" dirty="0">
                <a:latin typeface="Times New Roman" charset="0"/>
              </a:rPr>
              <a:t>偏差</a:t>
            </a:r>
            <a:r>
              <a:rPr kumimoji="1" lang="zh-CN" altLang="en-US" sz="2400" b="1" dirty="0" smtClean="0">
                <a:latin typeface="Times New Roman" charset="0"/>
              </a:rPr>
              <a:t>。</a:t>
            </a:r>
            <a:endParaRPr kumimoji="1" lang="en-US" altLang="zh-CN" sz="2400" b="1" dirty="0" smtClean="0">
              <a:latin typeface="Times New Roman" charset="0"/>
            </a:endParaRPr>
          </a:p>
          <a:p>
            <a:pPr lvl="1" eaLnBrk="1" hangingPunct="1">
              <a:spcBef>
                <a:spcPct val="50000"/>
              </a:spcBef>
              <a:defRPr/>
            </a:pPr>
            <a:r>
              <a:rPr kumimoji="1" lang="en-US" altLang="zh-CN" sz="2400" b="1" dirty="0" smtClean="0">
                <a:latin typeface="Times New Roman" charset="0"/>
              </a:rPr>
              <a:t>3</a:t>
            </a:r>
            <a:r>
              <a:rPr kumimoji="1" lang="zh-CN" altLang="en-US" sz="2400" b="1" dirty="0" smtClean="0">
                <a:latin typeface="Times New Roman" charset="0"/>
              </a:rPr>
              <a:t>、对</a:t>
            </a:r>
            <a:r>
              <a:rPr kumimoji="1" lang="zh-CN" altLang="en-US" sz="2400" b="1" dirty="0">
                <a:latin typeface="Times New Roman" charset="0"/>
              </a:rPr>
              <a:t>算术平均值作为结果时，平均值的标准偏差应为：</a:t>
            </a:r>
            <a:endParaRPr kumimoji="1" lang="zh-CN" altLang="en-US" sz="2400" b="1" i="1" dirty="0">
              <a:latin typeface="Times New Roman"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09" name="Object 5"/>
          <p:cNvGraphicFramePr>
            <a:graphicFrameLocks noChangeAspect="1"/>
          </p:cNvGraphicFramePr>
          <p:nvPr>
            <p:extLst>
              <p:ext uri="{D42A27DB-BD31-4B8C-83A1-F6EECF244321}">
                <p14:modId xmlns:p14="http://schemas.microsoft.com/office/powerpoint/2010/main" val="3455654531"/>
              </p:ext>
            </p:extLst>
          </p:nvPr>
        </p:nvGraphicFramePr>
        <p:xfrm>
          <a:off x="3851920" y="908720"/>
          <a:ext cx="3630612" cy="919162"/>
        </p:xfrm>
        <a:graphic>
          <a:graphicData uri="http://schemas.openxmlformats.org/presentationml/2006/ole">
            <mc:AlternateContent xmlns:mc="http://schemas.openxmlformats.org/markup-compatibility/2006">
              <mc:Choice xmlns:v="urn:schemas-microsoft-com:vml" Requires="v">
                <p:oleObj spid="_x0000_s178065" name="公式" r:id="rId3" imgW="1404000" imgH="410760" progId="Equation.3">
                  <p:embed/>
                </p:oleObj>
              </mc:Choice>
              <mc:Fallback>
                <p:oleObj name="公式" r:id="rId3" imgW="1404000" imgH="410760" progId="Equation.3">
                  <p:embed/>
                  <p:pic>
                    <p:nvPicPr>
                      <p:cNvPr id="0" name="Picture 8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908720"/>
                        <a:ext cx="3630612" cy="919162"/>
                      </a:xfrm>
                      <a:prstGeom prst="rect">
                        <a:avLst/>
                      </a:prstGeom>
                      <a:solidFill>
                        <a:srgbClr val="DCE6F2"/>
                      </a:solidFill>
                    </p:spPr>
                  </p:pic>
                </p:oleObj>
              </mc:Fallback>
            </mc:AlternateContent>
          </a:graphicData>
        </a:graphic>
      </p:graphicFrame>
      <p:graphicFrame>
        <p:nvGraphicFramePr>
          <p:cNvPr id="43010" name="Object 4"/>
          <p:cNvGraphicFramePr>
            <a:graphicFrameLocks noChangeAspect="1"/>
          </p:cNvGraphicFramePr>
          <p:nvPr>
            <p:extLst>
              <p:ext uri="{D42A27DB-BD31-4B8C-83A1-F6EECF244321}">
                <p14:modId xmlns:p14="http://schemas.microsoft.com/office/powerpoint/2010/main" val="953278401"/>
              </p:ext>
            </p:extLst>
          </p:nvPr>
        </p:nvGraphicFramePr>
        <p:xfrm>
          <a:off x="539750" y="908050"/>
          <a:ext cx="2973388" cy="908050"/>
        </p:xfrm>
        <a:graphic>
          <a:graphicData uri="http://schemas.openxmlformats.org/presentationml/2006/ole">
            <mc:AlternateContent xmlns:mc="http://schemas.openxmlformats.org/markup-compatibility/2006">
              <mc:Choice xmlns:v="urn:schemas-microsoft-com:vml" Requires="v">
                <p:oleObj spid="_x0000_s178066" name="Equation" r:id="rId5" imgW="1314720" imgH="384120" progId="">
                  <p:embed/>
                </p:oleObj>
              </mc:Choice>
              <mc:Fallback>
                <p:oleObj name="Equation" r:id="rId5" imgW="1314720" imgH="384120" progId="">
                  <p:embed/>
                  <p:pic>
                    <p:nvPicPr>
                      <p:cNvPr id="0" name="Picture 8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908050"/>
                        <a:ext cx="2973388" cy="908050"/>
                      </a:xfrm>
                      <a:prstGeom prst="rect">
                        <a:avLst/>
                      </a:prstGeom>
                      <a:solidFill>
                        <a:srgbClr val="DCE6F2"/>
                      </a:solidFill>
                    </p:spPr>
                  </p:pic>
                </p:oleObj>
              </mc:Fallback>
            </mc:AlternateContent>
          </a:graphicData>
        </a:graphic>
      </p:graphicFrame>
      <p:graphicFrame>
        <p:nvGraphicFramePr>
          <p:cNvPr id="43011" name="Object 4"/>
          <p:cNvGraphicFramePr>
            <a:graphicFrameLocks noChangeAspect="1"/>
          </p:cNvGraphicFramePr>
          <p:nvPr>
            <p:extLst>
              <p:ext uri="{D42A27DB-BD31-4B8C-83A1-F6EECF244321}">
                <p14:modId xmlns:p14="http://schemas.microsoft.com/office/powerpoint/2010/main" val="3859827643"/>
              </p:ext>
            </p:extLst>
          </p:nvPr>
        </p:nvGraphicFramePr>
        <p:xfrm>
          <a:off x="611560" y="3573016"/>
          <a:ext cx="6818312" cy="1235075"/>
        </p:xfrm>
        <a:graphic>
          <a:graphicData uri="http://schemas.openxmlformats.org/presentationml/2006/ole">
            <mc:AlternateContent xmlns:mc="http://schemas.openxmlformats.org/markup-compatibility/2006">
              <mc:Choice xmlns:v="urn:schemas-microsoft-com:vml" Requires="v">
                <p:oleObj spid="_x0000_s178067" name="公式" r:id="rId7" imgW="2962080" imgH="493560" progId="Equation.3">
                  <p:embed/>
                </p:oleObj>
              </mc:Choice>
              <mc:Fallback>
                <p:oleObj name="公式" r:id="rId7" imgW="2962080" imgH="493560" progId="Equation.3">
                  <p:embed/>
                  <p:pic>
                    <p:nvPicPr>
                      <p:cNvPr id="0" name="Picture 8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60" y="3573016"/>
                        <a:ext cx="6818312" cy="12350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2521859395"/>
              </p:ext>
            </p:extLst>
          </p:nvPr>
        </p:nvGraphicFramePr>
        <p:xfrm>
          <a:off x="468313" y="2060575"/>
          <a:ext cx="5872162" cy="1039813"/>
        </p:xfrm>
        <a:graphic>
          <a:graphicData uri="http://schemas.openxmlformats.org/presentationml/2006/ole">
            <mc:AlternateContent xmlns:mc="http://schemas.openxmlformats.org/markup-compatibility/2006">
              <mc:Choice xmlns:v="urn:schemas-microsoft-com:vml" Requires="v">
                <p:oleObj spid="_x0000_s178068" name="Equation" r:id="rId9" imgW="2280600" imgH="384120" progId="">
                  <p:embed/>
                </p:oleObj>
              </mc:Choice>
              <mc:Fallback>
                <p:oleObj name="Equation" r:id="rId9" imgW="2280600" imgH="384120" progId="">
                  <p:embed/>
                  <p:pic>
                    <p:nvPicPr>
                      <p:cNvPr id="0" name="Picture 8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2060575"/>
                        <a:ext cx="5872162" cy="103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3" name="Object 7"/>
          <p:cNvGraphicFramePr>
            <a:graphicFrameLocks noChangeAspect="1"/>
          </p:cNvGraphicFramePr>
          <p:nvPr>
            <p:extLst>
              <p:ext uri="{D42A27DB-BD31-4B8C-83A1-F6EECF244321}">
                <p14:modId xmlns:p14="http://schemas.microsoft.com/office/powerpoint/2010/main" val="3002726369"/>
              </p:ext>
            </p:extLst>
          </p:nvPr>
        </p:nvGraphicFramePr>
        <p:xfrm>
          <a:off x="683568" y="5373216"/>
          <a:ext cx="6389687" cy="1198562"/>
        </p:xfrm>
        <a:graphic>
          <a:graphicData uri="http://schemas.openxmlformats.org/presentationml/2006/ole">
            <mc:AlternateContent xmlns:mc="http://schemas.openxmlformats.org/markup-compatibility/2006">
              <mc:Choice xmlns:v="urn:schemas-microsoft-com:vml" Requires="v">
                <p:oleObj spid="_x0000_s178069" name="公式" r:id="rId11" imgW="2797560" imgH="484560" progId="Equation.3">
                  <p:embed/>
                </p:oleObj>
              </mc:Choice>
              <mc:Fallback>
                <p:oleObj name="公式" r:id="rId11" imgW="2797560" imgH="484560" progId="Equation.3">
                  <p:embed/>
                  <p:pic>
                    <p:nvPicPr>
                      <p:cNvPr id="0" name="Picture 8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568" y="5373216"/>
                        <a:ext cx="6389687" cy="1198562"/>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43014" name="文本框 1"/>
          <p:cNvSpPr txBox="1">
            <a:spLocks noChangeArrowheads="1"/>
          </p:cNvSpPr>
          <p:nvPr/>
        </p:nvSpPr>
        <p:spPr bwMode="auto">
          <a:xfrm>
            <a:off x="611188" y="3068960"/>
            <a:ext cx="5329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dirty="0" smtClean="0"/>
              <a:t>单次测量值的标准</a:t>
            </a:r>
            <a:r>
              <a:rPr lang="zh-CN" altLang="en-US" dirty="0"/>
              <a:t>偏差：</a:t>
            </a:r>
          </a:p>
        </p:txBody>
      </p:sp>
      <p:sp>
        <p:nvSpPr>
          <p:cNvPr id="43015" name="文本框 2"/>
          <p:cNvSpPr txBox="1">
            <a:spLocks noChangeArrowheads="1"/>
          </p:cNvSpPr>
          <p:nvPr/>
        </p:nvSpPr>
        <p:spPr bwMode="auto">
          <a:xfrm>
            <a:off x="611560" y="4797152"/>
            <a:ext cx="41052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a:t>平均值的标准偏差:</a:t>
            </a:r>
            <a:endParaRPr lang="en-US" altLang="zh-CN"/>
          </a:p>
        </p:txBody>
      </p:sp>
      <p:sp>
        <p:nvSpPr>
          <p:cNvPr id="2" name="文本框 1"/>
          <p:cNvSpPr txBox="1"/>
          <p:nvPr/>
        </p:nvSpPr>
        <p:spPr>
          <a:xfrm>
            <a:off x="899592" y="188640"/>
            <a:ext cx="1872208" cy="584776"/>
          </a:xfrm>
          <a:prstGeom prst="rect">
            <a:avLst/>
          </a:prstGeom>
          <a:noFill/>
        </p:spPr>
        <p:txBody>
          <a:bodyPr wrap="square" rtlCol="0">
            <a:spAutoFit/>
          </a:bodyPr>
          <a:lstStyle/>
          <a:p>
            <a:r>
              <a:rPr kumimoji="1" lang="en-US" altLang="zh-CN" sz="3200" dirty="0">
                <a:latin typeface="+mn-ea"/>
                <a:ea typeface="+mn-ea"/>
              </a:rPr>
              <a:t>6.</a:t>
            </a:r>
            <a:r>
              <a:rPr kumimoji="1" lang="zh-CN" altLang="en-US" sz="3200" dirty="0">
                <a:latin typeface="+mn-ea"/>
                <a:ea typeface="+mn-ea"/>
              </a:rPr>
              <a:t> </a:t>
            </a:r>
            <a:r>
              <a:rPr kumimoji="1" lang="zh-CN" altLang="en-US" sz="3200" dirty="0"/>
              <a:t>小结</a:t>
            </a:r>
          </a:p>
        </p:txBody>
      </p:sp>
    </p:spTree>
  </p:cSld>
  <p:clrMapOvr>
    <a:masterClrMapping/>
  </p:clrMapOvr>
  <p:transition advTm="16992"/>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04800" y="304800"/>
            <a:ext cx="8153400" cy="397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lvl="1" eaLnBrk="1" hangingPunct="1">
              <a:lnSpc>
                <a:spcPct val="150000"/>
              </a:lnSpc>
              <a:defRPr/>
            </a:pPr>
            <a:r>
              <a:rPr kumimoji="1" lang="zh-CN" altLang="en-US" sz="2400" b="1" dirty="0">
                <a:solidFill>
                  <a:schemeClr val="accent2"/>
                </a:solidFill>
                <a:latin typeface="Times New Roman" charset="0"/>
              </a:rPr>
              <a:t>例：</a:t>
            </a:r>
            <a:r>
              <a:rPr kumimoji="1" lang="zh-CN" altLang="en-US" sz="2400" b="1" dirty="0">
                <a:latin typeface="Times New Roman" charset="0"/>
              </a:rPr>
              <a:t>用</a:t>
            </a:r>
            <a:r>
              <a:rPr kumimoji="1" lang="en-US" altLang="zh-CN" sz="2400" b="1" dirty="0">
                <a:latin typeface="Times New Roman" charset="0"/>
              </a:rPr>
              <a:t>50</a:t>
            </a:r>
            <a:r>
              <a:rPr kumimoji="1" lang="zh-CN" altLang="en-US" sz="2400" b="1" dirty="0">
                <a:latin typeface="Times New Roman" charset="0"/>
              </a:rPr>
              <a:t>分度的游标卡尺测某一圆棒长度</a:t>
            </a:r>
            <a:r>
              <a:rPr kumimoji="1" lang="en-US" altLang="zh-CN" sz="2400" b="1" i="1" dirty="0">
                <a:latin typeface="Times New Roman" charset="0"/>
              </a:rPr>
              <a:t>L</a:t>
            </a:r>
            <a:r>
              <a:rPr kumimoji="1" lang="zh-CN" altLang="en-US" sz="2400" b="1" dirty="0">
                <a:latin typeface="Times New Roman" charset="0"/>
              </a:rPr>
              <a:t>，</a:t>
            </a:r>
            <a:r>
              <a:rPr kumimoji="1" lang="en-US" altLang="zh-CN" sz="2400" b="1" dirty="0">
                <a:latin typeface="Times New Roman" charset="0"/>
              </a:rPr>
              <a:t>6</a:t>
            </a:r>
            <a:r>
              <a:rPr kumimoji="1" lang="zh-CN" altLang="en-US" sz="2400" b="1" dirty="0">
                <a:latin typeface="Times New Roman" charset="0"/>
              </a:rPr>
              <a:t>次测量 </a:t>
            </a:r>
          </a:p>
          <a:p>
            <a:pPr lvl="1" eaLnBrk="1" hangingPunct="1">
              <a:lnSpc>
                <a:spcPct val="150000"/>
              </a:lnSpc>
              <a:defRPr/>
            </a:pPr>
            <a:r>
              <a:rPr kumimoji="1" lang="zh-CN" altLang="en-US" sz="2400" b="1" dirty="0">
                <a:latin typeface="Times New Roman" charset="0"/>
              </a:rPr>
              <a:t> 结果如下（单位 </a:t>
            </a:r>
            <a:r>
              <a:rPr kumimoji="1" lang="en-US" altLang="zh-CN" sz="2400" b="1" dirty="0">
                <a:latin typeface="Times New Roman" charset="0"/>
              </a:rPr>
              <a:t>mm</a:t>
            </a:r>
            <a:r>
              <a:rPr kumimoji="1" lang="zh-CN" altLang="en-US" sz="2400" b="1" dirty="0">
                <a:latin typeface="Times New Roman" charset="0"/>
              </a:rPr>
              <a:t>）：</a:t>
            </a:r>
          </a:p>
          <a:p>
            <a:pPr lvl="1" eaLnBrk="1" hangingPunct="1">
              <a:lnSpc>
                <a:spcPct val="150000"/>
              </a:lnSpc>
              <a:defRPr/>
            </a:pPr>
            <a:r>
              <a:rPr kumimoji="1" lang="zh-CN" altLang="en-US" sz="2400" b="1" dirty="0">
                <a:latin typeface="Times New Roman" charset="0"/>
              </a:rPr>
              <a:t>	</a:t>
            </a:r>
            <a:r>
              <a:rPr kumimoji="1" lang="en-US" altLang="zh-CN" sz="2400" b="1" dirty="0">
                <a:latin typeface="Times New Roman" charset="0"/>
              </a:rPr>
              <a:t>250.08</a:t>
            </a:r>
            <a:r>
              <a:rPr kumimoji="1" lang="zh-CN" altLang="en-US" sz="2400" b="1" dirty="0">
                <a:latin typeface="Times New Roman" charset="0"/>
              </a:rPr>
              <a:t>，</a:t>
            </a:r>
            <a:r>
              <a:rPr kumimoji="1" lang="en-US" altLang="zh-CN" sz="2400" b="1" dirty="0">
                <a:latin typeface="Times New Roman" charset="0"/>
              </a:rPr>
              <a:t>250.14</a:t>
            </a:r>
            <a:r>
              <a:rPr kumimoji="1" lang="zh-CN" altLang="en-US" sz="2400" b="1" dirty="0">
                <a:latin typeface="Times New Roman" charset="0"/>
              </a:rPr>
              <a:t>，</a:t>
            </a:r>
            <a:r>
              <a:rPr kumimoji="1" lang="en-US" altLang="zh-CN" sz="2400" b="1" dirty="0">
                <a:latin typeface="Times New Roman" charset="0"/>
              </a:rPr>
              <a:t>250.24, </a:t>
            </a:r>
            <a:r>
              <a:rPr kumimoji="1" lang="zh-CN" altLang="en-US" sz="2400" b="1" dirty="0">
                <a:latin typeface="Times New Roman" charset="0"/>
              </a:rPr>
              <a:t> </a:t>
            </a:r>
            <a:r>
              <a:rPr kumimoji="1" lang="en-US" altLang="zh-CN" sz="2400" b="1" dirty="0">
                <a:latin typeface="Times New Roman" charset="0"/>
              </a:rPr>
              <a:t>250.06,  250.10, 250.02</a:t>
            </a:r>
          </a:p>
          <a:p>
            <a:pPr lvl="1" eaLnBrk="1" hangingPunct="1">
              <a:lnSpc>
                <a:spcPct val="150000"/>
              </a:lnSpc>
              <a:defRPr/>
            </a:pPr>
            <a:r>
              <a:rPr kumimoji="1" lang="zh-CN" altLang="en-US" sz="2400" b="1" dirty="0">
                <a:latin typeface="Times New Roman" charset="0"/>
              </a:rPr>
              <a:t>则：测得值的最佳估计值为</a:t>
            </a:r>
          </a:p>
          <a:p>
            <a:pPr lvl="1" eaLnBrk="1" hangingPunct="1">
              <a:lnSpc>
                <a:spcPct val="300000"/>
              </a:lnSpc>
              <a:defRPr/>
            </a:pPr>
            <a:r>
              <a:rPr kumimoji="1" lang="zh-CN" altLang="en-US" sz="2400" b="1" dirty="0">
                <a:latin typeface="Times New Roman" charset="0"/>
              </a:rPr>
              <a:t>测量列单次测量的标准偏差</a:t>
            </a:r>
            <a:r>
              <a:rPr kumimoji="1" lang="en-US" altLang="zh-CN" sz="2400" b="1" dirty="0">
                <a:latin typeface="Times New Roman" charset="0"/>
              </a:rPr>
              <a:t>:</a:t>
            </a:r>
            <a:endParaRPr kumimoji="1" lang="en-US" altLang="zh-CN" sz="1000" b="1" dirty="0">
              <a:latin typeface="Times New Roman" charset="0"/>
            </a:endParaRPr>
          </a:p>
          <a:p>
            <a:pPr eaLnBrk="1" hangingPunct="1">
              <a:spcBef>
                <a:spcPct val="50000"/>
              </a:spcBef>
              <a:defRPr/>
            </a:pPr>
            <a:endParaRPr kumimoji="1" lang="en-US" altLang="zh-CN" sz="2400" b="1" dirty="0">
              <a:latin typeface="Times New Roman" charset="0"/>
            </a:endParaRPr>
          </a:p>
        </p:txBody>
      </p:sp>
      <p:graphicFrame>
        <p:nvGraphicFramePr>
          <p:cNvPr id="44034" name="Object 3"/>
          <p:cNvGraphicFramePr>
            <a:graphicFrameLocks noChangeAspect="1"/>
          </p:cNvGraphicFramePr>
          <p:nvPr>
            <p:extLst>
              <p:ext uri="{D42A27DB-BD31-4B8C-83A1-F6EECF244321}">
                <p14:modId xmlns:p14="http://schemas.microsoft.com/office/powerpoint/2010/main" val="139779249"/>
              </p:ext>
            </p:extLst>
          </p:nvPr>
        </p:nvGraphicFramePr>
        <p:xfrm>
          <a:off x="1677988" y="2576513"/>
          <a:ext cx="2806700" cy="454025"/>
        </p:xfrm>
        <a:graphic>
          <a:graphicData uri="http://schemas.openxmlformats.org/presentationml/2006/ole">
            <mc:AlternateContent xmlns:mc="http://schemas.openxmlformats.org/markup-compatibility/2006">
              <mc:Choice xmlns:v="urn:schemas-microsoft-com:vml" Requires="v">
                <p:oleObj spid="_x0000_s224563" name="Equation" r:id="rId3" imgW="1257120" imgH="203040" progId="">
                  <p:embed/>
                </p:oleObj>
              </mc:Choice>
              <mc:Fallback>
                <p:oleObj name="Equation" r:id="rId3" imgW="1257120" imgH="203040" progId="">
                  <p:embed/>
                  <p:pic>
                    <p:nvPicPr>
                      <p:cNvPr id="0" name="Picture 2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988" y="2576513"/>
                        <a:ext cx="2806700" cy="4540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44035" name="Object 4"/>
          <p:cNvGraphicFramePr>
            <a:graphicFrameLocks noChangeAspect="1"/>
          </p:cNvGraphicFramePr>
          <p:nvPr>
            <p:extLst>
              <p:ext uri="{D42A27DB-BD31-4B8C-83A1-F6EECF244321}">
                <p14:modId xmlns:p14="http://schemas.microsoft.com/office/powerpoint/2010/main" val="3317745682"/>
              </p:ext>
            </p:extLst>
          </p:nvPr>
        </p:nvGraphicFramePr>
        <p:xfrm>
          <a:off x="4638675" y="2603500"/>
          <a:ext cx="3381375" cy="1162050"/>
        </p:xfrm>
        <a:graphic>
          <a:graphicData uri="http://schemas.openxmlformats.org/presentationml/2006/ole">
            <mc:AlternateContent xmlns:mc="http://schemas.openxmlformats.org/markup-compatibility/2006">
              <mc:Choice xmlns:v="urn:schemas-microsoft-com:vml" Requires="v">
                <p:oleObj spid="_x0000_s224564" name="Equation" r:id="rId5" imgW="1917360" imgH="660240" progId="">
                  <p:embed/>
                </p:oleObj>
              </mc:Choice>
              <mc:Fallback>
                <p:oleObj name="Equation" r:id="rId5" imgW="1917360" imgH="660240" progId="">
                  <p:embed/>
                  <p:pic>
                    <p:nvPicPr>
                      <p:cNvPr id="0" name="Picture 2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675" y="2603500"/>
                        <a:ext cx="3381375" cy="11620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44036" name="Object 5"/>
          <p:cNvGraphicFramePr>
            <a:graphicFrameLocks noChangeAspect="1"/>
          </p:cNvGraphicFramePr>
          <p:nvPr>
            <p:extLst>
              <p:ext uri="{D42A27DB-BD31-4B8C-83A1-F6EECF244321}">
                <p14:modId xmlns:p14="http://schemas.microsoft.com/office/powerpoint/2010/main" val="2536540314"/>
              </p:ext>
            </p:extLst>
          </p:nvPr>
        </p:nvGraphicFramePr>
        <p:xfrm>
          <a:off x="3473004" y="3933056"/>
          <a:ext cx="5347468" cy="1300490"/>
        </p:xfrm>
        <a:graphic>
          <a:graphicData uri="http://schemas.openxmlformats.org/presentationml/2006/ole">
            <mc:AlternateContent xmlns:mc="http://schemas.openxmlformats.org/markup-compatibility/2006">
              <mc:Choice xmlns:v="urn:schemas-microsoft-com:vml" Requires="v">
                <p:oleObj spid="_x0000_s224565" name="Equation" r:id="rId7" imgW="2806560" imgH="685800" progId="">
                  <p:embed/>
                </p:oleObj>
              </mc:Choice>
              <mc:Fallback>
                <p:oleObj name="Equation" r:id="rId7" imgW="2806560" imgH="685800" progId="">
                  <p:embed/>
                  <p:pic>
                    <p:nvPicPr>
                      <p:cNvPr id="0" name="Picture 2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3004" y="3933056"/>
                        <a:ext cx="5347468" cy="13004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0" name="Text Box 6"/>
          <p:cNvSpPr txBox="1">
            <a:spLocks noChangeArrowheads="1"/>
          </p:cNvSpPr>
          <p:nvPr/>
        </p:nvSpPr>
        <p:spPr bwMode="auto">
          <a:xfrm>
            <a:off x="684213" y="38608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2400" b="1" dirty="0">
                <a:latin typeface="Times New Roman" charset="0"/>
              </a:rPr>
              <a:t>平均值的标准偏差：</a:t>
            </a:r>
          </a:p>
        </p:txBody>
      </p:sp>
      <p:graphicFrame>
        <p:nvGraphicFramePr>
          <p:cNvPr id="7" name="Object 3"/>
          <p:cNvGraphicFramePr>
            <a:graphicFrameLocks noChangeAspect="1"/>
          </p:cNvGraphicFramePr>
          <p:nvPr>
            <p:extLst>
              <p:ext uri="{D42A27DB-BD31-4B8C-83A1-F6EECF244321}">
                <p14:modId xmlns:p14="http://schemas.microsoft.com/office/powerpoint/2010/main" val="2078824936"/>
              </p:ext>
            </p:extLst>
          </p:nvPr>
        </p:nvGraphicFramePr>
        <p:xfrm>
          <a:off x="2411760" y="5645303"/>
          <a:ext cx="4514701" cy="569759"/>
        </p:xfrm>
        <a:graphic>
          <a:graphicData uri="http://schemas.openxmlformats.org/presentationml/2006/ole">
            <mc:AlternateContent xmlns:mc="http://schemas.openxmlformats.org/markup-compatibility/2006">
              <mc:Choice xmlns:v="urn:schemas-microsoft-com:vml" Requires="v">
                <p:oleObj spid="_x0000_s224566" name="Equation" r:id="rId9" imgW="1409400" imgH="177480" progId="">
                  <p:embed/>
                </p:oleObj>
              </mc:Choice>
              <mc:Fallback>
                <p:oleObj name="Equation" r:id="rId9" imgW="1409400" imgH="177480" progId="">
                  <p:embed/>
                  <p:pic>
                    <p:nvPicPr>
                      <p:cNvPr id="0" name="Picture 2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760" y="5645303"/>
                        <a:ext cx="4514701" cy="5697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idx="1"/>
          </p:nvPr>
        </p:nvSpPr>
        <p:spPr>
          <a:xfrm>
            <a:off x="755650" y="404813"/>
            <a:ext cx="4043363" cy="749300"/>
          </a:xfrm>
        </p:spPr>
        <p:txBody>
          <a:bodyPr/>
          <a:lstStyle/>
          <a:p>
            <a:pPr marL="0" indent="0">
              <a:buNone/>
            </a:pPr>
            <a:r>
              <a:rPr kumimoji="0" lang="en-US" altLang="zh-CN" dirty="0">
                <a:solidFill>
                  <a:srgbClr val="0000FF"/>
                </a:solidFill>
                <a:latin typeface="+mn-ea"/>
              </a:rPr>
              <a:t>7.</a:t>
            </a:r>
            <a:r>
              <a:rPr kumimoji="0" lang="zh-CN" altLang="en-US" dirty="0">
                <a:solidFill>
                  <a:srgbClr val="0000FF"/>
                </a:solidFill>
                <a:latin typeface="Arial" charset="0"/>
                <a:ea typeface="宋体" charset="0"/>
              </a:rPr>
              <a:t>精密度与准确度</a:t>
            </a:r>
          </a:p>
        </p:txBody>
      </p:sp>
      <p:sp>
        <p:nvSpPr>
          <p:cNvPr id="27651" name="Text Box 3"/>
          <p:cNvSpPr txBox="1">
            <a:spLocks noChangeArrowheads="1"/>
          </p:cNvSpPr>
          <p:nvPr/>
        </p:nvSpPr>
        <p:spPr bwMode="auto">
          <a:xfrm>
            <a:off x="468313" y="1125538"/>
            <a:ext cx="78486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dirty="0">
                <a:latin typeface="+mn-ea"/>
                <a:ea typeface="+mn-ea"/>
                <a:cs typeface="楷体_GB2312" charset="0"/>
              </a:rPr>
              <a:t>精密度：多次重复测量值相互接近的程度</a:t>
            </a:r>
          </a:p>
          <a:p>
            <a:pPr eaLnBrk="1" hangingPunct="1">
              <a:spcBef>
                <a:spcPct val="50000"/>
              </a:spcBef>
              <a:defRPr/>
            </a:pPr>
            <a:r>
              <a:rPr lang="zh-CN" altLang="en-US" dirty="0">
                <a:latin typeface="+mn-ea"/>
                <a:ea typeface="+mn-ea"/>
                <a:cs typeface="楷体_GB2312" charset="0"/>
              </a:rPr>
              <a:t>准确度：测量平均值接近真值的程度</a:t>
            </a:r>
          </a:p>
        </p:txBody>
      </p:sp>
      <p:pic>
        <p:nvPicPr>
          <p:cNvPr id="450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564904"/>
            <a:ext cx="7488238" cy="398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文本框 1"/>
          <p:cNvSpPr txBox="1">
            <a:spLocks noChangeArrowheads="1"/>
          </p:cNvSpPr>
          <p:nvPr/>
        </p:nvSpPr>
        <p:spPr bwMode="auto">
          <a:xfrm>
            <a:off x="857224" y="5357826"/>
            <a:ext cx="7921625"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dirty="0"/>
              <a:t>精密度高    精密度低   </a:t>
            </a:r>
            <a:r>
              <a:rPr lang="zh-CN" altLang="en-US" dirty="0" smtClean="0"/>
              <a:t> 精</a:t>
            </a:r>
            <a:r>
              <a:rPr lang="zh-CN" altLang="en-US" dirty="0"/>
              <a:t>密度高   </a:t>
            </a:r>
            <a:r>
              <a:rPr lang="zh-CN" altLang="en-US" dirty="0" smtClean="0"/>
              <a:t>   精</a:t>
            </a:r>
            <a:r>
              <a:rPr lang="zh-CN" altLang="en-US" dirty="0"/>
              <a:t>密度低   </a:t>
            </a:r>
            <a:endParaRPr lang="en-US" altLang="zh-CN" dirty="0"/>
          </a:p>
          <a:p>
            <a:r>
              <a:rPr lang="zh-CN" altLang="en-US" dirty="0" smtClean="0"/>
              <a:t>准确</a:t>
            </a:r>
            <a:r>
              <a:rPr lang="zh-CN" altLang="en-US" dirty="0"/>
              <a:t>度</a:t>
            </a:r>
            <a:r>
              <a:rPr lang="zh-CN" altLang="en-US" dirty="0" smtClean="0"/>
              <a:t>高    准确</a:t>
            </a:r>
            <a:r>
              <a:rPr lang="zh-CN" altLang="en-US" dirty="0"/>
              <a:t>度</a:t>
            </a:r>
            <a:r>
              <a:rPr lang="zh-CN" altLang="en-US" dirty="0" smtClean="0"/>
              <a:t>高    准确</a:t>
            </a:r>
            <a:r>
              <a:rPr lang="zh-CN" altLang="en-US" dirty="0"/>
              <a:t>度</a:t>
            </a:r>
            <a:r>
              <a:rPr lang="zh-CN" altLang="en-US" dirty="0" smtClean="0"/>
              <a:t>低     准确</a:t>
            </a:r>
            <a:r>
              <a:rPr lang="zh-CN" altLang="en-US" dirty="0"/>
              <a:t>度高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608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60350"/>
            <a:ext cx="72009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9"/>
          <p:cNvSpPr txBox="1">
            <a:spLocks noChangeArrowheads="1"/>
          </p:cNvSpPr>
          <p:nvPr/>
        </p:nvSpPr>
        <p:spPr bwMode="auto">
          <a:xfrm>
            <a:off x="1403350" y="3141663"/>
            <a:ext cx="576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sz="1800"/>
              <a:t>(A)</a:t>
            </a:r>
          </a:p>
        </p:txBody>
      </p:sp>
      <p:sp>
        <p:nvSpPr>
          <p:cNvPr id="28676" name="Text Box 10"/>
          <p:cNvSpPr txBox="1">
            <a:spLocks noChangeArrowheads="1"/>
          </p:cNvSpPr>
          <p:nvPr/>
        </p:nvSpPr>
        <p:spPr bwMode="auto">
          <a:xfrm>
            <a:off x="3348038" y="3284538"/>
            <a:ext cx="5762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sz="1800"/>
              <a:t>(B)</a:t>
            </a:r>
          </a:p>
        </p:txBody>
      </p:sp>
      <p:sp>
        <p:nvSpPr>
          <p:cNvPr id="28677" name="Text Box 11"/>
          <p:cNvSpPr txBox="1">
            <a:spLocks noChangeArrowheads="1"/>
          </p:cNvSpPr>
          <p:nvPr/>
        </p:nvSpPr>
        <p:spPr bwMode="auto">
          <a:xfrm>
            <a:off x="5219700" y="3213100"/>
            <a:ext cx="576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sz="1800"/>
              <a:t>(C)</a:t>
            </a:r>
          </a:p>
        </p:txBody>
      </p:sp>
      <p:sp>
        <p:nvSpPr>
          <p:cNvPr id="28678" name="Text Box 12"/>
          <p:cNvSpPr txBox="1">
            <a:spLocks noChangeArrowheads="1"/>
          </p:cNvSpPr>
          <p:nvPr/>
        </p:nvSpPr>
        <p:spPr bwMode="auto">
          <a:xfrm>
            <a:off x="7092950" y="3141663"/>
            <a:ext cx="576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sz="1800"/>
              <a:t>(D)</a:t>
            </a:r>
          </a:p>
        </p:txBody>
      </p:sp>
      <p:sp>
        <p:nvSpPr>
          <p:cNvPr id="28679" name="Rectangle 13"/>
          <p:cNvSpPr>
            <a:spLocks noChangeArrowheads="1"/>
          </p:cNvSpPr>
          <p:nvPr/>
        </p:nvSpPr>
        <p:spPr bwMode="auto">
          <a:xfrm>
            <a:off x="755650" y="4076700"/>
            <a:ext cx="2592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zh-CN" altLang="en-US" sz="3200" dirty="0"/>
              <a:t>精密度：</a:t>
            </a:r>
          </a:p>
        </p:txBody>
      </p:sp>
      <p:sp>
        <p:nvSpPr>
          <p:cNvPr id="28680" name="Rectangle 14"/>
          <p:cNvSpPr>
            <a:spLocks noChangeArrowheads="1"/>
          </p:cNvSpPr>
          <p:nvPr/>
        </p:nvSpPr>
        <p:spPr bwMode="auto">
          <a:xfrm>
            <a:off x="755650" y="5876925"/>
            <a:ext cx="2089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en-US" altLang="en-US" sz="3200" dirty="0">
                <a:solidFill>
                  <a:srgbClr val="FF0000"/>
                </a:solidFill>
              </a:rPr>
              <a:t>准</a:t>
            </a:r>
            <a:r>
              <a:rPr lang="zh-CN" altLang="en-US" sz="3200" dirty="0">
                <a:solidFill>
                  <a:srgbClr val="FF0000"/>
                </a:solidFill>
              </a:rPr>
              <a:t>确度：</a:t>
            </a:r>
          </a:p>
        </p:txBody>
      </p:sp>
      <p:sp>
        <p:nvSpPr>
          <p:cNvPr id="28681" name="Rectangle 15"/>
          <p:cNvSpPr>
            <a:spLocks noChangeArrowheads="1"/>
          </p:cNvSpPr>
          <p:nvPr/>
        </p:nvSpPr>
        <p:spPr bwMode="auto">
          <a:xfrm>
            <a:off x="755650" y="5013325"/>
            <a:ext cx="18732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zh-CN" altLang="en-US" sz="3200" dirty="0"/>
              <a:t>正确度：</a:t>
            </a:r>
          </a:p>
        </p:txBody>
      </p:sp>
      <p:sp>
        <p:nvSpPr>
          <p:cNvPr id="74768" name="Text Box 16"/>
          <p:cNvSpPr txBox="1">
            <a:spLocks noChangeArrowheads="1"/>
          </p:cNvSpPr>
          <p:nvPr/>
        </p:nvSpPr>
        <p:spPr bwMode="auto">
          <a:xfrm>
            <a:off x="2555875" y="407670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sz="3200"/>
              <a:t>A&gt;C&gt;B&gt;D</a:t>
            </a:r>
          </a:p>
        </p:txBody>
      </p:sp>
      <p:sp>
        <p:nvSpPr>
          <p:cNvPr id="74769" name="Text Box 17"/>
          <p:cNvSpPr txBox="1">
            <a:spLocks noChangeArrowheads="1"/>
          </p:cNvSpPr>
          <p:nvPr/>
        </p:nvSpPr>
        <p:spPr bwMode="auto">
          <a:xfrm>
            <a:off x="2627313" y="5013325"/>
            <a:ext cx="31670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sz="3200"/>
              <a:t>A</a:t>
            </a:r>
            <a:r>
              <a:rPr lang="en-US" altLang="zh-CN"/>
              <a:t>≈</a:t>
            </a:r>
            <a:r>
              <a:rPr lang="en-US" altLang="zh-CN" sz="3200"/>
              <a:t>B</a:t>
            </a:r>
            <a:r>
              <a:rPr lang="en-US" altLang="zh-CN"/>
              <a:t>≈</a:t>
            </a:r>
            <a:r>
              <a:rPr lang="en-US" altLang="zh-CN" sz="3200"/>
              <a:t>D&gt;C</a:t>
            </a:r>
          </a:p>
        </p:txBody>
      </p:sp>
      <p:sp>
        <p:nvSpPr>
          <p:cNvPr id="74770" name="Text Box 18"/>
          <p:cNvSpPr txBox="1">
            <a:spLocks noChangeArrowheads="1"/>
          </p:cNvSpPr>
          <p:nvPr/>
        </p:nvSpPr>
        <p:spPr bwMode="auto">
          <a:xfrm>
            <a:off x="2555875" y="5880100"/>
            <a:ext cx="6516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en-US" altLang="zh-CN" sz="3200" dirty="0"/>
              <a:t>A&gt;B&gt;D&gt;C</a:t>
            </a:r>
            <a:r>
              <a:rPr lang="zh-CN" altLang="en-US" sz="3200" dirty="0"/>
              <a:t>   </a:t>
            </a:r>
            <a:r>
              <a:rPr lang="zh-CN" altLang="en-US" b="1" dirty="0">
                <a:solidFill>
                  <a:srgbClr val="F100E6"/>
                </a:solidFill>
              </a:rPr>
              <a:t>对测量结果的综合评价！</a:t>
            </a:r>
            <a:endParaRPr lang="en-US" altLang="zh-CN" b="1" dirty="0">
              <a:solidFill>
                <a:srgbClr val="F100E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768"/>
                                        </p:tgtEl>
                                        <p:attrNameLst>
                                          <p:attrName>style.visibility</p:attrName>
                                        </p:attrNameLst>
                                      </p:cBhvr>
                                      <p:to>
                                        <p:strVal val="visible"/>
                                      </p:to>
                                    </p:set>
                                    <p:animEffect transition="in" filter="blinds(horizontal)">
                                      <p:cBhvr>
                                        <p:cTn id="7" dur="500"/>
                                        <p:tgtEl>
                                          <p:spTgt spid="747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769"/>
                                        </p:tgtEl>
                                        <p:attrNameLst>
                                          <p:attrName>style.visibility</p:attrName>
                                        </p:attrNameLst>
                                      </p:cBhvr>
                                      <p:to>
                                        <p:strVal val="visible"/>
                                      </p:to>
                                    </p:set>
                                    <p:animEffect transition="in" filter="blinds(horizontal)">
                                      <p:cBhvr>
                                        <p:cTn id="12" dur="500"/>
                                        <p:tgtEl>
                                          <p:spTgt spid="747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4770"/>
                                        </p:tgtEl>
                                        <p:attrNameLst>
                                          <p:attrName>style.visibility</p:attrName>
                                        </p:attrNameLst>
                                      </p:cBhvr>
                                      <p:to>
                                        <p:strVal val="visible"/>
                                      </p:to>
                                    </p:set>
                                    <p:animEffect transition="in" filter="blinds(horizontal)">
                                      <p:cBhvr>
                                        <p:cTn id="17" dur="500"/>
                                        <p:tgtEl>
                                          <p:spTgt spid="74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8" grpId="0"/>
      <p:bldP spid="74769" grpId="0"/>
      <p:bldP spid="7477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a:lstStyle/>
          <a:p>
            <a:endParaRPr lang="zh-CN" altLang="en-US">
              <a:latin typeface="Calibri" charset="0"/>
              <a:ea typeface="宋体" charset="0"/>
            </a:endParaRPr>
          </a:p>
        </p:txBody>
      </p:sp>
      <p:sp>
        <p:nvSpPr>
          <p:cNvPr id="47106" name="内容占位符 2"/>
          <p:cNvSpPr>
            <a:spLocks noGrp="1"/>
          </p:cNvSpPr>
          <p:nvPr>
            <p:ph idx="1"/>
          </p:nvPr>
        </p:nvSpPr>
        <p:spPr/>
        <p:txBody>
          <a:bodyPr/>
          <a:lstStyle/>
          <a:p>
            <a:pPr marL="0" indent="0" algn="ctr">
              <a:buFont typeface="Arial" charset="0"/>
              <a:buNone/>
            </a:pPr>
            <a:endParaRPr kumimoji="0" lang="en-US" altLang="zh-CN" sz="4000" b="1" dirty="0">
              <a:solidFill>
                <a:srgbClr val="FF0000"/>
              </a:solidFill>
              <a:latin typeface="Arial" charset="0"/>
              <a:ea typeface="楷体_GB2312" charset="0"/>
              <a:cs typeface="楷体_GB2312" charset="0"/>
            </a:endParaRPr>
          </a:p>
          <a:p>
            <a:pPr marL="0" indent="0" algn="ctr">
              <a:buFont typeface="Arial" charset="0"/>
              <a:buNone/>
            </a:pPr>
            <a:endParaRPr kumimoji="0" lang="en-US" altLang="zh-CN" sz="4000" b="1" dirty="0">
              <a:solidFill>
                <a:srgbClr val="FF0000"/>
              </a:solidFill>
              <a:latin typeface="Arial" charset="0"/>
              <a:ea typeface="楷体_GB2312" charset="0"/>
              <a:cs typeface="楷体_GB2312" charset="0"/>
            </a:endParaRPr>
          </a:p>
          <a:p>
            <a:pPr marL="0" indent="0" algn="ctr">
              <a:buFont typeface="Arial" charset="0"/>
              <a:buNone/>
            </a:pPr>
            <a:r>
              <a:rPr kumimoji="0" lang="zh-CN" altLang="en-US" sz="4000" b="1" dirty="0">
                <a:solidFill>
                  <a:srgbClr val="000000"/>
                </a:solidFill>
                <a:latin typeface="+mn-ea"/>
                <a:cs typeface="楷体_GB2312" charset="0"/>
              </a:rPr>
              <a:t>三、误差与不确定度</a:t>
            </a:r>
          </a:p>
          <a:p>
            <a:pPr marL="0" indent="0">
              <a:buFont typeface="Arial" charset="0"/>
              <a:buNone/>
            </a:pPr>
            <a:endParaRPr lang="zh-CN" altLang="en-US" dirty="0">
              <a:latin typeface="Calibri" charset="0"/>
              <a:ea typeface="宋体"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p:cNvPr>
          <p:cNvSpPr txBox="1">
            <a:spLocks noChangeArrowheads="1"/>
          </p:cNvSpPr>
          <p:nvPr/>
        </p:nvSpPr>
        <p:spPr bwMode="auto">
          <a:xfrm>
            <a:off x="827584" y="404664"/>
            <a:ext cx="449353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3200" b="1" dirty="0">
                <a:solidFill>
                  <a:srgbClr val="FF0000"/>
                </a:solidFill>
                <a:effectLst>
                  <a:outerShdw blurRad="38100" dist="38100" dir="2700000" algn="tl">
                    <a:srgbClr val="DDDDDD"/>
                  </a:outerShdw>
                </a:effectLst>
                <a:latin typeface="+mn-ea"/>
                <a:ea typeface="+mn-ea"/>
              </a:rPr>
              <a:t>1. </a:t>
            </a:r>
            <a:r>
              <a:rPr kumimoji="1" lang="zh-CN" altLang="en-US" sz="3200" b="1" dirty="0">
                <a:solidFill>
                  <a:srgbClr val="FF0000"/>
                </a:solidFill>
                <a:effectLst>
                  <a:outerShdw blurRad="38100" dist="38100" dir="2700000" algn="tl">
                    <a:srgbClr val="DDDDDD"/>
                  </a:outerShdw>
                </a:effectLst>
                <a:latin typeface="Times New Roman" charset="0"/>
              </a:rPr>
              <a:t>测量不确定度与误差</a:t>
            </a:r>
          </a:p>
        </p:txBody>
      </p:sp>
      <p:sp>
        <p:nvSpPr>
          <p:cNvPr id="29699" name="Text Box 3"/>
          <p:cNvSpPr txBox="1">
            <a:spLocks noChangeArrowheads="1"/>
          </p:cNvSpPr>
          <p:nvPr/>
        </p:nvSpPr>
        <p:spPr bwMode="auto">
          <a:xfrm>
            <a:off x="593725" y="1525588"/>
            <a:ext cx="8226425" cy="55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buClr>
                <a:schemeClr val="accent2"/>
              </a:buClr>
              <a:buSzPct val="150000"/>
              <a:defRPr/>
            </a:pPr>
            <a:r>
              <a:rPr kumimoji="1" lang="en-US" altLang="zh-CN" b="1" dirty="0">
                <a:solidFill>
                  <a:srgbClr val="FF3300"/>
                </a:solidFill>
                <a:latin typeface="+mn-ea"/>
                <a:ea typeface="+mn-ea"/>
              </a:rPr>
              <a:t>◆</a:t>
            </a:r>
            <a:r>
              <a:rPr kumimoji="1" lang="en-US" altLang="zh-CN" b="1" dirty="0">
                <a:solidFill>
                  <a:srgbClr val="FFFF99"/>
                </a:solidFill>
                <a:latin typeface="+mn-ea"/>
                <a:ea typeface="+mn-ea"/>
              </a:rPr>
              <a:t> </a:t>
            </a:r>
            <a:r>
              <a:rPr kumimoji="1" lang="zh-CN" altLang="en-US" b="1" dirty="0">
                <a:latin typeface="+mn-ea"/>
                <a:ea typeface="+mn-ea"/>
              </a:rPr>
              <a:t>不确定度表示由于测量误差存在而对被测量值不能确定的程度。不确定度是一定概率下的误差限值。</a:t>
            </a:r>
            <a:endParaRPr kumimoji="1" lang="en-US" altLang="zh-CN" b="1" dirty="0">
              <a:latin typeface="+mn-ea"/>
              <a:ea typeface="+mn-ea"/>
            </a:endParaRPr>
          </a:p>
          <a:p>
            <a:pPr eaLnBrk="1" hangingPunct="1">
              <a:spcBef>
                <a:spcPct val="50000"/>
              </a:spcBef>
              <a:buClr>
                <a:schemeClr val="accent2"/>
              </a:buClr>
              <a:buSzPct val="150000"/>
              <a:defRPr/>
            </a:pPr>
            <a:endParaRPr kumimoji="1" lang="zh-CN" altLang="en-US" b="1" dirty="0">
              <a:latin typeface="+mn-ea"/>
              <a:ea typeface="+mn-ea"/>
            </a:endParaRPr>
          </a:p>
          <a:p>
            <a:pPr eaLnBrk="1" hangingPunct="1">
              <a:lnSpc>
                <a:spcPct val="120000"/>
              </a:lnSpc>
              <a:spcBef>
                <a:spcPct val="20000"/>
              </a:spcBef>
              <a:buClr>
                <a:schemeClr val="accent2"/>
              </a:buClr>
              <a:buSzPct val="150000"/>
              <a:defRPr/>
            </a:pPr>
            <a:r>
              <a:rPr kumimoji="1" lang="zh-CN" altLang="en-US" b="1" dirty="0">
                <a:solidFill>
                  <a:srgbClr val="FFFF99"/>
                </a:solidFill>
                <a:latin typeface="+mn-ea"/>
                <a:ea typeface="+mn-ea"/>
              </a:rPr>
              <a:t> </a:t>
            </a:r>
            <a:r>
              <a:rPr kumimoji="1" lang="zh-CN" altLang="en-US" b="1" dirty="0">
                <a:solidFill>
                  <a:srgbClr val="FF3300"/>
                </a:solidFill>
                <a:latin typeface="+mn-ea"/>
                <a:ea typeface="+mn-ea"/>
              </a:rPr>
              <a:t>◆</a:t>
            </a:r>
            <a:r>
              <a:rPr kumimoji="1" lang="zh-CN" altLang="en-US" b="1" dirty="0">
                <a:latin typeface="+mn-ea"/>
                <a:ea typeface="+mn-ea"/>
              </a:rPr>
              <a:t>不确定度反映了可能存在的误差分布范围，即随机误差分量和未定系统误差的联合分布范围。</a:t>
            </a:r>
            <a:endParaRPr kumimoji="1" lang="en-US" altLang="zh-CN" b="1" dirty="0">
              <a:latin typeface="+mn-ea"/>
              <a:ea typeface="+mn-ea"/>
            </a:endParaRPr>
          </a:p>
          <a:p>
            <a:pPr eaLnBrk="1" hangingPunct="1">
              <a:lnSpc>
                <a:spcPct val="120000"/>
              </a:lnSpc>
              <a:spcBef>
                <a:spcPct val="20000"/>
              </a:spcBef>
              <a:buClr>
                <a:schemeClr val="accent2"/>
              </a:buClr>
              <a:buSzPct val="150000"/>
              <a:defRPr/>
            </a:pPr>
            <a:endParaRPr kumimoji="1" lang="zh-CN" altLang="en-US" b="1" dirty="0">
              <a:latin typeface="+mn-ea"/>
              <a:ea typeface="+mn-ea"/>
            </a:endParaRPr>
          </a:p>
          <a:p>
            <a:pPr eaLnBrk="1" hangingPunct="1">
              <a:spcBef>
                <a:spcPct val="50000"/>
              </a:spcBef>
              <a:buClr>
                <a:schemeClr val="accent2"/>
              </a:buClr>
              <a:buSzPct val="150000"/>
              <a:defRPr/>
            </a:pPr>
            <a:r>
              <a:rPr kumimoji="1" lang="zh-CN" altLang="en-US" b="1" dirty="0">
                <a:solidFill>
                  <a:srgbClr val="FFFF99"/>
                </a:solidFill>
                <a:latin typeface="+mn-ea"/>
                <a:ea typeface="+mn-ea"/>
              </a:rPr>
              <a:t> </a:t>
            </a:r>
            <a:r>
              <a:rPr kumimoji="1" lang="zh-CN" altLang="en-US" b="1" dirty="0">
                <a:solidFill>
                  <a:srgbClr val="FF3300"/>
                </a:solidFill>
                <a:latin typeface="+mn-ea"/>
                <a:ea typeface="+mn-ea"/>
              </a:rPr>
              <a:t>◆</a:t>
            </a:r>
            <a:r>
              <a:rPr kumimoji="1" lang="zh-CN" altLang="en-US" b="1" dirty="0">
                <a:latin typeface="+mn-ea"/>
                <a:ea typeface="+mn-ea"/>
              </a:rPr>
              <a:t>由于真值的不可知，误差一般是不能计算的，它可正、可负也可能十分接近零；而不确定度总是</a:t>
            </a:r>
            <a:r>
              <a:rPr kumimoji="1" lang="zh-CN" altLang="en-US" b="1" dirty="0">
                <a:solidFill>
                  <a:srgbClr val="FF0000"/>
                </a:solidFill>
                <a:latin typeface="+mn-ea"/>
                <a:ea typeface="+mn-ea"/>
              </a:rPr>
              <a:t>不为零的正值</a:t>
            </a:r>
            <a:r>
              <a:rPr kumimoji="1" lang="zh-CN" altLang="en-US" b="1" dirty="0">
                <a:latin typeface="+mn-ea"/>
                <a:ea typeface="+mn-ea"/>
              </a:rPr>
              <a:t>，是可以具体评定的。</a:t>
            </a:r>
          </a:p>
          <a:p>
            <a:pPr eaLnBrk="1" hangingPunct="1">
              <a:spcBef>
                <a:spcPct val="50000"/>
              </a:spcBef>
              <a:defRPr/>
            </a:pPr>
            <a:endParaRPr kumimoji="1" lang="en-US" altLang="zh-CN" sz="3200" b="1" dirty="0">
              <a:latin typeface="+mn-ea"/>
              <a:ea typeface="+mn-e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p:cNvPr>
          <p:cNvSpPr txBox="1">
            <a:spLocks noChangeArrowheads="1"/>
          </p:cNvSpPr>
          <p:nvPr/>
        </p:nvSpPr>
        <p:spPr bwMode="auto">
          <a:xfrm>
            <a:off x="827584" y="260648"/>
            <a:ext cx="6135013"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3200" b="1" dirty="0">
                <a:solidFill>
                  <a:srgbClr val="FF0000"/>
                </a:solidFill>
                <a:effectLst>
                  <a:outerShdw blurRad="38100" dist="38100" dir="2700000" algn="tl">
                    <a:srgbClr val="DDDDDD"/>
                  </a:outerShdw>
                </a:effectLst>
                <a:latin typeface="+mn-ea"/>
                <a:ea typeface="+mn-ea"/>
              </a:rPr>
              <a:t>2. </a:t>
            </a:r>
            <a:r>
              <a:rPr kumimoji="1" lang="zh-CN" sz="3200" b="1" dirty="0">
                <a:solidFill>
                  <a:srgbClr val="FF0000"/>
                </a:solidFill>
                <a:effectLst>
                  <a:outerShdw blurRad="38100" dist="38100" dir="2700000" algn="tl">
                    <a:srgbClr val="DDDDDD"/>
                  </a:outerShdw>
                </a:effectLst>
                <a:latin typeface="Times New Roman" charset="0"/>
              </a:rPr>
              <a:t>测量不确定度的组成部分划分</a:t>
            </a:r>
            <a:endParaRPr kumimoji="1" lang="zh-CN" altLang="en-US" sz="3200" b="1" dirty="0">
              <a:solidFill>
                <a:srgbClr val="FF0000"/>
              </a:solidFill>
              <a:effectLst>
                <a:outerShdw blurRad="38100" dist="38100" dir="2700000" algn="tl">
                  <a:srgbClr val="DDDDDD"/>
                </a:outerShdw>
              </a:effectLst>
              <a:latin typeface="Times New Roman" charset="0"/>
            </a:endParaRPr>
          </a:p>
        </p:txBody>
      </p:sp>
      <p:sp>
        <p:nvSpPr>
          <p:cNvPr id="30723" name="Text Box 3"/>
          <p:cNvSpPr txBox="1">
            <a:spLocks noChangeArrowheads="1"/>
          </p:cNvSpPr>
          <p:nvPr/>
        </p:nvSpPr>
        <p:spPr bwMode="auto">
          <a:xfrm>
            <a:off x="190500" y="908050"/>
            <a:ext cx="8953500" cy="387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20000"/>
              </a:spcBef>
              <a:buFontTx/>
              <a:buChar char="•"/>
              <a:defRPr/>
            </a:pPr>
            <a:r>
              <a:rPr kumimoji="1" lang="zh-CN" altLang="en-US" sz="2400" b="1" dirty="0">
                <a:latin typeface="Times New Roman" charset="0"/>
              </a:rPr>
              <a:t>总不确定度分为两类不确定度：</a:t>
            </a:r>
          </a:p>
          <a:p>
            <a:pPr eaLnBrk="1" hangingPunct="1">
              <a:spcBef>
                <a:spcPct val="50000"/>
              </a:spcBef>
              <a:defRPr/>
            </a:pPr>
            <a:r>
              <a:rPr kumimoji="1" lang="zh-CN" altLang="en-US" sz="2400" b="1" dirty="0">
                <a:latin typeface="Times New Roman" charset="0"/>
              </a:rPr>
              <a:t>    </a:t>
            </a:r>
            <a:r>
              <a:rPr kumimoji="1" lang="en-US" altLang="zh-CN" sz="2400" b="1" dirty="0" smtClean="0">
                <a:latin typeface="Times New Roman" charset="0"/>
              </a:rPr>
              <a:t>A</a:t>
            </a:r>
            <a:r>
              <a:rPr kumimoji="1" lang="en-US" altLang="zh-CN" sz="2400" b="1" i="1" dirty="0" smtClean="0">
                <a:latin typeface="Times New Roman" charset="0"/>
              </a:rPr>
              <a:t> </a:t>
            </a:r>
            <a:r>
              <a:rPr kumimoji="1" lang="zh-CN" sz="2400" b="1" dirty="0">
                <a:latin typeface="Times New Roman" charset="0"/>
              </a:rPr>
              <a:t>类分量</a:t>
            </a:r>
            <a:r>
              <a:rPr kumimoji="1" lang="zh-CN" altLang="en-US" sz="2400" b="1" dirty="0">
                <a:latin typeface="Times New Roman" charset="0"/>
              </a:rPr>
              <a:t> </a:t>
            </a:r>
            <a:r>
              <a:rPr kumimoji="1" lang="en-US" altLang="zh-CN" sz="2400" b="1" i="1" dirty="0" err="1" smtClean="0">
                <a:latin typeface="Times New Roman" charset="0"/>
                <a:sym typeface="Symbol" charset="0"/>
              </a:rPr>
              <a:t>u</a:t>
            </a:r>
            <a:r>
              <a:rPr kumimoji="1" lang="en-US" altLang="zh-CN" sz="2400" b="1" baseline="-25000" dirty="0" err="1" smtClean="0">
                <a:latin typeface="Times New Roman" charset="0"/>
                <a:sym typeface="Symbol" charset="0"/>
              </a:rPr>
              <a:t>A</a:t>
            </a:r>
            <a:r>
              <a:rPr kumimoji="1" lang="en-US" altLang="zh-CN" sz="2400" b="1" dirty="0" smtClean="0">
                <a:latin typeface="Times New Roman" charset="0"/>
              </a:rPr>
              <a:t>   </a:t>
            </a:r>
            <a:r>
              <a:rPr kumimoji="1" lang="en-US" altLang="zh-CN" sz="2400" b="1" dirty="0">
                <a:latin typeface="Times New Roman" charset="0"/>
              </a:rPr>
              <a:t>—— </a:t>
            </a:r>
            <a:r>
              <a:rPr kumimoji="1" lang="zh-CN" altLang="en-US" sz="2400" b="1" dirty="0">
                <a:latin typeface="Times New Roman" charset="0"/>
              </a:rPr>
              <a:t>多次重复测量时 与随机误差有关的分量；</a:t>
            </a:r>
          </a:p>
          <a:p>
            <a:pPr eaLnBrk="1" hangingPunct="1">
              <a:spcBef>
                <a:spcPct val="20000"/>
              </a:spcBef>
              <a:defRPr/>
            </a:pPr>
            <a:r>
              <a:rPr kumimoji="1" lang="zh-CN" altLang="en-US" sz="2400" b="1" dirty="0">
                <a:latin typeface="Times New Roman" charset="0"/>
              </a:rPr>
              <a:t>    </a:t>
            </a:r>
            <a:r>
              <a:rPr kumimoji="1" lang="en-US" altLang="zh-CN" sz="2400" b="1" dirty="0" smtClean="0">
                <a:latin typeface="Times New Roman" charset="0"/>
              </a:rPr>
              <a:t>B</a:t>
            </a:r>
            <a:r>
              <a:rPr kumimoji="1" lang="en-US" altLang="zh-CN" sz="2400" b="1" i="1" dirty="0" smtClean="0">
                <a:latin typeface="Times New Roman" charset="0"/>
              </a:rPr>
              <a:t> </a:t>
            </a:r>
            <a:r>
              <a:rPr kumimoji="1" lang="zh-CN" altLang="en-US" sz="2400" b="1" dirty="0">
                <a:latin typeface="Times New Roman" charset="0"/>
              </a:rPr>
              <a:t>类分量 </a:t>
            </a:r>
            <a:r>
              <a:rPr kumimoji="1" lang="en-US" altLang="zh-CN" sz="2400" b="1" i="1" dirty="0" err="1">
                <a:latin typeface="Times New Roman" charset="0"/>
                <a:sym typeface="Symbol" charset="0"/>
              </a:rPr>
              <a:t>u</a:t>
            </a:r>
            <a:r>
              <a:rPr kumimoji="1" lang="en-US" altLang="zh-CN" sz="2400" b="1" baseline="-25000" dirty="0" err="1">
                <a:latin typeface="Times New Roman" charset="0"/>
                <a:sym typeface="Symbol" charset="0"/>
              </a:rPr>
              <a:t>B</a:t>
            </a:r>
            <a:r>
              <a:rPr kumimoji="1" lang="en-US" altLang="zh-CN" sz="2400" b="1" dirty="0">
                <a:latin typeface="Times New Roman" charset="0"/>
              </a:rPr>
              <a:t> ——</a:t>
            </a:r>
            <a:r>
              <a:rPr kumimoji="1" lang="zh-CN" altLang="en-US" sz="2400" b="1" dirty="0">
                <a:latin typeface="Times New Roman" charset="0"/>
              </a:rPr>
              <a:t>与</a:t>
            </a:r>
            <a:r>
              <a:rPr kumimoji="1" lang="zh-CN" sz="2400" b="1" dirty="0">
                <a:latin typeface="Times New Roman" charset="0"/>
              </a:rPr>
              <a:t>未定系统误差有关的</a:t>
            </a:r>
            <a:r>
              <a:rPr kumimoji="1" lang="zh-CN" altLang="en-US" sz="2400" b="1" dirty="0">
                <a:latin typeface="Times New Roman" charset="0"/>
              </a:rPr>
              <a:t>分量。</a:t>
            </a:r>
            <a:r>
              <a:rPr kumimoji="1" lang="zh-CN" altLang="en-US" sz="2500" b="1" dirty="0">
                <a:latin typeface="Times New Roman" charset="0"/>
              </a:rPr>
              <a:t>这两类分量在相同置信概率下用方和根方法合成总不确定度：</a:t>
            </a:r>
          </a:p>
          <a:p>
            <a:pPr eaLnBrk="1" hangingPunct="1">
              <a:spcBef>
                <a:spcPct val="20000"/>
              </a:spcBef>
              <a:buFontTx/>
              <a:buChar char="•"/>
              <a:defRPr/>
            </a:pPr>
            <a:endParaRPr kumimoji="1" lang="zh-CN" altLang="en-US" sz="2500" b="1" dirty="0">
              <a:latin typeface="Times New Roman" charset="0"/>
            </a:endParaRPr>
          </a:p>
          <a:p>
            <a:pPr eaLnBrk="1" hangingPunct="1">
              <a:spcBef>
                <a:spcPct val="20000"/>
              </a:spcBef>
              <a:defRPr/>
            </a:pPr>
            <a:r>
              <a:rPr kumimoji="1" lang="zh-CN" altLang="en-US" sz="1800" b="1" dirty="0">
                <a:latin typeface="Times New Roman" charset="0"/>
              </a:rPr>
              <a:t>           </a:t>
            </a:r>
          </a:p>
          <a:p>
            <a:pPr eaLnBrk="1" hangingPunct="1">
              <a:spcBef>
                <a:spcPct val="20000"/>
              </a:spcBef>
              <a:defRPr/>
            </a:pPr>
            <a:endParaRPr kumimoji="1" lang="zh-CN" altLang="en-US" sz="1800" b="1" dirty="0">
              <a:latin typeface="Times New Roman" charset="0"/>
            </a:endParaRPr>
          </a:p>
          <a:p>
            <a:pPr eaLnBrk="1" hangingPunct="1">
              <a:spcBef>
                <a:spcPct val="20000"/>
              </a:spcBef>
              <a:defRPr/>
            </a:pPr>
            <a:endParaRPr kumimoji="1" lang="zh-CN" altLang="en-US" sz="1800" b="1" dirty="0">
              <a:latin typeface="Times New Roman" charset="0"/>
            </a:endParaRPr>
          </a:p>
          <a:p>
            <a:pPr eaLnBrk="1" hangingPunct="1">
              <a:spcBef>
                <a:spcPct val="50000"/>
              </a:spcBef>
              <a:defRPr/>
            </a:pPr>
            <a:endParaRPr kumimoji="1" lang="en-US" altLang="zh-CN" sz="2400" b="1" dirty="0">
              <a:latin typeface="Times New Roman" charset="0"/>
            </a:endParaRPr>
          </a:p>
        </p:txBody>
      </p:sp>
      <p:graphicFrame>
        <p:nvGraphicFramePr>
          <p:cNvPr id="49155" name="Object 5"/>
          <p:cNvGraphicFramePr>
            <a:graphicFrameLocks noChangeAspect="1"/>
          </p:cNvGraphicFramePr>
          <p:nvPr>
            <p:extLst>
              <p:ext uri="{D42A27DB-BD31-4B8C-83A1-F6EECF244321}">
                <p14:modId xmlns:p14="http://schemas.microsoft.com/office/powerpoint/2010/main" val="3778479363"/>
              </p:ext>
            </p:extLst>
          </p:nvPr>
        </p:nvGraphicFramePr>
        <p:xfrm>
          <a:off x="1636713" y="3073400"/>
          <a:ext cx="2900362" cy="1046163"/>
        </p:xfrm>
        <a:graphic>
          <a:graphicData uri="http://schemas.openxmlformats.org/presentationml/2006/ole">
            <mc:AlternateContent xmlns:mc="http://schemas.openxmlformats.org/markup-compatibility/2006">
              <mc:Choice xmlns:v="urn:schemas-microsoft-com:vml" Requires="v">
                <p:oleObj spid="_x0000_s49775" name="Equation" r:id="rId3" imgW="838080" imgH="291960" progId="">
                  <p:embed/>
                </p:oleObj>
              </mc:Choice>
              <mc:Fallback>
                <p:oleObj name="Equation" r:id="rId3" imgW="838080" imgH="291960" progId="">
                  <p:embed/>
                  <p:pic>
                    <p:nvPicPr>
                      <p:cNvPr id="0" name="Picture 6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713" y="3073400"/>
                        <a:ext cx="2900362" cy="10461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30726" name="Text Box 6"/>
          <p:cNvSpPr txBox="1">
            <a:spLocks noChangeArrowheads="1"/>
          </p:cNvSpPr>
          <p:nvPr/>
        </p:nvSpPr>
        <p:spPr bwMode="auto">
          <a:xfrm>
            <a:off x="611188" y="4365625"/>
            <a:ext cx="7470315"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2000" b="1" dirty="0">
                <a:latin typeface="Times New Roman" charset="0"/>
              </a:rPr>
              <a:t>在具体使用中，测量不确定度又有三种不同的表述：</a:t>
            </a:r>
          </a:p>
          <a:p>
            <a:pPr eaLnBrk="1" hangingPunct="1">
              <a:spcBef>
                <a:spcPct val="50000"/>
              </a:spcBef>
              <a:defRPr/>
            </a:pPr>
            <a:r>
              <a:rPr kumimoji="1" lang="en-US" altLang="zh-CN" sz="2000" b="1" dirty="0">
                <a:latin typeface="Times New Roman" charset="0"/>
              </a:rPr>
              <a:t>1)</a:t>
            </a:r>
            <a:r>
              <a:rPr kumimoji="1" lang="zh-CN" altLang="en-US" sz="2000" b="1" dirty="0">
                <a:latin typeface="Times New Roman" charset="0"/>
              </a:rPr>
              <a:t>直接测量的标准不确定度</a:t>
            </a:r>
            <a:r>
              <a:rPr kumimoji="1" lang="en-US" altLang="zh-CN" sz="2000" b="1" i="1" dirty="0">
                <a:latin typeface="Times New Roman" charset="0"/>
              </a:rPr>
              <a:t>u </a:t>
            </a:r>
            <a:r>
              <a:rPr kumimoji="1" lang="en-US" altLang="zh-CN" sz="2000" b="1" dirty="0">
                <a:latin typeface="Times New Roman" charset="0"/>
              </a:rPr>
              <a:t>(</a:t>
            </a:r>
            <a:r>
              <a:rPr kumimoji="1" lang="en-US" altLang="zh-CN" sz="2000" b="1" i="1" dirty="0">
                <a:latin typeface="Times New Roman" charset="0"/>
              </a:rPr>
              <a:t>standard uncertainty</a:t>
            </a:r>
            <a:r>
              <a:rPr kumimoji="1" lang="en-US" altLang="zh-CN" sz="2000" b="1" dirty="0">
                <a:latin typeface="Times New Roman" charset="0"/>
              </a:rPr>
              <a:t>)</a:t>
            </a:r>
          </a:p>
          <a:p>
            <a:pPr eaLnBrk="1" hangingPunct="1">
              <a:spcBef>
                <a:spcPct val="50000"/>
              </a:spcBef>
              <a:defRPr/>
            </a:pPr>
            <a:r>
              <a:rPr kumimoji="1" lang="en-US" altLang="zh-CN" sz="2000" b="1" dirty="0">
                <a:latin typeface="Times New Roman" charset="0"/>
              </a:rPr>
              <a:t>2)</a:t>
            </a:r>
            <a:r>
              <a:rPr kumimoji="1" lang="zh-CN" altLang="en-US" sz="2000" b="1" dirty="0">
                <a:latin typeface="Times New Roman" charset="0"/>
              </a:rPr>
              <a:t>间接测量的合成标准不确定度</a:t>
            </a:r>
            <a:r>
              <a:rPr kumimoji="1" lang="en-US" altLang="zh-CN" sz="2000" b="1" i="1" dirty="0" err="1">
                <a:latin typeface="Times New Roman" charset="0"/>
              </a:rPr>
              <a:t>u</a:t>
            </a:r>
            <a:r>
              <a:rPr kumimoji="1" lang="en-US" altLang="zh-CN" sz="2000" b="1" baseline="-25000" dirty="0" err="1">
                <a:latin typeface="Times New Roman" charset="0"/>
              </a:rPr>
              <a:t>c</a:t>
            </a:r>
            <a:r>
              <a:rPr kumimoji="1" lang="en-US" altLang="zh-CN" sz="2000" b="1" baseline="-25000" dirty="0">
                <a:latin typeface="Times New Roman" charset="0"/>
              </a:rPr>
              <a:t> </a:t>
            </a:r>
            <a:r>
              <a:rPr kumimoji="1" lang="en-US" altLang="zh-CN" sz="2000" b="1" dirty="0">
                <a:latin typeface="Times New Roman" charset="0"/>
              </a:rPr>
              <a:t>(</a:t>
            </a:r>
            <a:r>
              <a:rPr kumimoji="1" lang="en-US" altLang="zh-CN" sz="2000" b="1" i="1" dirty="0">
                <a:latin typeface="Times New Roman" charset="0"/>
              </a:rPr>
              <a:t>combined standard uncertainty</a:t>
            </a:r>
            <a:r>
              <a:rPr kumimoji="1" lang="en-US" altLang="zh-CN" sz="2000" b="1" dirty="0">
                <a:latin typeface="Times New Roman" charset="0"/>
              </a:rPr>
              <a:t>)</a:t>
            </a:r>
          </a:p>
          <a:p>
            <a:pPr eaLnBrk="1" hangingPunct="1">
              <a:spcBef>
                <a:spcPct val="50000"/>
              </a:spcBef>
              <a:defRPr/>
            </a:pPr>
            <a:r>
              <a:rPr kumimoji="1" lang="en-US" altLang="zh-CN" sz="2000" b="1" dirty="0">
                <a:latin typeface="Times New Roman" charset="0"/>
              </a:rPr>
              <a:t>3)</a:t>
            </a:r>
            <a:r>
              <a:rPr kumimoji="1" lang="zh-CN" altLang="en-US" sz="2000" b="1" dirty="0">
                <a:latin typeface="Times New Roman" charset="0"/>
              </a:rPr>
              <a:t>扩展不确定度</a:t>
            </a:r>
            <a:r>
              <a:rPr kumimoji="1" lang="en-US" altLang="zh-CN" sz="2000" b="1" i="1" dirty="0">
                <a:latin typeface="Times New Roman" charset="0"/>
              </a:rPr>
              <a:t>U</a:t>
            </a:r>
            <a:r>
              <a:rPr kumimoji="1" lang="en-US" altLang="zh-CN" sz="2000" b="1" dirty="0">
                <a:latin typeface="Times New Roman" charset="0"/>
              </a:rPr>
              <a:t> (expanded uncertainty)</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p:cNvPr>
          <p:cNvSpPr txBox="1">
            <a:spLocks noChangeArrowheads="1"/>
          </p:cNvSpPr>
          <p:nvPr/>
        </p:nvSpPr>
        <p:spPr bwMode="auto">
          <a:xfrm>
            <a:off x="533400" y="457200"/>
            <a:ext cx="623760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3200" b="1" dirty="0">
                <a:solidFill>
                  <a:srgbClr val="FF0000"/>
                </a:solidFill>
                <a:effectLst>
                  <a:outerShdw blurRad="38100" dist="38100" dir="2700000" algn="tl">
                    <a:srgbClr val="DDDDDD"/>
                  </a:outerShdw>
                </a:effectLst>
                <a:latin typeface="+mn-ea"/>
                <a:ea typeface="+mn-ea"/>
              </a:rPr>
              <a:t>3. </a:t>
            </a:r>
            <a:r>
              <a:rPr kumimoji="1" lang="zh-CN" sz="3200" b="1" dirty="0">
                <a:solidFill>
                  <a:srgbClr val="FF0000"/>
                </a:solidFill>
                <a:effectLst>
                  <a:outerShdw blurRad="38100" dist="38100" dir="2700000" algn="tl">
                    <a:srgbClr val="DDDDDD"/>
                  </a:outerShdw>
                </a:effectLst>
                <a:latin typeface="Times New Roman" charset="0"/>
              </a:rPr>
              <a:t>标准不确定度</a:t>
            </a:r>
            <a:r>
              <a:rPr kumimoji="1" lang="en-US" altLang="zh-CN" sz="3200" b="1" i="1" dirty="0">
                <a:solidFill>
                  <a:srgbClr val="FF0000"/>
                </a:solidFill>
                <a:effectLst>
                  <a:outerShdw blurRad="38100" dist="38100" dir="2700000" algn="tl">
                    <a:srgbClr val="DDDDDD"/>
                  </a:outerShdw>
                </a:effectLst>
                <a:latin typeface="Times New Roman" charset="0"/>
              </a:rPr>
              <a:t>u</a:t>
            </a:r>
            <a:r>
              <a:rPr kumimoji="1" lang="en-US" altLang="zh-CN" sz="3200" b="1" dirty="0">
                <a:solidFill>
                  <a:srgbClr val="FF0000"/>
                </a:solidFill>
                <a:effectLst>
                  <a:outerShdw blurRad="38100" dist="38100" dir="2700000" algn="tl">
                    <a:srgbClr val="DDDDDD"/>
                  </a:outerShdw>
                </a:effectLst>
                <a:latin typeface="Times New Roman" charset="0"/>
                <a:cs typeface="Times New Roman" charset="0"/>
              </a:rPr>
              <a:t>—</a:t>
            </a:r>
          </a:p>
          <a:p>
            <a:pPr eaLnBrk="1" hangingPunct="1">
              <a:spcBef>
                <a:spcPct val="50000"/>
              </a:spcBef>
              <a:defRPr/>
            </a:pPr>
            <a:r>
              <a:rPr kumimoji="1" lang="en-US" altLang="zh-CN" sz="3200" b="1" dirty="0">
                <a:solidFill>
                  <a:srgbClr val="FF0000"/>
                </a:solidFill>
                <a:effectLst>
                  <a:outerShdw blurRad="38100" dist="38100" dir="2700000" algn="tl">
                    <a:srgbClr val="DDDDDD"/>
                  </a:outerShdw>
                </a:effectLst>
                <a:latin typeface="Times New Roman" charset="0"/>
                <a:cs typeface="Times New Roman" charset="0"/>
              </a:rPr>
              <a:t>           </a:t>
            </a:r>
            <a:r>
              <a:rPr kumimoji="1" lang="zh-CN" sz="3200" b="1" dirty="0">
                <a:solidFill>
                  <a:srgbClr val="FF0000"/>
                </a:solidFill>
                <a:effectLst>
                  <a:outerShdw blurRad="38100" dist="38100" dir="2700000" algn="tl">
                    <a:srgbClr val="DDDDDD"/>
                  </a:outerShdw>
                </a:effectLst>
                <a:latin typeface="Times New Roman" charset="0"/>
              </a:rPr>
              <a:t>直接测量量的</a:t>
            </a:r>
            <a:r>
              <a:rPr kumimoji="1" lang="zh-CN" altLang="en-US" sz="3200" b="1" dirty="0">
                <a:solidFill>
                  <a:srgbClr val="FF0000"/>
                </a:solidFill>
                <a:effectLst>
                  <a:outerShdw blurRad="38100" dist="38100" dir="2700000" algn="tl">
                    <a:srgbClr val="DDDDDD"/>
                  </a:outerShdw>
                </a:effectLst>
                <a:latin typeface="Times New Roman" charset="0"/>
              </a:rPr>
              <a:t>不确定度</a:t>
            </a:r>
            <a:r>
              <a:rPr kumimoji="1" lang="zh-CN" sz="3200" b="1" dirty="0">
                <a:solidFill>
                  <a:srgbClr val="FF0000"/>
                </a:solidFill>
                <a:effectLst>
                  <a:outerShdw blurRad="38100" dist="38100" dir="2700000" algn="tl">
                    <a:srgbClr val="DDDDDD"/>
                  </a:outerShdw>
                </a:effectLst>
                <a:latin typeface="Times New Roman" charset="0"/>
              </a:rPr>
              <a:t>估算</a:t>
            </a:r>
            <a:endParaRPr kumimoji="1" lang="zh-CN" altLang="en-US" sz="3200" b="1" dirty="0">
              <a:solidFill>
                <a:srgbClr val="FF0000"/>
              </a:solidFill>
              <a:effectLst>
                <a:outerShdw blurRad="38100" dist="38100" dir="2700000" algn="tl">
                  <a:srgbClr val="DDDDDD"/>
                </a:outerShdw>
              </a:effectLst>
              <a:latin typeface="Times New Roman" charset="0"/>
            </a:endParaRPr>
          </a:p>
        </p:txBody>
      </p:sp>
      <p:sp>
        <p:nvSpPr>
          <p:cNvPr id="31747" name="Text Box 3"/>
          <p:cNvSpPr txBox="1">
            <a:spLocks noChangeArrowheads="1"/>
          </p:cNvSpPr>
          <p:nvPr/>
        </p:nvSpPr>
        <p:spPr bwMode="auto">
          <a:xfrm>
            <a:off x="381000" y="2286000"/>
            <a:ext cx="8535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b="1" dirty="0">
                <a:latin typeface="Times New Roman" charset="0"/>
              </a:rPr>
              <a:t>标准不确定度的计算是分成</a:t>
            </a:r>
            <a:r>
              <a:rPr kumimoji="1" lang="en-US" altLang="zh-CN" b="1" dirty="0">
                <a:solidFill>
                  <a:srgbClr val="0000FF"/>
                </a:solidFill>
                <a:latin typeface="Times New Roman" charset="0"/>
              </a:rPr>
              <a:t>A</a:t>
            </a:r>
            <a:r>
              <a:rPr kumimoji="1" lang="zh-CN" altLang="en-US" b="1" dirty="0">
                <a:solidFill>
                  <a:srgbClr val="0000FF"/>
                </a:solidFill>
                <a:latin typeface="Times New Roman" charset="0"/>
              </a:rPr>
              <a:t>类</a:t>
            </a:r>
            <a:r>
              <a:rPr kumimoji="1" lang="zh-CN" altLang="en-US" b="1" dirty="0">
                <a:latin typeface="Times New Roman" charset="0"/>
              </a:rPr>
              <a:t>评定和</a:t>
            </a:r>
            <a:r>
              <a:rPr kumimoji="1" lang="en-US" altLang="zh-CN" b="1" dirty="0">
                <a:solidFill>
                  <a:srgbClr val="0000FF"/>
                </a:solidFill>
                <a:latin typeface="Times New Roman" charset="0"/>
              </a:rPr>
              <a:t>B</a:t>
            </a:r>
            <a:r>
              <a:rPr kumimoji="1" lang="zh-CN" altLang="en-US" b="1" dirty="0">
                <a:solidFill>
                  <a:srgbClr val="0000FF"/>
                </a:solidFill>
                <a:latin typeface="Times New Roman" charset="0"/>
              </a:rPr>
              <a:t>类</a:t>
            </a:r>
            <a:r>
              <a:rPr kumimoji="1" lang="zh-CN" altLang="en-US" b="1" dirty="0">
                <a:latin typeface="Times New Roman" charset="0"/>
              </a:rPr>
              <a:t>评定两部分</a:t>
            </a:r>
          </a:p>
        </p:txBody>
      </p:sp>
      <p:sp>
        <p:nvSpPr>
          <p:cNvPr id="31748" name="Text Box 4"/>
          <p:cNvSpPr txBox="1">
            <a:spLocks noChangeArrowheads="1"/>
          </p:cNvSpPr>
          <p:nvPr/>
        </p:nvSpPr>
        <p:spPr bwMode="auto">
          <a:xfrm>
            <a:off x="468313" y="3213100"/>
            <a:ext cx="8234362"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b="1" dirty="0">
                <a:solidFill>
                  <a:srgbClr val="0000FF"/>
                </a:solidFill>
                <a:latin typeface="Times New Roman" charset="0"/>
              </a:rPr>
              <a:t>A</a:t>
            </a:r>
            <a:r>
              <a:rPr kumimoji="1" lang="zh-CN" altLang="en-US" b="1" dirty="0">
                <a:solidFill>
                  <a:srgbClr val="0000FF"/>
                </a:solidFill>
                <a:latin typeface="Times New Roman" charset="0"/>
              </a:rPr>
              <a:t>类评定是：</a:t>
            </a:r>
            <a:r>
              <a:rPr kumimoji="1" lang="zh-CN" altLang="en-US" b="1" dirty="0">
                <a:latin typeface="Times New Roman" charset="0"/>
              </a:rPr>
              <a:t>可用统计方法评定的不确定度部分</a:t>
            </a:r>
          </a:p>
          <a:p>
            <a:pPr eaLnBrk="1" hangingPunct="1">
              <a:spcBef>
                <a:spcPct val="50000"/>
              </a:spcBef>
              <a:defRPr/>
            </a:pPr>
            <a:r>
              <a:rPr kumimoji="1" lang="en-US" altLang="zh-CN" b="1" dirty="0">
                <a:solidFill>
                  <a:srgbClr val="0000FF"/>
                </a:solidFill>
                <a:latin typeface="Times New Roman" charset="0"/>
              </a:rPr>
              <a:t>B</a:t>
            </a:r>
            <a:r>
              <a:rPr kumimoji="1" lang="zh-CN" altLang="en-US" b="1" dirty="0">
                <a:solidFill>
                  <a:srgbClr val="0000FF"/>
                </a:solidFill>
                <a:latin typeface="Times New Roman" charset="0"/>
              </a:rPr>
              <a:t>类评定是：</a:t>
            </a:r>
            <a:r>
              <a:rPr kumimoji="1" lang="zh-CN" altLang="en-US" b="1" dirty="0">
                <a:latin typeface="Times New Roman" charset="0"/>
              </a:rPr>
              <a:t>要用其他方法（非统计方法）评定的 </a:t>
            </a:r>
          </a:p>
          <a:p>
            <a:pPr eaLnBrk="1" hangingPunct="1">
              <a:spcBef>
                <a:spcPct val="50000"/>
              </a:spcBef>
              <a:defRPr/>
            </a:pPr>
            <a:r>
              <a:rPr kumimoji="1" lang="zh-CN" altLang="en-US" b="1" dirty="0">
                <a:solidFill>
                  <a:srgbClr val="FFFF99"/>
                </a:solidFill>
                <a:latin typeface="Times New Roman" charset="0"/>
              </a:rPr>
              <a:t>                      </a:t>
            </a:r>
            <a:r>
              <a:rPr kumimoji="1" lang="zh-CN" altLang="en-US" b="1" dirty="0">
                <a:latin typeface="Times New Roman" charset="0"/>
              </a:rPr>
              <a:t>不确定度部分</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2"/>
          <p:cNvSpPr txBox="1">
            <a:spLocks noChangeArrowheads="1"/>
          </p:cNvSpPr>
          <p:nvPr/>
        </p:nvSpPr>
        <p:spPr bwMode="auto">
          <a:xfrm>
            <a:off x="971600" y="908720"/>
            <a:ext cx="7788275" cy="173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446" tIns="51723" rIns="103446" bIns="51723">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marL="342900" indent="-342900">
              <a:lnSpc>
                <a:spcPct val="150000"/>
              </a:lnSpc>
              <a:buFont typeface="Arial"/>
              <a:buChar char="•"/>
            </a:pPr>
            <a:r>
              <a:rPr kumimoji="0" lang="en-US" altLang="zh-CN" sz="2400" dirty="0" smtClean="0">
                <a:solidFill>
                  <a:srgbClr val="404040"/>
                </a:solidFill>
                <a:latin typeface="宋体" charset="0"/>
              </a:rPr>
              <a:t>2010</a:t>
            </a:r>
            <a:r>
              <a:rPr kumimoji="0" lang="zh-CN" altLang="en-US" sz="2400" dirty="0">
                <a:solidFill>
                  <a:srgbClr val="404040"/>
                </a:solidFill>
                <a:latin typeface="宋体" charset="0"/>
              </a:rPr>
              <a:t>年</a:t>
            </a:r>
            <a:r>
              <a:rPr kumimoji="0" lang="en-US" altLang="zh-CN" sz="2400" dirty="0">
                <a:solidFill>
                  <a:srgbClr val="404040"/>
                </a:solidFill>
                <a:latin typeface="宋体" charset="0"/>
              </a:rPr>
              <a:t>5</a:t>
            </a:r>
            <a:r>
              <a:rPr kumimoji="0" lang="zh-CN" altLang="en-US" sz="2400" dirty="0">
                <a:solidFill>
                  <a:srgbClr val="404040"/>
                </a:solidFill>
                <a:latin typeface="宋体" charset="0"/>
              </a:rPr>
              <a:t>月</a:t>
            </a:r>
            <a:r>
              <a:rPr kumimoji="0" lang="en-US" altLang="zh-CN" sz="2400" dirty="0">
                <a:solidFill>
                  <a:srgbClr val="404040"/>
                </a:solidFill>
                <a:latin typeface="宋体" charset="0"/>
              </a:rPr>
              <a:t>26</a:t>
            </a:r>
            <a:r>
              <a:rPr kumimoji="0" lang="zh-CN" altLang="en-US" sz="2400" dirty="0">
                <a:solidFill>
                  <a:srgbClr val="404040"/>
                </a:solidFill>
                <a:latin typeface="宋体" charset="0"/>
              </a:rPr>
              <a:t>日，昆明理工大学莲华校区矿业大楼</a:t>
            </a:r>
            <a:r>
              <a:rPr kumimoji="0" lang="en-US" altLang="zh-CN" sz="2400" dirty="0">
                <a:solidFill>
                  <a:srgbClr val="404040"/>
                </a:solidFill>
                <a:latin typeface="宋体" charset="0"/>
              </a:rPr>
              <a:t>6</a:t>
            </a:r>
            <a:r>
              <a:rPr kumimoji="0" lang="zh-CN" altLang="en-US" sz="2400" dirty="0">
                <a:solidFill>
                  <a:srgbClr val="404040"/>
                </a:solidFill>
                <a:latin typeface="宋体" charset="0"/>
              </a:rPr>
              <a:t>楼一实验室突发火情。事故原因是学生做完实验出门时忘记关电路引发火灾，所幸无人受伤。</a:t>
            </a:r>
          </a:p>
        </p:txBody>
      </p:sp>
      <p:pic>
        <p:nvPicPr>
          <p:cNvPr id="1843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0963" y="2755900"/>
            <a:ext cx="387032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661988" y="271463"/>
            <a:ext cx="7786687" cy="80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446" tIns="51723" rIns="103446" bIns="51723">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a:lnSpc>
                <a:spcPct val="150000"/>
              </a:lnSpc>
            </a:pPr>
            <a:r>
              <a:rPr kumimoji="0" lang="zh-CN" altLang="en-US" sz="3200" dirty="0">
                <a:solidFill>
                  <a:srgbClr val="0000FF"/>
                </a:solidFill>
                <a:latin typeface="宋体" charset="0"/>
              </a:rPr>
              <a:t>高校实验室安全事故</a:t>
            </a:r>
            <a:r>
              <a:rPr kumimoji="0" lang="zh-CN" altLang="en-US" sz="3200" dirty="0" smtClean="0">
                <a:solidFill>
                  <a:srgbClr val="0000FF"/>
                </a:solidFill>
                <a:latin typeface="宋体" charset="0"/>
              </a:rPr>
              <a:t>案例</a:t>
            </a:r>
            <a:endParaRPr kumimoji="0" lang="en-US" altLang="zh-CN" sz="3200" dirty="0">
              <a:solidFill>
                <a:srgbClr val="0000FF"/>
              </a:solidFill>
              <a:latin typeface="宋体"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a:extLst/>
          </p:cNvPr>
          <p:cNvSpPr txBox="1">
            <a:spLocks noChangeArrowheads="1"/>
          </p:cNvSpPr>
          <p:nvPr/>
        </p:nvSpPr>
        <p:spPr bwMode="auto">
          <a:xfrm>
            <a:off x="746125" y="373063"/>
            <a:ext cx="54879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3200" b="1" dirty="0">
                <a:solidFill>
                  <a:srgbClr val="FF0000"/>
                </a:solidFill>
                <a:effectLst>
                  <a:outerShdw blurRad="38100" dist="38100" dir="2700000" algn="tl">
                    <a:srgbClr val="DDDDDD"/>
                  </a:outerShdw>
                </a:effectLst>
                <a:latin typeface="Times New Roman" charset="0"/>
              </a:rPr>
              <a:t>直接测量量</a:t>
            </a:r>
            <a:r>
              <a:rPr kumimoji="1" lang="zh-CN" sz="3200" b="1" dirty="0">
                <a:solidFill>
                  <a:srgbClr val="FF0000"/>
                </a:solidFill>
                <a:effectLst>
                  <a:outerShdw blurRad="38100" dist="38100" dir="2700000" algn="tl">
                    <a:srgbClr val="DDDDDD"/>
                  </a:outerShdw>
                </a:effectLst>
                <a:latin typeface="Times New Roman" charset="0"/>
              </a:rPr>
              <a:t>不确定度</a:t>
            </a:r>
            <a:r>
              <a:rPr kumimoji="1" lang="zh-CN" altLang="en-US" sz="3200" b="1" dirty="0">
                <a:solidFill>
                  <a:srgbClr val="FF0000"/>
                </a:solidFill>
                <a:effectLst>
                  <a:outerShdw blurRad="38100" dist="38100" dir="2700000" algn="tl">
                    <a:srgbClr val="DDDDDD"/>
                  </a:outerShdw>
                </a:effectLst>
                <a:latin typeface="Times New Roman" charset="0"/>
              </a:rPr>
              <a:t>估算过程</a:t>
            </a:r>
          </a:p>
        </p:txBody>
      </p:sp>
      <p:sp>
        <p:nvSpPr>
          <p:cNvPr id="32771" name="Text Box 3"/>
          <p:cNvSpPr txBox="1">
            <a:spLocks noChangeArrowheads="1"/>
          </p:cNvSpPr>
          <p:nvPr/>
        </p:nvSpPr>
        <p:spPr bwMode="auto">
          <a:xfrm>
            <a:off x="184150" y="990600"/>
            <a:ext cx="8275638" cy="296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sz="28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lvl="1" eaLnBrk="1" hangingPunct="1">
              <a:lnSpc>
                <a:spcPct val="180000"/>
              </a:lnSpc>
              <a:buClr>
                <a:schemeClr val="accent2"/>
              </a:buClr>
              <a:buSzPct val="60000"/>
              <a:buFont typeface="宋体" charset="0"/>
              <a:buChar char="●"/>
              <a:defRPr/>
            </a:pPr>
            <a:r>
              <a:rPr kumimoji="1" lang="zh-CN" altLang="en-US" sz="2400" b="1" dirty="0">
                <a:latin typeface="Times New Roman" charset="0"/>
              </a:rPr>
              <a:t>求测量数据列的平均值</a:t>
            </a:r>
          </a:p>
          <a:p>
            <a:pPr lvl="1" eaLnBrk="1" hangingPunct="1">
              <a:lnSpc>
                <a:spcPct val="180000"/>
              </a:lnSpc>
              <a:buClr>
                <a:schemeClr val="accent2"/>
              </a:buClr>
              <a:buSzPct val="60000"/>
              <a:buFont typeface="宋体" charset="0"/>
              <a:buNone/>
              <a:defRPr/>
            </a:pPr>
            <a:r>
              <a:rPr kumimoji="1" lang="zh-CN" altLang="en-US" sz="2000" b="1" dirty="0">
                <a:latin typeface="Times New Roman" charset="0"/>
              </a:rPr>
              <a:t> </a:t>
            </a:r>
            <a:endParaRPr kumimoji="1" lang="zh-CN" altLang="en-US" sz="1800" b="1" dirty="0">
              <a:latin typeface="Times New Roman" charset="0"/>
            </a:endParaRPr>
          </a:p>
          <a:p>
            <a:pPr lvl="1" eaLnBrk="1" hangingPunct="1">
              <a:lnSpc>
                <a:spcPct val="230000"/>
              </a:lnSpc>
              <a:buClr>
                <a:schemeClr val="accent2"/>
              </a:buClr>
              <a:buSzPct val="60000"/>
              <a:buFont typeface="宋体" charset="0"/>
              <a:buChar char="●"/>
              <a:defRPr/>
            </a:pPr>
            <a:r>
              <a:rPr kumimoji="1" lang="zh-CN" altLang="en-US" sz="2400" b="1" dirty="0">
                <a:latin typeface="Times New Roman" charset="0"/>
              </a:rPr>
              <a:t>平均值的标准偏差：　</a:t>
            </a:r>
            <a:r>
              <a:rPr kumimoji="1" lang="zh-CN" altLang="en-US" sz="1800" b="1" dirty="0">
                <a:latin typeface="Times New Roman" charset="0"/>
              </a:rPr>
              <a:t>　　　</a:t>
            </a:r>
            <a:endParaRPr kumimoji="1" lang="zh-CN" altLang="en-US" sz="1600" b="1" dirty="0">
              <a:latin typeface="Times New Roman" charset="0"/>
            </a:endParaRPr>
          </a:p>
          <a:p>
            <a:pPr lvl="1" eaLnBrk="1" hangingPunct="1">
              <a:lnSpc>
                <a:spcPct val="180000"/>
              </a:lnSpc>
              <a:defRPr/>
            </a:pPr>
            <a:r>
              <a:rPr kumimoji="1" lang="zh-CN" altLang="en-US" sz="1600" b="1" dirty="0">
                <a:latin typeface="Times New Roman" charset="0"/>
              </a:rPr>
              <a:t>　 </a:t>
            </a:r>
          </a:p>
          <a:p>
            <a:pPr lvl="1" eaLnBrk="1" hangingPunct="1">
              <a:lnSpc>
                <a:spcPct val="180000"/>
              </a:lnSpc>
              <a:defRPr/>
            </a:pPr>
            <a:r>
              <a:rPr kumimoji="1" lang="zh-CN" altLang="en-US" sz="1400" b="1" dirty="0">
                <a:latin typeface="Times New Roman" charset="0"/>
              </a:rPr>
              <a:t>　</a:t>
            </a:r>
          </a:p>
        </p:txBody>
      </p:sp>
      <p:graphicFrame>
        <p:nvGraphicFramePr>
          <p:cNvPr id="51203" name="Object 4"/>
          <p:cNvGraphicFramePr>
            <a:graphicFrameLocks noChangeAspect="1"/>
          </p:cNvGraphicFramePr>
          <p:nvPr/>
        </p:nvGraphicFramePr>
        <p:xfrm>
          <a:off x="4284663" y="1052513"/>
          <a:ext cx="1606550" cy="909637"/>
        </p:xfrm>
        <a:graphic>
          <a:graphicData uri="http://schemas.openxmlformats.org/presentationml/2006/ole">
            <mc:AlternateContent xmlns:mc="http://schemas.openxmlformats.org/markup-compatibility/2006">
              <mc:Choice xmlns:v="urn:schemas-microsoft-com:vml" Requires="v">
                <p:oleObj spid="_x0000_s153344" name="公式" r:id="rId3" imgW="706680" imgH="393120" progId="Equation.3">
                  <p:embed/>
                </p:oleObj>
              </mc:Choice>
              <mc:Fallback>
                <p:oleObj name="公式" r:id="rId3" imgW="706680" imgH="393120" progId="Equation.3">
                  <p:embed/>
                  <p:pic>
                    <p:nvPicPr>
                      <p:cNvPr id="0" name="Picture 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1052513"/>
                        <a:ext cx="1606550" cy="90963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51204" name="Object 5"/>
          <p:cNvGraphicFramePr>
            <a:graphicFrameLocks noChangeAspect="1"/>
          </p:cNvGraphicFramePr>
          <p:nvPr/>
        </p:nvGraphicFramePr>
        <p:xfrm>
          <a:off x="3635375" y="2276475"/>
          <a:ext cx="4824413" cy="965200"/>
        </p:xfrm>
        <a:graphic>
          <a:graphicData uri="http://schemas.openxmlformats.org/presentationml/2006/ole">
            <mc:AlternateContent xmlns:mc="http://schemas.openxmlformats.org/markup-compatibility/2006">
              <mc:Choice xmlns:v="urn:schemas-microsoft-com:vml" Requires="v">
                <p:oleObj spid="_x0000_s153345" name="公式" r:id="rId5" imgW="2253960" imgH="446760" progId="Equation.3">
                  <p:embed/>
                </p:oleObj>
              </mc:Choice>
              <mc:Fallback>
                <p:oleObj name="公式" r:id="rId5" imgW="2253960" imgH="446760" progId="Equation.3">
                  <p:embed/>
                  <p:pic>
                    <p:nvPicPr>
                      <p:cNvPr id="0" name="Picture 7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2276475"/>
                        <a:ext cx="4824413" cy="965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32774" name="Rectangle 6"/>
          <p:cNvSpPr>
            <a:spLocks noChangeArrowheads="1"/>
          </p:cNvSpPr>
          <p:nvPr/>
        </p:nvSpPr>
        <p:spPr bwMode="auto">
          <a:xfrm>
            <a:off x="179388" y="4292600"/>
            <a:ext cx="8424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1" eaLnBrk="1" hangingPunct="1">
              <a:defRPr/>
            </a:pPr>
            <a:r>
              <a:rPr kumimoji="1" lang="en-US" altLang="zh-CN" dirty="0"/>
              <a:t> </a:t>
            </a:r>
            <a:r>
              <a:rPr kumimoji="1" lang="zh-CN" altLang="en-US" b="1" dirty="0"/>
              <a:t>当 </a:t>
            </a:r>
            <a:r>
              <a:rPr kumimoji="1" lang="en-US" altLang="zh-CN" b="1" dirty="0"/>
              <a:t>6 ≤ </a:t>
            </a:r>
            <a:r>
              <a:rPr kumimoji="1" lang="en-US" altLang="zh-CN" b="1" i="1" dirty="0">
                <a:latin typeface="Times New Roman" panose="02020603050405020304" pitchFamily="18" charset="0"/>
                <a:cs typeface="Times New Roman" panose="02020603050405020304" pitchFamily="18" charset="0"/>
              </a:rPr>
              <a:t>n </a:t>
            </a:r>
            <a:r>
              <a:rPr kumimoji="1" lang="en-US" altLang="zh-CN" b="1" dirty="0"/>
              <a:t>≤10</a:t>
            </a:r>
            <a:r>
              <a:rPr kumimoji="1" lang="zh-CN" altLang="en-US" b="1" dirty="0"/>
              <a:t>，</a:t>
            </a:r>
            <a:r>
              <a:rPr kumimoji="1" lang="zh-CN" b="1" dirty="0"/>
              <a:t>置信概率为</a:t>
            </a:r>
            <a:r>
              <a:rPr kumimoji="1" lang="en-US" altLang="zh-CN" b="1" dirty="0"/>
              <a:t>68.3</a:t>
            </a:r>
            <a:r>
              <a:rPr kumimoji="1" lang="zh-CN" b="1" dirty="0"/>
              <a:t>%时，可简化认为</a:t>
            </a:r>
            <a:r>
              <a:rPr kumimoji="1" lang="en-US" altLang="zh-CN" b="1" dirty="0">
                <a:sym typeface="Symbol" charset="0"/>
              </a:rPr>
              <a:t>:</a:t>
            </a:r>
            <a:r>
              <a:rPr kumimoji="1" lang="zh-CN" altLang="en-US" b="1" dirty="0"/>
              <a:t>　　</a:t>
            </a:r>
          </a:p>
        </p:txBody>
      </p:sp>
      <p:graphicFrame>
        <p:nvGraphicFramePr>
          <p:cNvPr id="51206" name="Object 7"/>
          <p:cNvGraphicFramePr>
            <a:graphicFrameLocks noChangeAspect="1"/>
          </p:cNvGraphicFramePr>
          <p:nvPr>
            <p:extLst>
              <p:ext uri="{D42A27DB-BD31-4B8C-83A1-F6EECF244321}">
                <p14:modId xmlns:p14="http://schemas.microsoft.com/office/powerpoint/2010/main" val="2626092911"/>
              </p:ext>
            </p:extLst>
          </p:nvPr>
        </p:nvGraphicFramePr>
        <p:xfrm>
          <a:off x="2938463" y="5135563"/>
          <a:ext cx="2330450" cy="822325"/>
        </p:xfrm>
        <a:graphic>
          <a:graphicData uri="http://schemas.openxmlformats.org/presentationml/2006/ole">
            <mc:AlternateContent xmlns:mc="http://schemas.openxmlformats.org/markup-compatibility/2006">
              <mc:Choice xmlns:v="urn:schemas-microsoft-com:vml" Requires="v">
                <p:oleObj spid="_x0000_s153346" name="Equation" r:id="rId7" imgW="647640" imgH="228600" progId="">
                  <p:embed/>
                </p:oleObj>
              </mc:Choice>
              <mc:Fallback>
                <p:oleObj name="Equation" r:id="rId7" imgW="647640" imgH="228600" progId="">
                  <p:embed/>
                  <p:pic>
                    <p:nvPicPr>
                      <p:cNvPr id="0" name="Picture 7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8463" y="5135563"/>
                        <a:ext cx="2330450" cy="8223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a:extLst/>
          </p:cNvPr>
          <p:cNvSpPr txBox="1">
            <a:spLocks noChangeArrowheads="1"/>
          </p:cNvSpPr>
          <p:nvPr/>
        </p:nvSpPr>
        <p:spPr bwMode="auto">
          <a:xfrm>
            <a:off x="746125" y="373063"/>
            <a:ext cx="54879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3200" b="1" dirty="0">
                <a:solidFill>
                  <a:srgbClr val="FF0000"/>
                </a:solidFill>
                <a:effectLst>
                  <a:outerShdw blurRad="38100" dist="38100" dir="2700000" algn="tl">
                    <a:srgbClr val="DDDDDD"/>
                  </a:outerShdw>
                </a:effectLst>
                <a:latin typeface="Times New Roman" charset="0"/>
              </a:rPr>
              <a:t>直接测量量</a:t>
            </a:r>
            <a:r>
              <a:rPr kumimoji="1" lang="zh-CN" sz="3200" b="1" dirty="0">
                <a:solidFill>
                  <a:srgbClr val="FF0000"/>
                </a:solidFill>
                <a:effectLst>
                  <a:outerShdw blurRad="38100" dist="38100" dir="2700000" algn="tl">
                    <a:srgbClr val="DDDDDD"/>
                  </a:outerShdw>
                </a:effectLst>
                <a:latin typeface="Times New Roman" charset="0"/>
              </a:rPr>
              <a:t>不确定度</a:t>
            </a:r>
            <a:r>
              <a:rPr kumimoji="1" lang="zh-CN" altLang="en-US" sz="3200" b="1" dirty="0">
                <a:solidFill>
                  <a:srgbClr val="FF0000"/>
                </a:solidFill>
                <a:effectLst>
                  <a:outerShdw blurRad="38100" dist="38100" dir="2700000" algn="tl">
                    <a:srgbClr val="DDDDDD"/>
                  </a:outerShdw>
                </a:effectLst>
                <a:latin typeface="Times New Roman" charset="0"/>
              </a:rPr>
              <a:t>估算过程</a:t>
            </a:r>
          </a:p>
        </p:txBody>
      </p:sp>
      <p:sp>
        <p:nvSpPr>
          <p:cNvPr id="33795" name="Text Box 3"/>
          <p:cNvSpPr txBox="1">
            <a:spLocks noChangeArrowheads="1"/>
          </p:cNvSpPr>
          <p:nvPr/>
        </p:nvSpPr>
        <p:spPr bwMode="auto">
          <a:xfrm>
            <a:off x="184150" y="990600"/>
            <a:ext cx="8275638" cy="75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sz="28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lvl="1" eaLnBrk="1" hangingPunct="1">
              <a:lnSpc>
                <a:spcPct val="180000"/>
              </a:lnSpc>
              <a:buClr>
                <a:schemeClr val="accent2"/>
              </a:buClr>
              <a:buSzPct val="60000"/>
              <a:buFont typeface="宋体" charset="0"/>
              <a:buNone/>
              <a:defRPr/>
            </a:pPr>
            <a:r>
              <a:rPr kumimoji="1" lang="zh-CN" altLang="en-US" b="1" dirty="0">
                <a:latin typeface="Times New Roman" charset="0"/>
              </a:rPr>
              <a:t>根据使用仪器得出</a:t>
            </a:r>
            <a:r>
              <a:rPr kumimoji="1" lang="en-US" altLang="zh-CN" b="1" i="1" dirty="0" err="1">
                <a:latin typeface="Times New Roman" charset="0"/>
                <a:sym typeface="Symbol" charset="0"/>
              </a:rPr>
              <a:t>u</a:t>
            </a:r>
            <a:r>
              <a:rPr kumimoji="1" lang="en-US" altLang="zh-CN" b="1" baseline="-25000" dirty="0" err="1">
                <a:latin typeface="Times New Roman" charset="0"/>
              </a:rPr>
              <a:t>B</a:t>
            </a:r>
            <a:endParaRPr kumimoji="1" lang="en-US" altLang="zh-CN" sz="2400" b="1" dirty="0">
              <a:latin typeface="Times New Roman" charset="0"/>
            </a:endParaRPr>
          </a:p>
        </p:txBody>
      </p:sp>
      <p:graphicFrame>
        <p:nvGraphicFramePr>
          <p:cNvPr id="52227" name="Object 5"/>
          <p:cNvGraphicFramePr>
            <a:graphicFrameLocks noChangeAspect="1"/>
          </p:cNvGraphicFramePr>
          <p:nvPr>
            <p:extLst>
              <p:ext uri="{D42A27DB-BD31-4B8C-83A1-F6EECF244321}">
                <p14:modId xmlns:p14="http://schemas.microsoft.com/office/powerpoint/2010/main" val="3418028459"/>
              </p:ext>
            </p:extLst>
          </p:nvPr>
        </p:nvGraphicFramePr>
        <p:xfrm>
          <a:off x="1340668" y="2579554"/>
          <a:ext cx="6543700" cy="997083"/>
        </p:xfrm>
        <a:graphic>
          <a:graphicData uri="http://schemas.openxmlformats.org/presentationml/2006/ole">
            <mc:AlternateContent xmlns:mc="http://schemas.openxmlformats.org/markup-compatibility/2006">
              <mc:Choice xmlns:v="urn:schemas-microsoft-com:vml" Requires="v">
                <p:oleObj spid="_x0000_s152329" name="Equation" r:id="rId3" imgW="1981080" imgH="291960" progId="">
                  <p:embed/>
                </p:oleObj>
              </mc:Choice>
              <mc:Fallback>
                <p:oleObj name="Equation" r:id="rId3" imgW="1981080" imgH="291960" progId="">
                  <p:embed/>
                  <p:pic>
                    <p:nvPicPr>
                      <p:cNvPr id="0" name="Picture 7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668" y="2579554"/>
                        <a:ext cx="6543700" cy="99708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52228" name="Object 6"/>
          <p:cNvGraphicFramePr>
            <a:graphicFrameLocks noChangeAspect="1"/>
          </p:cNvGraphicFramePr>
          <p:nvPr>
            <p:extLst>
              <p:ext uri="{D42A27DB-BD31-4B8C-83A1-F6EECF244321}">
                <p14:modId xmlns:p14="http://schemas.microsoft.com/office/powerpoint/2010/main" val="2497661336"/>
              </p:ext>
            </p:extLst>
          </p:nvPr>
        </p:nvGraphicFramePr>
        <p:xfrm>
          <a:off x="2267744" y="4509120"/>
          <a:ext cx="4392141" cy="889624"/>
        </p:xfrm>
        <a:graphic>
          <a:graphicData uri="http://schemas.openxmlformats.org/presentationml/2006/ole">
            <mc:AlternateContent xmlns:mc="http://schemas.openxmlformats.org/markup-compatibility/2006">
              <mc:Choice xmlns:v="urn:schemas-microsoft-com:vml" Requires="v">
                <p:oleObj spid="_x0000_s152330" name="公式" r:id="rId5" imgW="930240" imgH="178560" progId="Equation.3">
                  <p:embed/>
                </p:oleObj>
              </mc:Choice>
              <mc:Fallback>
                <p:oleObj name="公式" r:id="rId5" imgW="930240" imgH="178560" progId="Equation.3">
                  <p:embed/>
                  <p:pic>
                    <p:nvPicPr>
                      <p:cNvPr id="0" name="Picture 7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4509120"/>
                        <a:ext cx="4392141" cy="889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8"/>
          <p:cNvGraphicFramePr>
            <a:graphicFrameLocks noChangeAspect="1"/>
          </p:cNvGraphicFramePr>
          <p:nvPr>
            <p:extLst>
              <p:ext uri="{D42A27DB-BD31-4B8C-83A1-F6EECF244321}">
                <p14:modId xmlns:p14="http://schemas.microsoft.com/office/powerpoint/2010/main" val="3890990423"/>
              </p:ext>
            </p:extLst>
          </p:nvPr>
        </p:nvGraphicFramePr>
        <p:xfrm>
          <a:off x="4386263" y="908050"/>
          <a:ext cx="3902075" cy="1300163"/>
        </p:xfrm>
        <a:graphic>
          <a:graphicData uri="http://schemas.openxmlformats.org/presentationml/2006/ole">
            <mc:AlternateContent xmlns:mc="http://schemas.openxmlformats.org/markup-compatibility/2006">
              <mc:Choice xmlns:v="urn:schemas-microsoft-com:vml" Requires="v">
                <p:oleObj spid="_x0000_s152331" name="公式" r:id="rId7" imgW="1295280" imgH="431640" progId="Equation.3">
                  <p:embed/>
                </p:oleObj>
              </mc:Choice>
              <mc:Fallback>
                <p:oleObj name="公式" r:id="rId7" imgW="1295280" imgH="431640" progId="Equation.3">
                  <p:embed/>
                  <p:pic>
                    <p:nvPicPr>
                      <p:cNvPr id="0" name="Picture 7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6263" y="908050"/>
                        <a:ext cx="3902075" cy="13001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33799" name="Rectangle 9"/>
          <p:cNvSpPr>
            <a:spLocks noChangeArrowheads="1"/>
          </p:cNvSpPr>
          <p:nvPr/>
        </p:nvSpPr>
        <p:spPr bwMode="auto">
          <a:xfrm>
            <a:off x="755576" y="3573016"/>
            <a:ext cx="4451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kumimoji="1" lang="zh-CN" altLang="en-US" b="1" dirty="0"/>
              <a:t>给出直接测量的最后结果：</a:t>
            </a:r>
          </a:p>
        </p:txBody>
      </p:sp>
      <p:sp>
        <p:nvSpPr>
          <p:cNvPr id="2" name="椭圆形标注 1"/>
          <p:cNvSpPr/>
          <p:nvPr/>
        </p:nvSpPr>
        <p:spPr>
          <a:xfrm>
            <a:off x="1619250" y="5599113"/>
            <a:ext cx="1944688" cy="863600"/>
          </a:xfrm>
          <a:prstGeom prst="wedgeEllipseCallout">
            <a:avLst>
              <a:gd name="adj1" fmla="val 46666"/>
              <a:gd name="adj2" fmla="val -73043"/>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kumimoji="1" lang="zh-CN" altLang="en-US" dirty="0" smtClean="0">
                <a:solidFill>
                  <a:schemeClr val="tx1"/>
                </a:solidFill>
                <a:latin typeface="+mn-ea"/>
              </a:rPr>
              <a:t>准确</a:t>
            </a:r>
            <a:r>
              <a:rPr kumimoji="1" lang="zh-CN" altLang="en-US" dirty="0">
                <a:solidFill>
                  <a:schemeClr val="tx1"/>
                </a:solidFill>
                <a:latin typeface="+mn-ea"/>
              </a:rPr>
              <a:t>度</a:t>
            </a:r>
          </a:p>
        </p:txBody>
      </p:sp>
      <p:sp>
        <p:nvSpPr>
          <p:cNvPr id="9" name="椭圆形标注 8"/>
          <p:cNvSpPr/>
          <p:nvPr/>
        </p:nvSpPr>
        <p:spPr>
          <a:xfrm>
            <a:off x="4140200" y="5603875"/>
            <a:ext cx="1944688" cy="863600"/>
          </a:xfrm>
          <a:prstGeom prst="wedgeEllipseCallout">
            <a:avLst>
              <a:gd name="adj1" fmla="val -20833"/>
              <a:gd name="adj2" fmla="val -87740"/>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kumimoji="1" lang="zh-CN" altLang="en-US" dirty="0">
                <a:solidFill>
                  <a:schemeClr val="tx1"/>
                </a:solidFill>
              </a:rPr>
              <a:t>精密度</a:t>
            </a:r>
          </a:p>
        </p:txBody>
      </p:sp>
      <p:sp>
        <p:nvSpPr>
          <p:cNvPr id="10" name="椭圆形标注 9"/>
          <p:cNvSpPr/>
          <p:nvPr/>
        </p:nvSpPr>
        <p:spPr>
          <a:xfrm>
            <a:off x="6732588" y="5302250"/>
            <a:ext cx="1943100" cy="863600"/>
          </a:xfrm>
          <a:prstGeom prst="wedgeEllipseCallout">
            <a:avLst>
              <a:gd name="adj1" fmla="val -38149"/>
              <a:gd name="adj2" fmla="val -84474"/>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kumimoji="1" lang="zh-CN" altLang="en-US" dirty="0">
                <a:solidFill>
                  <a:schemeClr val="tx1"/>
                </a:solidFill>
              </a:rPr>
              <a:t>准确度</a:t>
            </a:r>
          </a:p>
        </p:txBody>
      </p:sp>
      <p:sp>
        <p:nvSpPr>
          <p:cNvPr id="52234" name="文本框 2"/>
          <p:cNvSpPr txBox="1">
            <a:spLocks noChangeArrowheads="1"/>
          </p:cNvSpPr>
          <p:nvPr/>
        </p:nvSpPr>
        <p:spPr bwMode="auto">
          <a:xfrm>
            <a:off x="4500563" y="2060575"/>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sz="2000"/>
              <a:t>（高斯分布）</a:t>
            </a:r>
          </a:p>
        </p:txBody>
      </p:sp>
      <p:sp>
        <p:nvSpPr>
          <p:cNvPr id="52235" name="文本框 11"/>
          <p:cNvSpPr txBox="1">
            <a:spLocks noChangeArrowheads="1"/>
          </p:cNvSpPr>
          <p:nvPr/>
        </p:nvSpPr>
        <p:spPr bwMode="auto">
          <a:xfrm>
            <a:off x="6732588" y="2060575"/>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sz="2000"/>
              <a:t>（均匀分布）</a:t>
            </a:r>
          </a:p>
        </p:txBody>
      </p:sp>
      <p:sp>
        <p:nvSpPr>
          <p:cNvPr id="4" name="圆角矩形 3"/>
          <p:cNvSpPr/>
          <p:nvPr/>
        </p:nvSpPr>
        <p:spPr>
          <a:xfrm>
            <a:off x="6588125" y="908050"/>
            <a:ext cx="1944688" cy="1512888"/>
          </a:xfrm>
          <a:prstGeom prst="round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3" name="矩形 2"/>
          <p:cNvSpPr/>
          <p:nvPr/>
        </p:nvSpPr>
        <p:spPr>
          <a:xfrm>
            <a:off x="1979712" y="4293096"/>
            <a:ext cx="4968552" cy="122413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p:cNvPr>
          <p:cNvSpPr txBox="1">
            <a:spLocks noChangeArrowheads="1"/>
          </p:cNvSpPr>
          <p:nvPr/>
        </p:nvSpPr>
        <p:spPr bwMode="auto">
          <a:xfrm>
            <a:off x="746125" y="115888"/>
            <a:ext cx="551946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3200" b="1" dirty="0">
                <a:solidFill>
                  <a:srgbClr val="FF0000"/>
                </a:solidFill>
                <a:effectLst>
                  <a:outerShdw blurRad="38100" dist="38100" dir="2700000" algn="tl">
                    <a:srgbClr val="DDDDDD"/>
                  </a:outerShdw>
                </a:effectLst>
                <a:latin typeface="Times New Roman" charset="0"/>
              </a:rPr>
              <a:t>直接测量量</a:t>
            </a:r>
            <a:r>
              <a:rPr kumimoji="1" lang="zh-CN" sz="3200" b="1" dirty="0">
                <a:solidFill>
                  <a:srgbClr val="FF0000"/>
                </a:solidFill>
                <a:effectLst>
                  <a:outerShdw blurRad="38100" dist="38100" dir="2700000" algn="tl">
                    <a:srgbClr val="DDDDDD"/>
                  </a:outerShdw>
                </a:effectLst>
                <a:latin typeface="Times New Roman" charset="0"/>
              </a:rPr>
              <a:t>不确定度</a:t>
            </a:r>
            <a:r>
              <a:rPr kumimoji="1" lang="zh-CN" altLang="en-US" sz="3200" b="1" dirty="0">
                <a:solidFill>
                  <a:srgbClr val="FF0000"/>
                </a:solidFill>
                <a:effectLst>
                  <a:outerShdw blurRad="38100" dist="38100" dir="2700000" algn="tl">
                    <a:srgbClr val="DDDDDD"/>
                  </a:outerShdw>
                </a:effectLst>
                <a:latin typeface="Times New Roman" charset="0"/>
              </a:rPr>
              <a:t>估算举例</a:t>
            </a:r>
          </a:p>
        </p:txBody>
      </p:sp>
      <p:sp>
        <p:nvSpPr>
          <p:cNvPr id="35843" name="Text Box 3"/>
          <p:cNvSpPr txBox="1">
            <a:spLocks noChangeArrowheads="1"/>
          </p:cNvSpPr>
          <p:nvPr/>
        </p:nvSpPr>
        <p:spPr bwMode="auto">
          <a:xfrm>
            <a:off x="251520" y="836712"/>
            <a:ext cx="8640960" cy="229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defRPr sz="28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lvl="1" eaLnBrk="1" hangingPunct="1">
              <a:lnSpc>
                <a:spcPct val="120000"/>
              </a:lnSpc>
              <a:defRPr/>
            </a:pPr>
            <a:r>
              <a:rPr kumimoji="1" lang="zh-CN" altLang="en-US" sz="2400" b="1" dirty="0">
                <a:latin typeface="Times New Roman" charset="0"/>
              </a:rPr>
              <a:t>例：用螺旋测微计测某一钢丝的直径，</a:t>
            </a:r>
            <a:r>
              <a:rPr kumimoji="1" lang="en-US" altLang="zh-CN" sz="2400" b="1" dirty="0">
                <a:latin typeface="Times New Roman" charset="0"/>
              </a:rPr>
              <a:t>6</a:t>
            </a:r>
            <a:r>
              <a:rPr kumimoji="1" lang="zh-CN" altLang="en-US" sz="2400" b="1" dirty="0">
                <a:latin typeface="Times New Roman" charset="0"/>
              </a:rPr>
              <a:t>次测量值</a:t>
            </a:r>
            <a:r>
              <a:rPr kumimoji="1" lang="en-US" altLang="zh-CN" sz="2400" b="1" i="1" dirty="0" err="1">
                <a:latin typeface="Times New Roman" charset="0"/>
              </a:rPr>
              <a:t>y</a:t>
            </a:r>
            <a:r>
              <a:rPr kumimoji="1" lang="en-US" altLang="zh-CN" sz="2400" b="1" i="1" baseline="-25000" dirty="0" err="1">
                <a:latin typeface="Times New Roman" charset="0"/>
              </a:rPr>
              <a:t>i</a:t>
            </a:r>
            <a:r>
              <a:rPr kumimoji="1" lang="zh-CN" altLang="en-US" sz="2400" b="1" dirty="0">
                <a:latin typeface="Times New Roman" charset="0"/>
              </a:rPr>
              <a:t>分别为：</a:t>
            </a:r>
            <a:r>
              <a:rPr kumimoji="1" lang="en-US" altLang="zh-CN" sz="2400" b="1" dirty="0">
                <a:latin typeface="Times New Roman" charset="0"/>
              </a:rPr>
              <a:t>0.249,0.250, 0.244, 0.256, 0.253, 0.242; </a:t>
            </a:r>
            <a:r>
              <a:rPr kumimoji="1" lang="zh-CN" altLang="en-US" sz="2400" b="1" dirty="0">
                <a:latin typeface="Times New Roman" charset="0"/>
              </a:rPr>
              <a:t>同时读得螺旋测微计的零位</a:t>
            </a:r>
            <a:r>
              <a:rPr kumimoji="1" lang="en-US" altLang="zh-CN" sz="2400" b="1" i="1" dirty="0">
                <a:latin typeface="Times New Roman" charset="0"/>
              </a:rPr>
              <a:t>x</a:t>
            </a:r>
            <a:r>
              <a:rPr kumimoji="1" lang="en-US" altLang="zh-CN" sz="2400" b="1" baseline="-25000" dirty="0">
                <a:latin typeface="Times New Roman" charset="0"/>
              </a:rPr>
              <a:t>0</a:t>
            </a:r>
            <a:r>
              <a:rPr kumimoji="1" lang="zh-CN" altLang="en-US" sz="2400" b="1" dirty="0">
                <a:latin typeface="Times New Roman" charset="0"/>
              </a:rPr>
              <a:t>为：</a:t>
            </a:r>
            <a:r>
              <a:rPr kumimoji="1" lang="en-US" altLang="zh-CN" sz="2400" b="1" dirty="0">
                <a:latin typeface="Times New Roman" charset="0"/>
              </a:rPr>
              <a:t>0.005, </a:t>
            </a:r>
            <a:r>
              <a:rPr kumimoji="1" lang="zh-CN" altLang="en-US" sz="2400" b="1" dirty="0">
                <a:latin typeface="Times New Roman" charset="0"/>
              </a:rPr>
              <a:t>单位</a:t>
            </a:r>
            <a:r>
              <a:rPr kumimoji="1" lang="en-US" altLang="zh-CN" sz="2400" b="1" dirty="0">
                <a:latin typeface="Times New Roman" charset="0"/>
              </a:rPr>
              <a:t>mm</a:t>
            </a:r>
            <a:r>
              <a:rPr kumimoji="1" lang="zh-CN" altLang="en-US" sz="2400" b="1" dirty="0">
                <a:latin typeface="Times New Roman" charset="0"/>
              </a:rPr>
              <a:t>，已知螺旋测微计的仪器误差为</a:t>
            </a:r>
            <a:r>
              <a:rPr kumimoji="1" lang="en-US" altLang="zh-CN" sz="2400" b="1" dirty="0" err="1">
                <a:latin typeface="Times New Roman" charset="0"/>
              </a:rPr>
              <a:t>Δ</a:t>
            </a:r>
            <a:r>
              <a:rPr kumimoji="1" lang="zh-CN" altLang="en-US" sz="2400" b="1" baseline="-25000" dirty="0">
                <a:latin typeface="Times New Roman" charset="0"/>
              </a:rPr>
              <a:t>仪</a:t>
            </a:r>
            <a:r>
              <a:rPr kumimoji="1" lang="en-US" altLang="zh-CN" sz="2400" b="1" dirty="0">
                <a:latin typeface="Times New Roman" charset="0"/>
              </a:rPr>
              <a:t>=0.004 mm</a:t>
            </a:r>
            <a:r>
              <a:rPr kumimoji="1" lang="zh-CN" altLang="en-US" sz="2400" b="1" dirty="0">
                <a:latin typeface="Times New Roman" charset="0"/>
              </a:rPr>
              <a:t>，请给出完整的测量结果。</a:t>
            </a:r>
          </a:p>
          <a:p>
            <a:pPr lvl="1" eaLnBrk="1" hangingPunct="1">
              <a:lnSpc>
                <a:spcPct val="120000"/>
              </a:lnSpc>
              <a:defRPr/>
            </a:pPr>
            <a:r>
              <a:rPr kumimoji="1" lang="zh-CN" altLang="en-US" sz="2400" b="1" dirty="0">
                <a:latin typeface="Times New Roman" charset="0"/>
              </a:rPr>
              <a:t>解：测得值的最佳估计值为</a:t>
            </a:r>
          </a:p>
        </p:txBody>
      </p:sp>
      <p:graphicFrame>
        <p:nvGraphicFramePr>
          <p:cNvPr id="53251" name="Object 4"/>
          <p:cNvGraphicFramePr>
            <a:graphicFrameLocks noChangeAspect="1"/>
          </p:cNvGraphicFramePr>
          <p:nvPr>
            <p:extLst>
              <p:ext uri="{D42A27DB-BD31-4B8C-83A1-F6EECF244321}">
                <p14:modId xmlns:p14="http://schemas.microsoft.com/office/powerpoint/2010/main" val="3989582601"/>
              </p:ext>
            </p:extLst>
          </p:nvPr>
        </p:nvGraphicFramePr>
        <p:xfrm>
          <a:off x="1979712" y="3139532"/>
          <a:ext cx="5473104" cy="1509736"/>
        </p:xfrm>
        <a:graphic>
          <a:graphicData uri="http://schemas.openxmlformats.org/presentationml/2006/ole">
            <mc:AlternateContent xmlns:mc="http://schemas.openxmlformats.org/markup-compatibility/2006">
              <mc:Choice xmlns:v="urn:schemas-microsoft-com:vml" Requires="v">
                <p:oleObj spid="_x0000_s193719" name="Equation" r:id="rId3" imgW="2387520" imgH="660240" progId="">
                  <p:embed/>
                </p:oleObj>
              </mc:Choice>
              <mc:Fallback>
                <p:oleObj name="Equation" r:id="rId3" imgW="2387520" imgH="660240" progId="">
                  <p:embed/>
                  <p:pic>
                    <p:nvPicPr>
                      <p:cNvPr id="0" name="Picture 1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139532"/>
                        <a:ext cx="5473104" cy="150973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53252" name="Object 5"/>
          <p:cNvGraphicFramePr>
            <a:graphicFrameLocks noChangeAspect="1"/>
          </p:cNvGraphicFramePr>
          <p:nvPr>
            <p:extLst>
              <p:ext uri="{D42A27DB-BD31-4B8C-83A1-F6EECF244321}">
                <p14:modId xmlns:p14="http://schemas.microsoft.com/office/powerpoint/2010/main" val="2106017886"/>
              </p:ext>
            </p:extLst>
          </p:nvPr>
        </p:nvGraphicFramePr>
        <p:xfrm>
          <a:off x="2246313" y="5418138"/>
          <a:ext cx="5081587" cy="998537"/>
        </p:xfrm>
        <a:graphic>
          <a:graphicData uri="http://schemas.openxmlformats.org/presentationml/2006/ole">
            <mc:AlternateContent xmlns:mc="http://schemas.openxmlformats.org/markup-compatibility/2006">
              <mc:Choice xmlns:v="urn:schemas-microsoft-com:vml" Requires="v">
                <p:oleObj spid="_x0000_s193720" name="Equation" r:id="rId5" imgW="2438280" imgH="482400" progId="">
                  <p:embed/>
                </p:oleObj>
              </mc:Choice>
              <mc:Fallback>
                <p:oleObj name="Equation" r:id="rId5" imgW="2438280" imgH="482400" progId="">
                  <p:embed/>
                  <p:pic>
                    <p:nvPicPr>
                      <p:cNvPr id="0" name="Picture 1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313" y="5418138"/>
                        <a:ext cx="5081587" cy="99853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35846" name="Rectangle 9"/>
          <p:cNvSpPr>
            <a:spLocks noChangeArrowheads="1"/>
          </p:cNvSpPr>
          <p:nvPr/>
        </p:nvSpPr>
        <p:spPr bwMode="auto">
          <a:xfrm>
            <a:off x="971600" y="4941168"/>
            <a:ext cx="46085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defRPr/>
            </a:pPr>
            <a:r>
              <a:rPr kumimoji="1" lang="en-US" altLang="zh-CN" sz="2000" dirty="0"/>
              <a:t> </a:t>
            </a:r>
            <a:r>
              <a:rPr kumimoji="1" lang="zh-CN" altLang="en-US" sz="2400" b="1" dirty="0"/>
              <a:t>测量列单次测量的标准偏差</a:t>
            </a:r>
            <a:r>
              <a:rPr kumimoji="1" lang="en-US" altLang="zh-CN" sz="2400" b="1" dirty="0"/>
              <a:t>:</a:t>
            </a:r>
            <a:r>
              <a:rPr kumimoji="1" lang="en-US" altLang="zh-CN" sz="2400" dirty="0"/>
              <a:t>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6"/>
          <p:cNvGraphicFramePr>
            <a:graphicFrameLocks noChangeAspect="1"/>
          </p:cNvGraphicFramePr>
          <p:nvPr>
            <p:extLst>
              <p:ext uri="{D42A27DB-BD31-4B8C-83A1-F6EECF244321}">
                <p14:modId xmlns:p14="http://schemas.microsoft.com/office/powerpoint/2010/main" val="2412694132"/>
              </p:ext>
            </p:extLst>
          </p:nvPr>
        </p:nvGraphicFramePr>
        <p:xfrm>
          <a:off x="531813" y="3690938"/>
          <a:ext cx="8297862" cy="663575"/>
        </p:xfrm>
        <a:graphic>
          <a:graphicData uri="http://schemas.openxmlformats.org/presentationml/2006/ole">
            <mc:AlternateContent xmlns:mc="http://schemas.openxmlformats.org/markup-compatibility/2006">
              <mc:Choice xmlns:v="urn:schemas-microsoft-com:vml" Requires="v">
                <p:oleObj spid="_x0000_s239778" name="公式" r:id="rId4" imgW="4022640" imgH="319680" progId="Equation.3">
                  <p:embed/>
                </p:oleObj>
              </mc:Choice>
              <mc:Fallback>
                <p:oleObj name="公式" r:id="rId4" imgW="4022640" imgH="319680" progId="Equation.3">
                  <p:embed/>
                  <p:pic>
                    <p:nvPicPr>
                      <p:cNvPr id="0" name="Picture 1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813" y="3690938"/>
                        <a:ext cx="8297862" cy="6635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54275" name="Object 7"/>
          <p:cNvGraphicFramePr>
            <a:graphicFrameLocks noChangeAspect="1"/>
          </p:cNvGraphicFramePr>
          <p:nvPr>
            <p:extLst>
              <p:ext uri="{D42A27DB-BD31-4B8C-83A1-F6EECF244321}">
                <p14:modId xmlns:p14="http://schemas.microsoft.com/office/powerpoint/2010/main" val="1932167519"/>
              </p:ext>
            </p:extLst>
          </p:nvPr>
        </p:nvGraphicFramePr>
        <p:xfrm>
          <a:off x="2109788" y="2289175"/>
          <a:ext cx="3559175" cy="873125"/>
        </p:xfrm>
        <a:graphic>
          <a:graphicData uri="http://schemas.openxmlformats.org/presentationml/2006/ole">
            <mc:AlternateContent xmlns:mc="http://schemas.openxmlformats.org/markup-compatibility/2006">
              <mc:Choice xmlns:v="urn:schemas-microsoft-com:vml" Requires="v">
                <p:oleObj spid="_x0000_s239779" name="Equation" r:id="rId6" imgW="1536480" imgH="419040" progId="">
                  <p:embed/>
                </p:oleObj>
              </mc:Choice>
              <mc:Fallback>
                <p:oleObj name="Equation" r:id="rId6" imgW="1536480" imgH="419040" progId="">
                  <p:embed/>
                  <p:pic>
                    <p:nvPicPr>
                      <p:cNvPr id="0" name="Picture 1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9788" y="2289175"/>
                        <a:ext cx="3559175" cy="873125"/>
                      </a:xfrm>
                      <a:prstGeom prst="rect">
                        <a:avLst/>
                      </a:prstGeom>
                      <a:solidFill>
                        <a:srgbClr val="FFFF99"/>
                      </a:solidFill>
                      <a:ln w="9525">
                        <a:solidFill>
                          <a:schemeClr val="accent2"/>
                        </a:solidFill>
                        <a:miter lim="800000"/>
                        <a:headEnd/>
                        <a:tailEnd/>
                      </a:ln>
                      <a:effectLst/>
                      <a:extLs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36869" name="Rectangle 8"/>
          <p:cNvSpPr>
            <a:spLocks noChangeArrowheads="1"/>
          </p:cNvSpPr>
          <p:nvPr/>
        </p:nvSpPr>
        <p:spPr bwMode="auto">
          <a:xfrm>
            <a:off x="0" y="1341438"/>
            <a:ext cx="38893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1" eaLnBrk="1" hangingPunct="1">
              <a:lnSpc>
                <a:spcPct val="150000"/>
              </a:lnSpc>
              <a:defRPr/>
            </a:pPr>
            <a:r>
              <a:rPr kumimoji="1" lang="zh-CN" altLang="en-US" b="1" dirty="0"/>
              <a:t>平均值的标准偏差</a:t>
            </a:r>
          </a:p>
        </p:txBody>
      </p:sp>
      <p:graphicFrame>
        <p:nvGraphicFramePr>
          <p:cNvPr id="54279" name="Object 11"/>
          <p:cNvGraphicFramePr>
            <a:graphicFrameLocks noChangeAspect="1"/>
          </p:cNvGraphicFramePr>
          <p:nvPr>
            <p:extLst>
              <p:ext uri="{D42A27DB-BD31-4B8C-83A1-F6EECF244321}">
                <p14:modId xmlns:p14="http://schemas.microsoft.com/office/powerpoint/2010/main" val="2901371986"/>
              </p:ext>
            </p:extLst>
          </p:nvPr>
        </p:nvGraphicFramePr>
        <p:xfrm>
          <a:off x="2084388" y="4724401"/>
          <a:ext cx="4359820" cy="560440"/>
        </p:xfrm>
        <a:graphic>
          <a:graphicData uri="http://schemas.openxmlformats.org/presentationml/2006/ole">
            <mc:AlternateContent xmlns:mc="http://schemas.openxmlformats.org/markup-compatibility/2006">
              <mc:Choice xmlns:v="urn:schemas-microsoft-com:vml" Requires="v">
                <p:oleObj spid="_x0000_s239780" name="Equation" r:id="rId8" imgW="1409400" imgH="177480" progId="">
                  <p:embed/>
                </p:oleObj>
              </mc:Choice>
              <mc:Fallback>
                <p:oleObj name="Equation" r:id="rId8" imgW="1409400" imgH="177480" progId="">
                  <p:embed/>
                  <p:pic>
                    <p:nvPicPr>
                      <p:cNvPr id="0" name="Picture 1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4388" y="4724401"/>
                        <a:ext cx="4359820" cy="560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p:cNvPr>
          <p:cNvSpPr txBox="1">
            <a:spLocks noChangeArrowheads="1"/>
          </p:cNvSpPr>
          <p:nvPr/>
        </p:nvSpPr>
        <p:spPr bwMode="auto">
          <a:xfrm>
            <a:off x="755576" y="260648"/>
            <a:ext cx="4692243"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3200" b="1" dirty="0">
                <a:solidFill>
                  <a:srgbClr val="FF0000"/>
                </a:solidFill>
                <a:effectLst>
                  <a:outerShdw blurRad="38100" dist="38100" dir="2700000" algn="tl">
                    <a:srgbClr val="DDDDDD"/>
                  </a:outerShdw>
                </a:effectLst>
                <a:latin typeface="+mn-ea"/>
                <a:ea typeface="+mn-ea"/>
              </a:rPr>
              <a:t>4. </a:t>
            </a:r>
            <a:r>
              <a:rPr kumimoji="1" lang="zh-CN" altLang="en-US" sz="3200" b="1" dirty="0">
                <a:solidFill>
                  <a:srgbClr val="FF0000"/>
                </a:solidFill>
                <a:effectLst>
                  <a:outerShdw blurRad="38100" dist="38100" dir="2700000" algn="tl">
                    <a:srgbClr val="DDDDDD"/>
                  </a:outerShdw>
                </a:effectLst>
                <a:latin typeface="Times New Roman" charset="0"/>
              </a:rPr>
              <a:t>合成标准不确定度 </a:t>
            </a:r>
            <a:r>
              <a:rPr kumimoji="1" lang="en-US" altLang="zh-CN" sz="3200" b="1" i="1" dirty="0" err="1">
                <a:solidFill>
                  <a:srgbClr val="FF0000"/>
                </a:solidFill>
                <a:effectLst>
                  <a:outerShdw blurRad="38100" dist="38100" dir="2700000" algn="tl">
                    <a:srgbClr val="DDDDDD"/>
                  </a:outerShdw>
                </a:effectLst>
                <a:latin typeface="Times New Roman" charset="0"/>
              </a:rPr>
              <a:t>u</a:t>
            </a:r>
            <a:r>
              <a:rPr kumimoji="1" lang="en-US" altLang="zh-CN" sz="3200" b="1" baseline="-25000" dirty="0" err="1">
                <a:solidFill>
                  <a:srgbClr val="FF0000"/>
                </a:solidFill>
                <a:effectLst>
                  <a:outerShdw blurRad="38100" dist="38100" dir="2700000" algn="tl">
                    <a:srgbClr val="DDDDDD"/>
                  </a:outerShdw>
                </a:effectLst>
                <a:latin typeface="Times New Roman" charset="0"/>
              </a:rPr>
              <a:t>c</a:t>
            </a:r>
            <a:endParaRPr kumimoji="1" lang="en-US" altLang="zh-CN" sz="3200" b="1" baseline="-25000" dirty="0">
              <a:solidFill>
                <a:srgbClr val="FF0000"/>
              </a:solidFill>
              <a:effectLst>
                <a:outerShdw blurRad="38100" dist="38100" dir="2700000" algn="tl">
                  <a:srgbClr val="DDDDDD"/>
                </a:outerShdw>
              </a:effectLst>
              <a:latin typeface="Times New Roman" charset="0"/>
            </a:endParaRPr>
          </a:p>
        </p:txBody>
      </p:sp>
      <p:graphicFrame>
        <p:nvGraphicFramePr>
          <p:cNvPr id="56322" name="Object 3"/>
          <p:cNvGraphicFramePr>
            <a:graphicFrameLocks noChangeAspect="1"/>
          </p:cNvGraphicFramePr>
          <p:nvPr/>
        </p:nvGraphicFramePr>
        <p:xfrm>
          <a:off x="5105400" y="1989138"/>
          <a:ext cx="3048000" cy="685800"/>
        </p:xfrm>
        <a:graphic>
          <a:graphicData uri="http://schemas.openxmlformats.org/presentationml/2006/ole">
            <mc:AlternateContent xmlns:mc="http://schemas.openxmlformats.org/markup-compatibility/2006">
              <mc:Choice xmlns:v="urn:schemas-microsoft-com:vml" Requires="v">
                <p:oleObj spid="_x0000_s198987" name="Equation" r:id="rId3" imgW="1100160" imgH="205560" progId="Equation.3">
                  <p:embed/>
                </p:oleObj>
              </mc:Choice>
              <mc:Fallback>
                <p:oleObj name="Equation" r:id="rId3" imgW="1100160" imgH="205560" progId="Equation.3">
                  <p:embed/>
                  <p:pic>
                    <p:nvPicPr>
                      <p:cNvPr id="0" name="Picture 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989138"/>
                        <a:ext cx="3048000" cy="6858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56323" name="Object 4"/>
          <p:cNvGraphicFramePr>
            <a:graphicFrameLocks noChangeAspect="1"/>
          </p:cNvGraphicFramePr>
          <p:nvPr>
            <p:extLst>
              <p:ext uri="{D42A27DB-BD31-4B8C-83A1-F6EECF244321}">
                <p14:modId xmlns:p14="http://schemas.microsoft.com/office/powerpoint/2010/main" val="1377030797"/>
              </p:ext>
            </p:extLst>
          </p:nvPr>
        </p:nvGraphicFramePr>
        <p:xfrm>
          <a:off x="596900" y="3760788"/>
          <a:ext cx="3022600" cy="1103312"/>
        </p:xfrm>
        <a:graphic>
          <a:graphicData uri="http://schemas.openxmlformats.org/presentationml/2006/ole">
            <mc:AlternateContent xmlns:mc="http://schemas.openxmlformats.org/markup-compatibility/2006">
              <mc:Choice xmlns:v="urn:schemas-microsoft-com:vml" Requires="v">
                <p:oleObj spid="_x0000_s198988" name="Equation" r:id="rId5" imgW="1307880" imgH="482400" progId="">
                  <p:embed/>
                </p:oleObj>
              </mc:Choice>
              <mc:Fallback>
                <p:oleObj name="Equation" r:id="rId5" imgW="1307880" imgH="482400" progId="">
                  <p:embed/>
                  <p:pic>
                    <p:nvPicPr>
                      <p:cNvPr id="0" name="Picture 3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3760788"/>
                        <a:ext cx="3022600" cy="110331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38917" name="Text Box 5"/>
          <p:cNvSpPr txBox="1">
            <a:spLocks noChangeArrowheads="1"/>
          </p:cNvSpPr>
          <p:nvPr/>
        </p:nvSpPr>
        <p:spPr bwMode="auto">
          <a:xfrm>
            <a:off x="539553" y="904875"/>
            <a:ext cx="842493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b="1" dirty="0">
                <a:solidFill>
                  <a:srgbClr val="0000FF"/>
                </a:solidFill>
                <a:latin typeface="+mn-ea"/>
                <a:ea typeface="+mn-ea"/>
                <a:cs typeface="黑体" charset="0"/>
              </a:rPr>
              <a:t>间接测量</a:t>
            </a:r>
            <a:r>
              <a:rPr kumimoji="1" lang="zh-CN" altLang="en-US" sz="2400" b="1" dirty="0">
                <a:latin typeface="+mn-ea"/>
                <a:ea typeface="+mn-ea"/>
              </a:rPr>
              <a:t>是指利用某种已知的函数关系从直接测量量</a:t>
            </a:r>
          </a:p>
          <a:p>
            <a:pPr eaLnBrk="1" hangingPunct="1">
              <a:spcBef>
                <a:spcPct val="50000"/>
              </a:spcBef>
              <a:defRPr/>
            </a:pPr>
            <a:r>
              <a:rPr kumimoji="1" lang="zh-CN" altLang="en-US" sz="2400" b="1" dirty="0">
                <a:latin typeface="+mn-ea"/>
                <a:ea typeface="+mn-ea"/>
              </a:rPr>
              <a:t>来得到待测量量的测量 。设间接被测量量</a:t>
            </a:r>
            <a:r>
              <a:rPr kumimoji="1" lang="en-US" altLang="zh-CN" sz="2400" b="1" dirty="0">
                <a:latin typeface="+mn-ea"/>
                <a:ea typeface="+mn-ea"/>
              </a:rPr>
              <a:t>y</a:t>
            </a:r>
            <a:r>
              <a:rPr kumimoji="1" lang="zh-CN" altLang="en-US" sz="2400" b="1" dirty="0">
                <a:latin typeface="+mn-ea"/>
                <a:ea typeface="+mn-ea"/>
              </a:rPr>
              <a:t>与诸直接测量量</a:t>
            </a:r>
          </a:p>
          <a:p>
            <a:pPr eaLnBrk="1" hangingPunct="1">
              <a:spcBef>
                <a:spcPct val="50000"/>
              </a:spcBef>
              <a:defRPr/>
            </a:pPr>
            <a:r>
              <a:rPr kumimoji="1" lang="en-US" altLang="zh-CN" sz="2400" b="1" i="1" dirty="0">
                <a:latin typeface="Times New Roman" panose="02020603050405020304" pitchFamily="18" charset="0"/>
                <a:ea typeface="+mn-ea"/>
                <a:cs typeface="Times New Roman" panose="02020603050405020304" pitchFamily="18" charset="0"/>
              </a:rPr>
              <a:t>x</a:t>
            </a:r>
            <a:r>
              <a:rPr kumimoji="1" lang="en-US" altLang="zh-CN" sz="2400" b="1" i="1" baseline="-25000" dirty="0">
                <a:latin typeface="Times New Roman" panose="02020603050405020304" pitchFamily="18" charset="0"/>
                <a:ea typeface="+mn-ea"/>
                <a:cs typeface="Times New Roman" panose="02020603050405020304" pitchFamily="18" charset="0"/>
              </a:rPr>
              <a:t>i </a:t>
            </a:r>
            <a:r>
              <a:rPr kumimoji="1" lang="en-US" altLang="zh-CN" sz="2400" b="1" dirty="0">
                <a:latin typeface="Times New Roman" panose="02020603050405020304" pitchFamily="18" charset="0"/>
                <a:ea typeface="+mn-ea"/>
                <a:cs typeface="Times New Roman" panose="02020603050405020304" pitchFamily="18" charset="0"/>
              </a:rPr>
              <a:t>(</a:t>
            </a:r>
            <a:r>
              <a:rPr kumimoji="1" lang="en-US" altLang="zh-CN" sz="2400" b="1" i="1" dirty="0" err="1">
                <a:latin typeface="Times New Roman" panose="02020603050405020304" pitchFamily="18" charset="0"/>
                <a:ea typeface="+mn-ea"/>
                <a:cs typeface="Times New Roman" panose="02020603050405020304" pitchFamily="18" charset="0"/>
              </a:rPr>
              <a:t>i</a:t>
            </a:r>
            <a:r>
              <a:rPr kumimoji="1" lang="en-US" altLang="zh-CN" sz="2400" b="1" i="1" dirty="0">
                <a:latin typeface="Times New Roman" panose="02020603050405020304" pitchFamily="18" charset="0"/>
                <a:ea typeface="+mn-ea"/>
                <a:cs typeface="Times New Roman" panose="02020603050405020304" pitchFamily="18" charset="0"/>
              </a:rPr>
              <a:t> </a:t>
            </a:r>
            <a:r>
              <a:rPr kumimoji="1" lang="en-US" altLang="zh-CN" sz="2400" b="1" dirty="0">
                <a:latin typeface="Times New Roman" panose="02020603050405020304" pitchFamily="18" charset="0"/>
                <a:ea typeface="+mn-ea"/>
                <a:cs typeface="Times New Roman" panose="02020603050405020304" pitchFamily="18" charset="0"/>
              </a:rPr>
              <a:t>=1,2,</a:t>
            </a:r>
            <a:r>
              <a:rPr kumimoji="1" lang="en-US" altLang="zh-CN" sz="2400" b="1" dirty="0">
                <a:latin typeface="Times New Roman" panose="02020603050405020304" pitchFamily="18" charset="0"/>
                <a:ea typeface="+mn-ea"/>
                <a:cs typeface="Times New Roman" panose="02020603050405020304" pitchFamily="18" charset="0"/>
                <a:sym typeface="MT Extra" charset="0"/>
              </a:rPr>
              <a:t>,n)</a:t>
            </a:r>
            <a:r>
              <a:rPr kumimoji="1" lang="zh-CN" altLang="en-US" sz="2400" b="1" dirty="0">
                <a:latin typeface="+mn-ea"/>
                <a:ea typeface="+mn-ea"/>
                <a:sym typeface="MT Extra" charset="0"/>
              </a:rPr>
              <a:t>由函数</a:t>
            </a:r>
            <a:r>
              <a:rPr kumimoji="1" lang="en-US" altLang="zh-CN" sz="2400" b="1" i="1" dirty="0">
                <a:latin typeface="Times New Roman" panose="02020603050405020304" pitchFamily="18" charset="0"/>
                <a:ea typeface="+mn-ea"/>
                <a:cs typeface="Times New Roman" panose="02020603050405020304" pitchFamily="18" charset="0"/>
                <a:sym typeface="MT Extra" charset="0"/>
              </a:rPr>
              <a:t>f </a:t>
            </a:r>
            <a:r>
              <a:rPr kumimoji="1" lang="zh-CN" altLang="en-US" sz="2400" b="1" dirty="0">
                <a:latin typeface="+mn-ea"/>
                <a:ea typeface="+mn-ea"/>
                <a:sym typeface="MT Extra" charset="0"/>
              </a:rPr>
              <a:t>来确定：</a:t>
            </a:r>
            <a:endParaRPr kumimoji="1" lang="zh-CN" altLang="en-US" sz="2400" b="1" dirty="0">
              <a:latin typeface="+mn-ea"/>
              <a:ea typeface="+mn-ea"/>
            </a:endParaRPr>
          </a:p>
        </p:txBody>
      </p:sp>
      <p:graphicFrame>
        <p:nvGraphicFramePr>
          <p:cNvPr id="56325" name="Object 6"/>
          <p:cNvGraphicFramePr>
            <a:graphicFrameLocks noChangeAspect="1"/>
          </p:cNvGraphicFramePr>
          <p:nvPr>
            <p:extLst>
              <p:ext uri="{D42A27DB-BD31-4B8C-83A1-F6EECF244321}">
                <p14:modId xmlns:p14="http://schemas.microsoft.com/office/powerpoint/2010/main" val="2672881499"/>
              </p:ext>
            </p:extLst>
          </p:nvPr>
        </p:nvGraphicFramePr>
        <p:xfrm>
          <a:off x="525463" y="5199063"/>
          <a:ext cx="4016375" cy="1214437"/>
        </p:xfrm>
        <a:graphic>
          <a:graphicData uri="http://schemas.openxmlformats.org/presentationml/2006/ole">
            <mc:AlternateContent xmlns:mc="http://schemas.openxmlformats.org/markup-compatibility/2006">
              <mc:Choice xmlns:v="urn:schemas-microsoft-com:vml" Requires="v">
                <p:oleObj spid="_x0000_s198989" name="Equation" r:id="rId7" imgW="1625400" imgH="495000" progId="">
                  <p:embed/>
                </p:oleObj>
              </mc:Choice>
              <mc:Fallback>
                <p:oleObj name="Equation" r:id="rId7" imgW="1625400" imgH="495000" progId="">
                  <p:embed/>
                  <p:pic>
                    <p:nvPicPr>
                      <p:cNvPr id="0" name="Picture 3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463" y="5199063"/>
                        <a:ext cx="4016375" cy="121443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38919" name="Text Box 7"/>
          <p:cNvSpPr txBox="1">
            <a:spLocks noChangeArrowheads="1"/>
          </p:cNvSpPr>
          <p:nvPr/>
        </p:nvSpPr>
        <p:spPr bwMode="auto">
          <a:xfrm>
            <a:off x="4214810" y="4000504"/>
            <a:ext cx="45446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2400" b="1" dirty="0">
                <a:latin typeface="Times New Roman" charset="0"/>
              </a:rPr>
              <a:t>(</a:t>
            </a:r>
            <a:r>
              <a:rPr kumimoji="1" lang="zh-CN" altLang="en-US" sz="2400" b="1" dirty="0">
                <a:latin typeface="Times New Roman" charset="0"/>
              </a:rPr>
              <a:t>公式</a:t>
            </a:r>
            <a:r>
              <a:rPr kumimoji="1" lang="en-US" altLang="zh-CN" sz="2400" b="1" dirty="0">
                <a:latin typeface="Times New Roman" charset="0"/>
              </a:rPr>
              <a:t>1)    </a:t>
            </a:r>
            <a:r>
              <a:rPr kumimoji="1" lang="en-US" altLang="en-US" sz="2400" b="1" dirty="0" smtClean="0">
                <a:latin typeface="Times New Roman" charset="0"/>
              </a:rPr>
              <a:t>常</a:t>
            </a:r>
            <a:r>
              <a:rPr kumimoji="1" lang="zh-CN" altLang="en-US" sz="2400" b="1" dirty="0" smtClean="0">
                <a:latin typeface="Times New Roman" charset="0"/>
              </a:rPr>
              <a:t>用于和差</a:t>
            </a:r>
            <a:r>
              <a:rPr kumimoji="1" lang="zh-CN" altLang="en-US" sz="2400" b="1" dirty="0">
                <a:latin typeface="Times New Roman" charset="0"/>
              </a:rPr>
              <a:t>形式的函数</a:t>
            </a:r>
          </a:p>
        </p:txBody>
      </p:sp>
      <p:sp>
        <p:nvSpPr>
          <p:cNvPr id="38920" name="Text Box 8"/>
          <p:cNvSpPr txBox="1">
            <a:spLocks noChangeArrowheads="1"/>
          </p:cNvSpPr>
          <p:nvPr/>
        </p:nvSpPr>
        <p:spPr bwMode="auto">
          <a:xfrm>
            <a:off x="4071934" y="6072206"/>
            <a:ext cx="45446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2400" b="1" dirty="0">
                <a:latin typeface="Times New Roman" charset="0"/>
              </a:rPr>
              <a:t>(</a:t>
            </a:r>
            <a:r>
              <a:rPr kumimoji="1" lang="zh-CN" altLang="en-US" sz="2400" b="1" dirty="0">
                <a:latin typeface="Times New Roman" charset="0"/>
              </a:rPr>
              <a:t>公式</a:t>
            </a:r>
            <a:r>
              <a:rPr kumimoji="1" lang="en-US" altLang="zh-CN" sz="2400" b="1" dirty="0">
                <a:latin typeface="Times New Roman" charset="0"/>
              </a:rPr>
              <a:t>2)    </a:t>
            </a:r>
            <a:r>
              <a:rPr kumimoji="1" lang="zh-CN" altLang="en-US" sz="2400" b="1" dirty="0" smtClean="0">
                <a:latin typeface="Times New Roman" charset="0"/>
              </a:rPr>
              <a:t>常用于积商</a:t>
            </a:r>
            <a:r>
              <a:rPr kumimoji="1" lang="zh-CN" altLang="en-US" sz="2400" b="1" dirty="0">
                <a:latin typeface="Times New Roman" charset="0"/>
              </a:rPr>
              <a:t>形式的函数</a:t>
            </a:r>
          </a:p>
        </p:txBody>
      </p:sp>
      <p:sp>
        <p:nvSpPr>
          <p:cNvPr id="38921" name="Text Box 9"/>
          <p:cNvSpPr txBox="1">
            <a:spLocks noChangeArrowheads="1"/>
          </p:cNvSpPr>
          <p:nvPr/>
        </p:nvSpPr>
        <p:spPr bwMode="auto">
          <a:xfrm>
            <a:off x="611560" y="2996952"/>
            <a:ext cx="60430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b="1" dirty="0">
                <a:solidFill>
                  <a:srgbClr val="0000FF"/>
                </a:solidFill>
                <a:latin typeface="Times New Roman" charset="0"/>
              </a:rPr>
              <a:t>用诸不确定度</a:t>
            </a:r>
            <a:r>
              <a:rPr kumimoji="1" lang="en-US" altLang="zh-CN" b="1" i="1" dirty="0">
                <a:solidFill>
                  <a:srgbClr val="0000FF"/>
                </a:solidFill>
                <a:latin typeface="Times New Roman" charset="0"/>
              </a:rPr>
              <a:t>u</a:t>
            </a:r>
            <a:r>
              <a:rPr kumimoji="1" lang="en-US" altLang="zh-CN" b="1" dirty="0">
                <a:solidFill>
                  <a:srgbClr val="0000FF"/>
                </a:solidFill>
                <a:latin typeface="Times New Roman" charset="0"/>
              </a:rPr>
              <a:t>(</a:t>
            </a:r>
            <a:r>
              <a:rPr kumimoji="1" lang="en-US" altLang="zh-CN" b="1" i="1" dirty="0">
                <a:solidFill>
                  <a:srgbClr val="0000FF"/>
                </a:solidFill>
                <a:latin typeface="Times New Roman" charset="0"/>
              </a:rPr>
              <a:t>x</a:t>
            </a:r>
            <a:r>
              <a:rPr kumimoji="1" lang="en-US" altLang="zh-CN" b="1" i="1" baseline="-25000" dirty="0">
                <a:solidFill>
                  <a:srgbClr val="0000FF"/>
                </a:solidFill>
                <a:latin typeface="Times New Roman" charset="0"/>
              </a:rPr>
              <a:t>i</a:t>
            </a:r>
            <a:r>
              <a:rPr kumimoji="1" lang="en-US" altLang="zh-CN" b="1" dirty="0">
                <a:solidFill>
                  <a:srgbClr val="0000FF"/>
                </a:solidFill>
                <a:latin typeface="Times New Roman" charset="0"/>
              </a:rPr>
              <a:t>)</a:t>
            </a:r>
            <a:r>
              <a:rPr kumimoji="1" lang="zh-CN" altLang="en-US" b="1" dirty="0">
                <a:solidFill>
                  <a:srgbClr val="0000FF"/>
                </a:solidFill>
                <a:latin typeface="Times New Roman" charset="0"/>
              </a:rPr>
              <a:t>代替微分</a:t>
            </a:r>
            <a:r>
              <a:rPr kumimoji="1" lang="en-US" altLang="zh-CN" b="1" dirty="0">
                <a:solidFill>
                  <a:srgbClr val="0000FF"/>
                </a:solidFill>
                <a:latin typeface="Times New Roman" charset="0"/>
              </a:rPr>
              <a:t>d</a:t>
            </a:r>
            <a:r>
              <a:rPr kumimoji="1" lang="en-US" altLang="zh-CN" b="1" i="1" dirty="0">
                <a:solidFill>
                  <a:srgbClr val="0000FF"/>
                </a:solidFill>
                <a:latin typeface="Times New Roman" charset="0"/>
              </a:rPr>
              <a:t>x</a:t>
            </a:r>
            <a:r>
              <a:rPr kumimoji="1" lang="en-US" altLang="zh-CN" b="1" i="1" baseline="-25000" dirty="0">
                <a:solidFill>
                  <a:srgbClr val="0000FF"/>
                </a:solidFill>
                <a:latin typeface="Times New Roman" charset="0"/>
              </a:rPr>
              <a:t>i</a:t>
            </a:r>
            <a:r>
              <a:rPr kumimoji="1" lang="en-US" altLang="zh-CN" b="1" baseline="-25000" dirty="0">
                <a:solidFill>
                  <a:srgbClr val="0000FF"/>
                </a:solidFill>
                <a:latin typeface="Times New Roman" charset="0"/>
              </a:rPr>
              <a:t> </a:t>
            </a:r>
            <a:r>
              <a:rPr kumimoji="1" lang="en-US" altLang="zh-CN" b="1" dirty="0">
                <a:solidFill>
                  <a:srgbClr val="0000FF"/>
                </a:solidFill>
                <a:latin typeface="Times New Roman" charset="0"/>
              </a:rPr>
              <a:t>, </a:t>
            </a:r>
            <a:r>
              <a:rPr kumimoji="1" lang="zh-CN" altLang="en-US" b="1" dirty="0">
                <a:solidFill>
                  <a:srgbClr val="0000FF"/>
                </a:solidFill>
                <a:latin typeface="Times New Roman" charset="0"/>
              </a:rPr>
              <a:t>有：</a:t>
            </a:r>
          </a:p>
        </p:txBody>
      </p:sp>
      <p:graphicFrame>
        <p:nvGraphicFramePr>
          <p:cNvPr id="56329" name="Object 10"/>
          <p:cNvGraphicFramePr>
            <a:graphicFrameLocks noChangeAspect="1"/>
          </p:cNvGraphicFramePr>
          <p:nvPr>
            <p:extLst>
              <p:ext uri="{D42A27DB-BD31-4B8C-83A1-F6EECF244321}">
                <p14:modId xmlns:p14="http://schemas.microsoft.com/office/powerpoint/2010/main" val="1007457074"/>
              </p:ext>
            </p:extLst>
          </p:nvPr>
        </p:nvGraphicFramePr>
        <p:xfrm>
          <a:off x="5148064" y="2060848"/>
          <a:ext cx="3600450" cy="600075"/>
        </p:xfrm>
        <a:graphic>
          <a:graphicData uri="http://schemas.openxmlformats.org/presentationml/2006/ole">
            <mc:AlternateContent xmlns:mc="http://schemas.openxmlformats.org/markup-compatibility/2006">
              <mc:Choice xmlns:v="urn:schemas-microsoft-com:vml" Requires="v">
                <p:oleObj spid="_x0000_s198990" name="公式" r:id="rId9" imgW="1371600" imgH="228600" progId="Equation.3">
                  <p:embed/>
                </p:oleObj>
              </mc:Choice>
              <mc:Fallback>
                <p:oleObj name="公式" r:id="rId9" imgW="1371600" imgH="228600" progId="Equation.3">
                  <p:embed/>
                  <p:pic>
                    <p:nvPicPr>
                      <p:cNvPr id="0" name="Picture 3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8064" y="2060848"/>
                        <a:ext cx="3600450" cy="6000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5" name="Object 2"/>
          <p:cNvGraphicFramePr>
            <a:graphicFrameLocks noChangeAspect="1"/>
          </p:cNvGraphicFramePr>
          <p:nvPr>
            <p:extLst>
              <p:ext uri="{D42A27DB-BD31-4B8C-83A1-F6EECF244321}">
                <p14:modId xmlns:p14="http://schemas.microsoft.com/office/powerpoint/2010/main" val="3385458542"/>
              </p:ext>
            </p:extLst>
          </p:nvPr>
        </p:nvGraphicFramePr>
        <p:xfrm>
          <a:off x="2483768" y="692696"/>
          <a:ext cx="4343400" cy="2052638"/>
        </p:xfrm>
        <a:graphic>
          <a:graphicData uri="http://schemas.openxmlformats.org/presentationml/2006/ole">
            <mc:AlternateContent xmlns:mc="http://schemas.openxmlformats.org/markup-compatibility/2006">
              <mc:Choice xmlns:v="urn:schemas-microsoft-com:vml" Requires="v">
                <p:oleObj spid="_x0000_s156411" name="Equation" r:id="rId3" imgW="1397000" imgH="660400" progId="Equation.3">
                  <p:embed/>
                </p:oleObj>
              </mc:Choice>
              <mc:Fallback>
                <p:oleObj name="Equation" r:id="rId3" imgW="1397000" imgH="660400" progId="Equation.3">
                  <p:embed/>
                  <p:pic>
                    <p:nvPicPr>
                      <p:cNvPr id="0" name="Picture 7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692696"/>
                        <a:ext cx="4343400" cy="20526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63491" name="Object 3"/>
          <p:cNvGraphicFramePr>
            <a:graphicFrameLocks noChangeAspect="1"/>
          </p:cNvGraphicFramePr>
          <p:nvPr/>
        </p:nvGraphicFramePr>
        <p:xfrm>
          <a:off x="755650" y="2708275"/>
          <a:ext cx="6554788" cy="1736725"/>
        </p:xfrm>
        <a:graphic>
          <a:graphicData uri="http://schemas.openxmlformats.org/presentationml/2006/ole">
            <mc:AlternateContent xmlns:mc="http://schemas.openxmlformats.org/markup-compatibility/2006">
              <mc:Choice xmlns:v="urn:schemas-microsoft-com:vml" Requires="v">
                <p:oleObj spid="_x0000_s156412" name="Equation" r:id="rId5" imgW="2108200" imgH="558800" progId="Equation.3">
                  <p:embed/>
                </p:oleObj>
              </mc:Choice>
              <mc:Fallback>
                <p:oleObj name="Equation" r:id="rId5" imgW="2108200" imgH="558800" progId="Equation.3">
                  <p:embed/>
                  <p:pic>
                    <p:nvPicPr>
                      <p:cNvPr id="0" name="Picture 7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2708275"/>
                        <a:ext cx="6554788" cy="17367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63492" name="Object 4"/>
          <p:cNvGraphicFramePr>
            <a:graphicFrameLocks noChangeAspect="1"/>
          </p:cNvGraphicFramePr>
          <p:nvPr/>
        </p:nvGraphicFramePr>
        <p:xfrm>
          <a:off x="755650" y="4724400"/>
          <a:ext cx="4800600" cy="1677988"/>
        </p:xfrm>
        <a:graphic>
          <a:graphicData uri="http://schemas.openxmlformats.org/presentationml/2006/ole">
            <mc:AlternateContent xmlns:mc="http://schemas.openxmlformats.org/markup-compatibility/2006">
              <mc:Choice xmlns:v="urn:schemas-microsoft-com:vml" Requires="v">
                <p:oleObj spid="_x0000_s156413" name="公式" r:id="rId7" imgW="1288080" imgH="446760" progId="Equation.3">
                  <p:embed/>
                </p:oleObj>
              </mc:Choice>
              <mc:Fallback>
                <p:oleObj name="公式" r:id="rId7" imgW="1288080" imgH="446760" progId="Equation.3">
                  <p:embed/>
                  <p:pic>
                    <p:nvPicPr>
                      <p:cNvPr id="0" name="Picture 7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4724400"/>
                        <a:ext cx="4800600" cy="167798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7348" name="文本框 1"/>
          <p:cNvSpPr txBox="1">
            <a:spLocks noChangeArrowheads="1"/>
          </p:cNvSpPr>
          <p:nvPr/>
        </p:nvSpPr>
        <p:spPr bwMode="auto">
          <a:xfrm>
            <a:off x="1043608" y="188640"/>
            <a:ext cx="3744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dirty="0"/>
              <a:t>和差形式的函数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491"/>
                                        </p:tgtEl>
                                        <p:attrNameLst>
                                          <p:attrName>style.visibility</p:attrName>
                                        </p:attrNameLst>
                                      </p:cBhvr>
                                      <p:to>
                                        <p:strVal val="visible"/>
                                      </p:to>
                                    </p:set>
                                    <p:animEffect transition="in" filter="blinds(horizontal)">
                                      <p:cBhvr>
                                        <p:cTn id="7" dur="500"/>
                                        <p:tgtEl>
                                          <p:spTgt spid="634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492"/>
                                        </p:tgtEl>
                                        <p:attrNameLst>
                                          <p:attrName>style.visibility</p:attrName>
                                        </p:attrNameLst>
                                      </p:cBhvr>
                                      <p:to>
                                        <p:strVal val="visible"/>
                                      </p:to>
                                    </p:set>
                                    <p:animEffect transition="in" filter="blinds(horizontal)">
                                      <p:cBhvr>
                                        <p:cTn id="12" dur="5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69" name="Object 2"/>
          <p:cNvGraphicFramePr>
            <a:graphicFrameLocks noChangeAspect="1"/>
          </p:cNvGraphicFramePr>
          <p:nvPr>
            <p:extLst>
              <p:ext uri="{D42A27DB-BD31-4B8C-83A1-F6EECF244321}">
                <p14:modId xmlns:p14="http://schemas.microsoft.com/office/powerpoint/2010/main" val="332161607"/>
              </p:ext>
            </p:extLst>
          </p:nvPr>
        </p:nvGraphicFramePr>
        <p:xfrm>
          <a:off x="1043608" y="692696"/>
          <a:ext cx="7186612" cy="2052638"/>
        </p:xfrm>
        <a:graphic>
          <a:graphicData uri="http://schemas.openxmlformats.org/presentationml/2006/ole">
            <mc:AlternateContent xmlns:mc="http://schemas.openxmlformats.org/markup-compatibility/2006">
              <mc:Choice xmlns:v="urn:schemas-microsoft-com:vml" Requires="v">
                <p:oleObj spid="_x0000_s157435" name="Equation" r:id="rId3" imgW="2311400" imgH="660400" progId="Equation.3">
                  <p:embed/>
                </p:oleObj>
              </mc:Choice>
              <mc:Fallback>
                <p:oleObj name="Equation" r:id="rId3" imgW="2311400" imgH="660400" progId="Equation.3">
                  <p:embed/>
                  <p:pic>
                    <p:nvPicPr>
                      <p:cNvPr id="0" name="Picture 7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692696"/>
                        <a:ext cx="7186612" cy="20526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64515" name="Object 3"/>
          <p:cNvGraphicFramePr>
            <a:graphicFrameLocks noChangeAspect="1"/>
          </p:cNvGraphicFramePr>
          <p:nvPr/>
        </p:nvGraphicFramePr>
        <p:xfrm>
          <a:off x="1042988" y="2852738"/>
          <a:ext cx="7345362" cy="1682750"/>
        </p:xfrm>
        <a:graphic>
          <a:graphicData uri="http://schemas.openxmlformats.org/presentationml/2006/ole">
            <mc:AlternateContent xmlns:mc="http://schemas.openxmlformats.org/markup-compatibility/2006">
              <mc:Choice xmlns:v="urn:schemas-microsoft-com:vml" Requires="v">
                <p:oleObj spid="_x0000_s157436" name="Equation" r:id="rId5" imgW="2438400" imgH="558800" progId="Equation.3">
                  <p:embed/>
                </p:oleObj>
              </mc:Choice>
              <mc:Fallback>
                <p:oleObj name="Equation" r:id="rId5" imgW="2438400" imgH="558800" progId="Equation.3">
                  <p:embed/>
                  <p:pic>
                    <p:nvPicPr>
                      <p:cNvPr id="0" name="Picture 7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852738"/>
                        <a:ext cx="7345362" cy="168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6" name="Object 4"/>
          <p:cNvGraphicFramePr>
            <a:graphicFrameLocks noChangeAspect="1"/>
          </p:cNvGraphicFramePr>
          <p:nvPr/>
        </p:nvGraphicFramePr>
        <p:xfrm>
          <a:off x="1042988" y="4724400"/>
          <a:ext cx="5864225" cy="1695450"/>
        </p:xfrm>
        <a:graphic>
          <a:graphicData uri="http://schemas.openxmlformats.org/presentationml/2006/ole">
            <mc:AlternateContent xmlns:mc="http://schemas.openxmlformats.org/markup-compatibility/2006">
              <mc:Choice xmlns:v="urn:schemas-microsoft-com:vml" Requires="v">
                <p:oleObj spid="_x0000_s157437" name="公式" r:id="rId7" imgW="1600920" imgH="455760" progId="Equation.3">
                  <p:embed/>
                </p:oleObj>
              </mc:Choice>
              <mc:Fallback>
                <p:oleObj name="公式" r:id="rId7" imgW="1600920" imgH="455760" progId="Equation.3">
                  <p:embed/>
                  <p:pic>
                    <p:nvPicPr>
                      <p:cNvPr id="0" name="Picture 7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4724400"/>
                        <a:ext cx="5864225" cy="1695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8372" name="文本框 4"/>
          <p:cNvSpPr txBox="1">
            <a:spLocks noChangeArrowheads="1"/>
          </p:cNvSpPr>
          <p:nvPr/>
        </p:nvSpPr>
        <p:spPr bwMode="auto">
          <a:xfrm>
            <a:off x="1115616" y="116632"/>
            <a:ext cx="37449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dirty="0"/>
              <a:t>积商形式的函数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blinds(horizontal)">
                                      <p:cBhvr>
                                        <p:cTn id="7" dur="500"/>
                                        <p:tgtEl>
                                          <p:spTgt spid="64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4516"/>
                                        </p:tgtEl>
                                        <p:attrNameLst>
                                          <p:attrName>style.visibility</p:attrName>
                                        </p:attrNameLst>
                                      </p:cBhvr>
                                      <p:to>
                                        <p:strVal val="visible"/>
                                      </p:to>
                                    </p:set>
                                    <p:animEffect transition="in" filter="blinds(horizontal)">
                                      <p:cBhvr>
                                        <p:cTn id="12" dur="5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3" name="Object 4"/>
          <p:cNvGraphicFramePr>
            <a:graphicFrameLocks noChangeAspect="1"/>
          </p:cNvGraphicFramePr>
          <p:nvPr/>
        </p:nvGraphicFramePr>
        <p:xfrm>
          <a:off x="611188" y="692150"/>
          <a:ext cx="4249737" cy="708025"/>
        </p:xfrm>
        <a:graphic>
          <a:graphicData uri="http://schemas.openxmlformats.org/presentationml/2006/ole">
            <mc:AlternateContent xmlns:mc="http://schemas.openxmlformats.org/markup-compatibility/2006">
              <mc:Choice xmlns:v="urn:schemas-microsoft-com:vml" Requires="v">
                <p:oleObj spid="_x0000_s213315" name="公式" r:id="rId3" imgW="1828800" imgH="304800" progId="Equation.3">
                  <p:embed/>
                </p:oleObj>
              </mc:Choice>
              <mc:Fallback>
                <p:oleObj name="公式" r:id="rId3" imgW="1828800" imgH="304800" progId="Equation.3">
                  <p:embed/>
                  <p:pic>
                    <p:nvPicPr>
                      <p:cNvPr id="0" name="Picture 3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692150"/>
                        <a:ext cx="4249737" cy="7080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59394" name="Object 5"/>
          <p:cNvGraphicFramePr>
            <a:graphicFrameLocks noChangeAspect="1"/>
          </p:cNvGraphicFramePr>
          <p:nvPr/>
        </p:nvGraphicFramePr>
        <p:xfrm>
          <a:off x="539750" y="1844675"/>
          <a:ext cx="6256338" cy="1298575"/>
        </p:xfrm>
        <a:graphic>
          <a:graphicData uri="http://schemas.openxmlformats.org/presentationml/2006/ole">
            <mc:AlternateContent xmlns:mc="http://schemas.openxmlformats.org/markup-compatibility/2006">
              <mc:Choice xmlns:v="urn:schemas-microsoft-com:vml" Requires="v">
                <p:oleObj spid="_x0000_s213316" name="公式" r:id="rId5" imgW="2692400" imgH="558800" progId="Equation.3">
                  <p:embed/>
                </p:oleObj>
              </mc:Choice>
              <mc:Fallback>
                <p:oleObj name="公式" r:id="rId5" imgW="2692400" imgH="558800" progId="Equation.3">
                  <p:embed/>
                  <p:pic>
                    <p:nvPicPr>
                      <p:cNvPr id="0" name="Picture 3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844675"/>
                        <a:ext cx="6256338" cy="12985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59395" name="Object 6"/>
          <p:cNvGraphicFramePr>
            <a:graphicFrameLocks noChangeAspect="1"/>
          </p:cNvGraphicFramePr>
          <p:nvPr/>
        </p:nvGraphicFramePr>
        <p:xfrm>
          <a:off x="611188" y="4941888"/>
          <a:ext cx="3392487" cy="1031875"/>
        </p:xfrm>
        <a:graphic>
          <a:graphicData uri="http://schemas.openxmlformats.org/presentationml/2006/ole">
            <mc:AlternateContent xmlns:mc="http://schemas.openxmlformats.org/markup-compatibility/2006">
              <mc:Choice xmlns:v="urn:schemas-microsoft-com:vml" Requires="v">
                <p:oleObj spid="_x0000_s213317" name="公式" r:id="rId7" imgW="1459866" imgH="444307" progId="Equation.3">
                  <p:embed/>
                </p:oleObj>
              </mc:Choice>
              <mc:Fallback>
                <p:oleObj name="公式" r:id="rId7" imgW="1459866" imgH="444307" progId="Equation.3">
                  <p:embed/>
                  <p:pic>
                    <p:nvPicPr>
                      <p:cNvPr id="0" name="Picture 3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4941888"/>
                        <a:ext cx="3392487" cy="10318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59396" name="Object 7"/>
          <p:cNvGraphicFramePr>
            <a:graphicFrameLocks noChangeAspect="1"/>
          </p:cNvGraphicFramePr>
          <p:nvPr/>
        </p:nvGraphicFramePr>
        <p:xfrm>
          <a:off x="611188" y="3716338"/>
          <a:ext cx="3098800" cy="588962"/>
        </p:xfrm>
        <a:graphic>
          <a:graphicData uri="http://schemas.openxmlformats.org/presentationml/2006/ole">
            <mc:AlternateContent xmlns:mc="http://schemas.openxmlformats.org/markup-compatibility/2006">
              <mc:Choice xmlns:v="urn:schemas-microsoft-com:vml" Requires="v">
                <p:oleObj spid="_x0000_s213318" name="公式" r:id="rId9" imgW="1333500" imgH="254000" progId="Equation.3">
                  <p:embed/>
                </p:oleObj>
              </mc:Choice>
              <mc:Fallback>
                <p:oleObj name="公式" r:id="rId9" imgW="1333500" imgH="254000" progId="Equation.3">
                  <p:embed/>
                  <p:pic>
                    <p:nvPicPr>
                      <p:cNvPr id="0" name="Picture 3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3716338"/>
                        <a:ext cx="3098800" cy="5889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9397" name="文本框 1"/>
          <p:cNvSpPr txBox="1">
            <a:spLocks noChangeArrowheads="1"/>
          </p:cNvSpPr>
          <p:nvPr/>
        </p:nvSpPr>
        <p:spPr bwMode="auto">
          <a:xfrm>
            <a:off x="611188" y="188913"/>
            <a:ext cx="2520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a:t>例：</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431925" y="273050"/>
            <a:ext cx="4288353"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3200" b="1" dirty="0">
                <a:solidFill>
                  <a:srgbClr val="0000FF"/>
                </a:solidFill>
                <a:latin typeface="Times New Roman" charset="0"/>
              </a:rPr>
              <a:t>合成标准不确定度举例</a:t>
            </a:r>
          </a:p>
        </p:txBody>
      </p:sp>
      <p:sp>
        <p:nvSpPr>
          <p:cNvPr id="43011" name="Text Box 3"/>
          <p:cNvSpPr txBox="1">
            <a:spLocks noChangeArrowheads="1"/>
          </p:cNvSpPr>
          <p:nvPr/>
        </p:nvSpPr>
        <p:spPr bwMode="auto">
          <a:xfrm>
            <a:off x="611188" y="836613"/>
            <a:ext cx="752481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2400" b="1" dirty="0">
                <a:solidFill>
                  <a:srgbClr val="FF6600"/>
                </a:solidFill>
                <a:latin typeface="Times New Roman" charset="0"/>
              </a:rPr>
              <a:t>例： </a:t>
            </a:r>
            <a:r>
              <a:rPr kumimoji="1" lang="zh-CN" altLang="en-US" sz="2400" b="1" dirty="0">
                <a:latin typeface="Times New Roman" charset="0"/>
              </a:rPr>
              <a:t>设有一圆环，其外径为</a:t>
            </a:r>
            <a:r>
              <a:rPr kumimoji="1" lang="zh-CN" altLang="en-US" sz="2400" b="1" i="1" dirty="0">
                <a:latin typeface="Times New Roman" charset="0"/>
                <a:sym typeface="Symbol" charset="0"/>
              </a:rPr>
              <a:t></a:t>
            </a:r>
            <a:r>
              <a:rPr kumimoji="1" lang="zh-CN" altLang="en-US" sz="2400" b="1" baseline="-30000" dirty="0">
                <a:latin typeface="Times New Roman" charset="0"/>
              </a:rPr>
              <a:t>外</a:t>
            </a:r>
            <a:r>
              <a:rPr kumimoji="1" lang="en-US" altLang="zh-CN" sz="2400" b="1" dirty="0">
                <a:latin typeface="Times New Roman" charset="0"/>
              </a:rPr>
              <a:t>=9.800</a:t>
            </a:r>
            <a:r>
              <a:rPr kumimoji="1" lang="en-US" altLang="zh-CN" sz="2400" b="1" dirty="0">
                <a:latin typeface="Times New Roman" charset="0"/>
                <a:sym typeface="Symbol" charset="0"/>
              </a:rPr>
              <a:t></a:t>
            </a:r>
            <a:r>
              <a:rPr kumimoji="1" lang="en-US" altLang="zh-CN" sz="2400" b="1" dirty="0">
                <a:latin typeface="Times New Roman" charset="0"/>
              </a:rPr>
              <a:t>0.005 mm</a:t>
            </a:r>
            <a:r>
              <a:rPr kumimoji="1" lang="zh-CN" altLang="en-US" sz="2400" b="1" dirty="0">
                <a:latin typeface="Times New Roman" charset="0"/>
              </a:rPr>
              <a:t>，</a:t>
            </a:r>
          </a:p>
          <a:p>
            <a:pPr eaLnBrk="1" hangingPunct="1">
              <a:spcBef>
                <a:spcPct val="50000"/>
              </a:spcBef>
              <a:defRPr/>
            </a:pPr>
            <a:r>
              <a:rPr kumimoji="1" lang="zh-CN" altLang="en-US" sz="2400" b="1" dirty="0">
                <a:latin typeface="Times New Roman" charset="0"/>
              </a:rPr>
              <a:t>内径为</a:t>
            </a:r>
            <a:r>
              <a:rPr kumimoji="1" lang="zh-CN" altLang="en-US" sz="2400" b="1" i="1" dirty="0">
                <a:latin typeface="Times New Roman" charset="0"/>
                <a:sym typeface="Symbol" charset="0"/>
              </a:rPr>
              <a:t></a:t>
            </a:r>
            <a:r>
              <a:rPr kumimoji="1" lang="zh-CN" altLang="en-US" sz="2400" b="1" baseline="-30000" dirty="0">
                <a:latin typeface="Times New Roman" charset="0"/>
              </a:rPr>
              <a:t>内</a:t>
            </a:r>
            <a:r>
              <a:rPr kumimoji="1" lang="en-US" altLang="zh-CN" sz="2400" b="1" dirty="0">
                <a:latin typeface="Times New Roman" charset="0"/>
              </a:rPr>
              <a:t>=4.500</a:t>
            </a:r>
            <a:r>
              <a:rPr kumimoji="1" lang="en-US" altLang="zh-CN" sz="2400" b="1" dirty="0">
                <a:latin typeface="Times New Roman" charset="0"/>
                <a:sym typeface="Symbol" charset="0"/>
              </a:rPr>
              <a:t></a:t>
            </a:r>
            <a:r>
              <a:rPr kumimoji="1" lang="en-US" altLang="zh-CN" sz="2400" b="1" dirty="0">
                <a:latin typeface="Times New Roman" charset="0"/>
              </a:rPr>
              <a:t>0.005 mm</a:t>
            </a:r>
            <a:r>
              <a:rPr kumimoji="1" lang="zh-CN" altLang="en-US" sz="2400" b="1" dirty="0">
                <a:latin typeface="Times New Roman" charset="0"/>
              </a:rPr>
              <a:t>，高度</a:t>
            </a:r>
            <a:r>
              <a:rPr kumimoji="1" lang="en-US" altLang="zh-CN" sz="2400" b="1" i="1" dirty="0">
                <a:latin typeface="Times New Roman" charset="0"/>
              </a:rPr>
              <a:t>h</a:t>
            </a:r>
            <a:r>
              <a:rPr kumimoji="1" lang="en-US" altLang="zh-CN" sz="2400" b="1" dirty="0">
                <a:latin typeface="Times New Roman" charset="0"/>
              </a:rPr>
              <a:t>=5.000</a:t>
            </a:r>
            <a:r>
              <a:rPr kumimoji="1" lang="en-US" altLang="zh-CN" sz="2400" b="1" dirty="0">
                <a:latin typeface="Times New Roman" charset="0"/>
                <a:sym typeface="Symbol" charset="0"/>
              </a:rPr>
              <a:t></a:t>
            </a:r>
            <a:r>
              <a:rPr kumimoji="1" lang="en-US" altLang="zh-CN" sz="2400" b="1" dirty="0">
                <a:latin typeface="Times New Roman" charset="0"/>
              </a:rPr>
              <a:t>0.005 mm</a:t>
            </a:r>
            <a:r>
              <a:rPr kumimoji="1" lang="zh-CN" altLang="en-US" sz="2400" b="1" dirty="0">
                <a:latin typeface="Times New Roman" charset="0"/>
              </a:rPr>
              <a:t>，</a:t>
            </a:r>
          </a:p>
          <a:p>
            <a:pPr eaLnBrk="1" hangingPunct="1">
              <a:spcBef>
                <a:spcPct val="50000"/>
              </a:spcBef>
              <a:defRPr/>
            </a:pPr>
            <a:r>
              <a:rPr kumimoji="1" lang="zh-CN" altLang="en-US" sz="2400" b="1" dirty="0">
                <a:latin typeface="Times New Roman" charset="0"/>
              </a:rPr>
              <a:t>求环的体积</a:t>
            </a:r>
            <a:r>
              <a:rPr kumimoji="1" lang="en-US" altLang="zh-CN" sz="2400" b="1" i="1" dirty="0">
                <a:latin typeface="Times New Roman" charset="0"/>
              </a:rPr>
              <a:t>V</a:t>
            </a:r>
            <a:r>
              <a:rPr kumimoji="1" lang="zh-CN" altLang="en-US" sz="2400" b="1" dirty="0">
                <a:latin typeface="Times New Roman" charset="0"/>
              </a:rPr>
              <a:t>和不确定度。 </a:t>
            </a:r>
          </a:p>
        </p:txBody>
      </p:sp>
      <p:sp>
        <p:nvSpPr>
          <p:cNvPr id="43012" name="Text Box 4"/>
          <p:cNvSpPr txBox="1">
            <a:spLocks noChangeArrowheads="1"/>
          </p:cNvSpPr>
          <p:nvPr/>
        </p:nvSpPr>
        <p:spPr bwMode="auto">
          <a:xfrm>
            <a:off x="684213" y="2492375"/>
            <a:ext cx="232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2400" b="1" dirty="0">
                <a:latin typeface="Times New Roman" charset="0"/>
              </a:rPr>
              <a:t>解：环的体积为</a:t>
            </a:r>
          </a:p>
        </p:txBody>
      </p:sp>
      <p:sp>
        <p:nvSpPr>
          <p:cNvPr id="43013" name="Rectangle 5"/>
          <p:cNvSpPr>
            <a:spLocks noChangeArrowheads="1"/>
          </p:cNvSpPr>
          <p:nvPr/>
        </p:nvSpPr>
        <p:spPr bwMode="auto">
          <a:xfrm>
            <a:off x="4005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endParaRPr lang="zh-CN" altLang="en-US"/>
          </a:p>
        </p:txBody>
      </p:sp>
      <p:graphicFrame>
        <p:nvGraphicFramePr>
          <p:cNvPr id="60421" name="Object 6"/>
          <p:cNvGraphicFramePr>
            <a:graphicFrameLocks noChangeAspect="1"/>
          </p:cNvGraphicFramePr>
          <p:nvPr>
            <p:extLst>
              <p:ext uri="{D42A27DB-BD31-4B8C-83A1-F6EECF244321}">
                <p14:modId xmlns:p14="http://schemas.microsoft.com/office/powerpoint/2010/main" val="570450521"/>
              </p:ext>
            </p:extLst>
          </p:nvPr>
        </p:nvGraphicFramePr>
        <p:xfrm>
          <a:off x="2020888" y="2938463"/>
          <a:ext cx="4527550" cy="2333625"/>
        </p:xfrm>
        <a:graphic>
          <a:graphicData uri="http://schemas.openxmlformats.org/presentationml/2006/ole">
            <mc:AlternateContent xmlns:mc="http://schemas.openxmlformats.org/markup-compatibility/2006">
              <mc:Choice xmlns:v="urn:schemas-microsoft-com:vml" Requires="v">
                <p:oleObj spid="_x0000_s61041" name="Equation" r:id="rId3" imgW="1942920" imgH="1015920" progId="">
                  <p:embed/>
                </p:oleObj>
              </mc:Choice>
              <mc:Fallback>
                <p:oleObj name="Equation" r:id="rId3" imgW="1942920" imgH="1015920" progId="">
                  <p:embed/>
                  <p:pic>
                    <p:nvPicPr>
                      <p:cNvPr id="0" name="Picture 6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888" y="2938463"/>
                        <a:ext cx="4527550" cy="233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5" name="Rectangle 7"/>
          <p:cNvSpPr>
            <a:spLocks noChangeArrowheads="1"/>
          </p:cNvSpPr>
          <p:nvPr/>
        </p:nvSpPr>
        <p:spPr bwMode="auto">
          <a:xfrm>
            <a:off x="37004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endParaRPr lang="zh-CN" altLang="en-US"/>
          </a:p>
        </p:txBody>
      </p:sp>
      <p:sp>
        <p:nvSpPr>
          <p:cNvPr id="43016" name="Text Box 8"/>
          <p:cNvSpPr txBox="1">
            <a:spLocks noChangeArrowheads="1"/>
          </p:cNvSpPr>
          <p:nvPr/>
        </p:nvSpPr>
        <p:spPr bwMode="auto">
          <a:xfrm>
            <a:off x="1331912" y="5516563"/>
            <a:ext cx="54723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2400" b="1" dirty="0">
                <a:latin typeface="Times New Roman" charset="0"/>
              </a:rPr>
              <a:t>根据积商形式函数的不确定度公式，有：</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1" name="Object 2"/>
          <p:cNvGraphicFramePr>
            <a:graphicFrameLocks noChangeAspect="1"/>
          </p:cNvGraphicFramePr>
          <p:nvPr/>
        </p:nvGraphicFramePr>
        <p:xfrm>
          <a:off x="958850" y="315913"/>
          <a:ext cx="4329113" cy="2374900"/>
        </p:xfrm>
        <a:graphic>
          <a:graphicData uri="http://schemas.openxmlformats.org/presentationml/2006/ole">
            <mc:AlternateContent xmlns:mc="http://schemas.openxmlformats.org/markup-compatibility/2006">
              <mc:Choice xmlns:v="urn:schemas-microsoft-com:vml" Requires="v">
                <p:oleObj spid="_x0000_s154366" name="公式" r:id="rId3" imgW="2271600" imgH="1241640" progId="Equation.3">
                  <p:embed/>
                </p:oleObj>
              </mc:Choice>
              <mc:Fallback>
                <p:oleObj name="公式" r:id="rId3" imgW="2271600" imgH="1241640" progId="Equation.3">
                  <p:embed/>
                  <p:pic>
                    <p:nvPicPr>
                      <p:cNvPr id="0" name="Picture 7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50" y="315913"/>
                        <a:ext cx="4329113" cy="237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2" name="Object 3"/>
          <p:cNvGraphicFramePr>
            <a:graphicFrameLocks noChangeAspect="1"/>
          </p:cNvGraphicFramePr>
          <p:nvPr/>
        </p:nvGraphicFramePr>
        <p:xfrm>
          <a:off x="841375" y="2819400"/>
          <a:ext cx="4641850" cy="898525"/>
        </p:xfrm>
        <a:graphic>
          <a:graphicData uri="http://schemas.openxmlformats.org/presentationml/2006/ole">
            <mc:AlternateContent xmlns:mc="http://schemas.openxmlformats.org/markup-compatibility/2006">
              <mc:Choice xmlns:v="urn:schemas-microsoft-com:vml" Requires="v">
                <p:oleObj spid="_x0000_s154367" name="公式" r:id="rId5" imgW="2432880" imgH="464400" progId="Equation.3">
                  <p:embed/>
                </p:oleObj>
              </mc:Choice>
              <mc:Fallback>
                <p:oleObj name="公式" r:id="rId5" imgW="2432880" imgH="464400" progId="Equation.3">
                  <p:embed/>
                  <p:pic>
                    <p:nvPicPr>
                      <p:cNvPr id="0" name="Picture 7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75" y="2819400"/>
                        <a:ext cx="4641850"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3" name="Object 4"/>
          <p:cNvGraphicFramePr>
            <a:graphicFrameLocks noChangeAspect="1"/>
          </p:cNvGraphicFramePr>
          <p:nvPr/>
        </p:nvGraphicFramePr>
        <p:xfrm>
          <a:off x="1331913" y="3716338"/>
          <a:ext cx="5791200" cy="1222375"/>
        </p:xfrm>
        <a:graphic>
          <a:graphicData uri="http://schemas.openxmlformats.org/presentationml/2006/ole">
            <mc:AlternateContent xmlns:mc="http://schemas.openxmlformats.org/markup-compatibility/2006">
              <mc:Choice xmlns:v="urn:schemas-microsoft-com:vml" Requires="v">
                <p:oleObj spid="_x0000_s154368" name="公式" r:id="rId7" imgW="3282480" imgH="589680" progId="Equation.3">
                  <p:embed/>
                </p:oleObj>
              </mc:Choice>
              <mc:Fallback>
                <p:oleObj name="公式" r:id="rId7" imgW="3282480" imgH="589680" progId="Equation.3">
                  <p:embed/>
                  <p:pic>
                    <p:nvPicPr>
                      <p:cNvPr id="0" name="Picture 7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3716338"/>
                        <a:ext cx="5791200" cy="1222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37" name="Text Box 5"/>
          <p:cNvSpPr txBox="1">
            <a:spLocks noChangeArrowheads="1"/>
          </p:cNvSpPr>
          <p:nvPr/>
        </p:nvSpPr>
        <p:spPr bwMode="auto">
          <a:xfrm>
            <a:off x="990600" y="5029200"/>
            <a:ext cx="6400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2400" b="1" dirty="0">
                <a:latin typeface="Times New Roman" charset="0"/>
              </a:rPr>
              <a:t> </a:t>
            </a:r>
            <a:r>
              <a:rPr kumimoji="1" lang="en-US" altLang="zh-CN" sz="2400" b="1" dirty="0">
                <a:latin typeface="Times New Roman" charset="0"/>
                <a:sym typeface="Symbol" charset="0"/>
              </a:rPr>
              <a:t></a:t>
            </a:r>
            <a:r>
              <a:rPr kumimoji="1" lang="en-US" altLang="zh-CN" sz="2400" b="1" i="1" dirty="0">
                <a:latin typeface="Times New Roman" charset="0"/>
              </a:rPr>
              <a:t>V</a:t>
            </a:r>
            <a:r>
              <a:rPr kumimoji="1" lang="en-US" altLang="zh-CN" sz="2400" b="1" dirty="0">
                <a:latin typeface="Times New Roman" charset="0"/>
              </a:rPr>
              <a:t>=</a:t>
            </a:r>
            <a:r>
              <a:rPr kumimoji="1" lang="en-US" altLang="zh-CN" sz="2400" b="1" i="1" dirty="0">
                <a:latin typeface="Times New Roman" charset="0"/>
              </a:rPr>
              <a:t>V</a:t>
            </a:r>
            <a:r>
              <a:rPr kumimoji="1" lang="en-US" altLang="zh-CN" sz="2400" b="1" dirty="0">
                <a:latin typeface="Times New Roman" charset="0"/>
                <a:sym typeface="Symbol" charset="0"/>
              </a:rPr>
              <a:t></a:t>
            </a:r>
            <a:r>
              <a:rPr kumimoji="1" lang="en-US" altLang="zh-CN" sz="2400" b="1" i="1" dirty="0">
                <a:latin typeface="Times New Roman" charset="0"/>
              </a:rPr>
              <a:t>V</a:t>
            </a:r>
            <a:r>
              <a:rPr kumimoji="1" lang="en-US" altLang="zh-CN" sz="2400" b="1" dirty="0">
                <a:latin typeface="Times New Roman" charset="0"/>
              </a:rPr>
              <a:t>/</a:t>
            </a:r>
            <a:r>
              <a:rPr kumimoji="1" lang="en-US" altLang="zh-CN" sz="2400" b="1" i="1" dirty="0">
                <a:latin typeface="Times New Roman" charset="0"/>
              </a:rPr>
              <a:t>V</a:t>
            </a:r>
            <a:r>
              <a:rPr kumimoji="1" lang="en-US" altLang="zh-CN" sz="2400" b="1" dirty="0">
                <a:latin typeface="Times New Roman" charset="0"/>
              </a:rPr>
              <a:t>=2.976</a:t>
            </a:r>
            <a:r>
              <a:rPr kumimoji="1" lang="en-US" altLang="zh-CN" sz="2400" b="1" dirty="0">
                <a:latin typeface="Times New Roman" charset="0"/>
                <a:sym typeface="Symbol" charset="0"/>
              </a:rPr>
              <a:t></a:t>
            </a:r>
            <a:r>
              <a:rPr kumimoji="1" lang="en-US" altLang="zh-CN" sz="2400" b="1" dirty="0">
                <a:latin typeface="Times New Roman" charset="0"/>
              </a:rPr>
              <a:t>10</a:t>
            </a:r>
            <a:r>
              <a:rPr kumimoji="1" lang="en-US" altLang="zh-CN" sz="2400" b="1" baseline="30000" dirty="0">
                <a:latin typeface="Times New Roman" charset="0"/>
              </a:rPr>
              <a:t>2</a:t>
            </a:r>
            <a:r>
              <a:rPr kumimoji="1" lang="en-US" altLang="zh-CN" sz="2400" b="1" dirty="0">
                <a:latin typeface="Times New Roman" charset="0"/>
                <a:sym typeface="Symbol" charset="0"/>
              </a:rPr>
              <a:t></a:t>
            </a:r>
            <a:r>
              <a:rPr kumimoji="1" lang="en-US" altLang="zh-CN" sz="2400" b="1" dirty="0">
                <a:latin typeface="Times New Roman" charset="0"/>
              </a:rPr>
              <a:t>0.17%</a:t>
            </a:r>
            <a:r>
              <a:rPr kumimoji="1" lang="en-US" altLang="zh-CN" sz="2400" b="1" dirty="0">
                <a:latin typeface="Times New Roman" charset="0"/>
                <a:sym typeface="Symbol" charset="0"/>
              </a:rPr>
              <a:t></a:t>
            </a:r>
            <a:r>
              <a:rPr kumimoji="1" lang="en-US" altLang="zh-CN" sz="2400" b="1" dirty="0">
                <a:latin typeface="Times New Roman" charset="0"/>
              </a:rPr>
              <a:t>0.5 mm</a:t>
            </a:r>
            <a:r>
              <a:rPr kumimoji="1" lang="en-US" altLang="zh-CN" sz="2400" b="1" baseline="30000" dirty="0">
                <a:latin typeface="Times New Roman" charset="0"/>
              </a:rPr>
              <a:t>3</a:t>
            </a:r>
            <a:endParaRPr kumimoji="1" lang="en-US" altLang="zh-CN" sz="2400" b="1" dirty="0">
              <a:latin typeface="Times New Roman" charset="0"/>
            </a:endParaRPr>
          </a:p>
          <a:p>
            <a:pPr eaLnBrk="1" hangingPunct="1">
              <a:spcBef>
                <a:spcPct val="50000"/>
              </a:spcBef>
              <a:defRPr/>
            </a:pPr>
            <a:r>
              <a:rPr kumimoji="1" lang="zh-CN" altLang="en-US" sz="2400" b="1" dirty="0">
                <a:latin typeface="Times New Roman" charset="0"/>
              </a:rPr>
              <a:t>因此，环的体积为</a:t>
            </a:r>
          </a:p>
          <a:p>
            <a:pPr eaLnBrk="1" hangingPunct="1">
              <a:spcBef>
                <a:spcPct val="50000"/>
              </a:spcBef>
              <a:defRPr/>
            </a:pPr>
            <a:r>
              <a:rPr kumimoji="1" lang="zh-CN" altLang="en-US" sz="2400" b="1" dirty="0">
                <a:latin typeface="Times New Roman" charset="0"/>
              </a:rPr>
              <a:t>               </a:t>
            </a:r>
            <a:r>
              <a:rPr kumimoji="1" lang="en-US" altLang="zh-CN" sz="2400" b="1" i="1" dirty="0">
                <a:latin typeface="Times New Roman" charset="0"/>
              </a:rPr>
              <a:t>V</a:t>
            </a:r>
            <a:r>
              <a:rPr kumimoji="1" lang="en-US" altLang="zh-CN" sz="2400" b="1" dirty="0">
                <a:latin typeface="Times New Roman" charset="0"/>
              </a:rPr>
              <a:t>=(2.976</a:t>
            </a:r>
            <a:r>
              <a:rPr kumimoji="1" lang="en-US" altLang="zh-CN" sz="2400" b="1" dirty="0">
                <a:latin typeface="Times New Roman" charset="0"/>
                <a:sym typeface="Symbol" charset="0"/>
              </a:rPr>
              <a:t></a:t>
            </a:r>
            <a:r>
              <a:rPr kumimoji="1" lang="en-US" altLang="zh-CN" sz="2400" b="1" dirty="0">
                <a:latin typeface="Times New Roman" charset="0"/>
              </a:rPr>
              <a:t>0.005)</a:t>
            </a:r>
            <a:r>
              <a:rPr kumimoji="1" lang="en-US" altLang="zh-CN" sz="2400" b="1" dirty="0">
                <a:latin typeface="Times New Roman" charset="0"/>
                <a:sym typeface="Symbol" charset="0"/>
              </a:rPr>
              <a:t></a:t>
            </a:r>
            <a:r>
              <a:rPr kumimoji="1" lang="en-US" altLang="zh-CN" sz="2400" b="1" dirty="0">
                <a:latin typeface="Times New Roman" charset="0"/>
              </a:rPr>
              <a:t>10</a:t>
            </a:r>
            <a:r>
              <a:rPr kumimoji="1" lang="en-US" altLang="zh-CN" sz="2400" b="1" baseline="30000" dirty="0">
                <a:latin typeface="Times New Roman" charset="0"/>
              </a:rPr>
              <a:t>2</a:t>
            </a:r>
            <a:r>
              <a:rPr kumimoji="1" lang="en-US" altLang="zh-CN" sz="2400" b="1" dirty="0">
                <a:latin typeface="Times New Roman" charset="0"/>
              </a:rPr>
              <a:t> mm</a:t>
            </a:r>
            <a:r>
              <a:rPr kumimoji="1" lang="en-US" altLang="zh-CN" sz="2400" b="1" baseline="30000" dirty="0">
                <a:latin typeface="Times New Roman" charset="0"/>
              </a:rPr>
              <a:t>3</a:t>
            </a:r>
            <a:endParaRPr kumimoji="1" lang="en-US" altLang="zh-CN" sz="2400" b="1" dirty="0">
              <a:latin typeface="Times New Roman"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p:cNvSpPr txBox="1">
            <a:spLocks noChangeArrowheads="1"/>
          </p:cNvSpPr>
          <p:nvPr/>
        </p:nvSpPr>
        <p:spPr bwMode="auto">
          <a:xfrm>
            <a:off x="661988" y="271463"/>
            <a:ext cx="8302500" cy="302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3446" tIns="51723" rIns="103446" bIns="51723">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a:lnSpc>
                <a:spcPct val="150000"/>
              </a:lnSpc>
            </a:pPr>
            <a:r>
              <a:rPr kumimoji="0" lang="zh-CN" altLang="en-US" sz="3200" dirty="0">
                <a:solidFill>
                  <a:srgbClr val="0000FF"/>
                </a:solidFill>
                <a:latin typeface="宋体" charset="0"/>
              </a:rPr>
              <a:t>高校实验室安全事故案例</a:t>
            </a:r>
            <a:endParaRPr kumimoji="0" lang="en-US" altLang="zh-CN" sz="3200" dirty="0">
              <a:solidFill>
                <a:srgbClr val="0000FF"/>
              </a:solidFill>
              <a:latin typeface="宋体" charset="0"/>
            </a:endParaRPr>
          </a:p>
          <a:p>
            <a:pPr marL="342900" indent="-342900">
              <a:lnSpc>
                <a:spcPct val="150000"/>
              </a:lnSpc>
              <a:buFont typeface="Arial"/>
              <a:buChar char="•"/>
            </a:pPr>
            <a:r>
              <a:rPr kumimoji="0" lang="en-US" altLang="zh-CN" sz="2400" dirty="0" smtClean="0">
                <a:solidFill>
                  <a:srgbClr val="404040"/>
                </a:solidFill>
                <a:latin typeface="宋体" charset="0"/>
              </a:rPr>
              <a:t>2009</a:t>
            </a:r>
            <a:r>
              <a:rPr kumimoji="0" lang="zh-CN" altLang="en-US" sz="2400" dirty="0">
                <a:solidFill>
                  <a:srgbClr val="404040"/>
                </a:solidFill>
                <a:latin typeface="宋体" charset="0"/>
              </a:rPr>
              <a:t>年</a:t>
            </a:r>
            <a:r>
              <a:rPr lang="en-US" altLang="zh-CN" sz="2400" dirty="0">
                <a:solidFill>
                  <a:srgbClr val="404040"/>
                </a:solidFill>
                <a:latin typeface="Times New Roman" charset="0"/>
              </a:rPr>
              <a:t>10</a:t>
            </a:r>
            <a:r>
              <a:rPr lang="zh-CN" altLang="en-US" sz="2400" dirty="0">
                <a:solidFill>
                  <a:srgbClr val="404040"/>
                </a:solidFill>
                <a:latin typeface="Times New Roman" charset="0"/>
              </a:rPr>
              <a:t>月</a:t>
            </a:r>
            <a:r>
              <a:rPr lang="en-US" altLang="zh-CN" sz="2400" dirty="0">
                <a:solidFill>
                  <a:srgbClr val="404040"/>
                </a:solidFill>
                <a:latin typeface="Times New Roman" charset="0"/>
              </a:rPr>
              <a:t>23</a:t>
            </a:r>
            <a:r>
              <a:rPr lang="zh-CN" altLang="en-US" sz="2400" dirty="0">
                <a:solidFill>
                  <a:srgbClr val="404040"/>
                </a:solidFill>
                <a:latin typeface="Times New Roman" charset="0"/>
              </a:rPr>
              <a:t>日下午</a:t>
            </a:r>
            <a:r>
              <a:rPr lang="en-US" altLang="zh-CN" sz="2400" dirty="0">
                <a:solidFill>
                  <a:srgbClr val="404040"/>
                </a:solidFill>
                <a:latin typeface="Times New Roman" charset="0"/>
              </a:rPr>
              <a:t>1</a:t>
            </a:r>
            <a:r>
              <a:rPr lang="zh-CN" altLang="en-US" sz="2400" dirty="0">
                <a:solidFill>
                  <a:srgbClr val="404040"/>
                </a:solidFill>
                <a:latin typeface="Times New Roman" charset="0"/>
              </a:rPr>
              <a:t>时</a:t>
            </a:r>
            <a:r>
              <a:rPr lang="en-US" altLang="zh-CN" sz="2400" dirty="0">
                <a:solidFill>
                  <a:srgbClr val="404040"/>
                </a:solidFill>
                <a:latin typeface="Times New Roman" charset="0"/>
              </a:rPr>
              <a:t>10</a:t>
            </a:r>
            <a:r>
              <a:rPr lang="zh-CN" altLang="en-US" sz="2400" dirty="0">
                <a:solidFill>
                  <a:srgbClr val="404040"/>
                </a:solidFill>
                <a:latin typeface="Times New Roman" charset="0"/>
              </a:rPr>
              <a:t>分许，北京理工大学</a:t>
            </a:r>
            <a:r>
              <a:rPr lang="en-US" altLang="zh-CN" sz="2400" dirty="0">
                <a:solidFill>
                  <a:srgbClr val="404040"/>
                </a:solidFill>
                <a:latin typeface="Times New Roman" charset="0"/>
              </a:rPr>
              <a:t>5</a:t>
            </a:r>
            <a:r>
              <a:rPr lang="zh-CN" altLang="en-US" sz="2400" dirty="0">
                <a:solidFill>
                  <a:srgbClr val="404040"/>
                </a:solidFill>
                <a:latin typeface="Times New Roman" charset="0"/>
              </a:rPr>
              <a:t>号</a:t>
            </a:r>
            <a:r>
              <a:rPr lang="zh-CN" altLang="en-US" sz="2400" dirty="0" smtClean="0">
                <a:solidFill>
                  <a:srgbClr val="404040"/>
                </a:solidFill>
                <a:latin typeface="Times New Roman" charset="0"/>
              </a:rPr>
              <a:t>教学楼</a:t>
            </a:r>
            <a:r>
              <a:rPr lang="en-US" altLang="zh-CN" sz="2400" dirty="0" smtClean="0">
                <a:solidFill>
                  <a:srgbClr val="404040"/>
                </a:solidFill>
                <a:latin typeface="Times New Roman" charset="0"/>
              </a:rPr>
              <a:t>901</a:t>
            </a:r>
            <a:r>
              <a:rPr lang="zh-CN" altLang="en-US" sz="2400" dirty="0">
                <a:solidFill>
                  <a:srgbClr val="404040"/>
                </a:solidFill>
                <a:latin typeface="Times New Roman" charset="0"/>
              </a:rPr>
              <a:t>教学实验室，化工与环境学院一名老师和两名学生，观看两名技术人员调试新购厌氧培养箱设备时，因为违规操作，误灌氢气引发爆炸，</a:t>
            </a:r>
            <a:r>
              <a:rPr lang="en-US" altLang="zh-CN" sz="2400" dirty="0">
                <a:solidFill>
                  <a:srgbClr val="404040"/>
                </a:solidFill>
                <a:latin typeface="Times New Roman" charset="0"/>
              </a:rPr>
              <a:t>5</a:t>
            </a:r>
            <a:r>
              <a:rPr lang="zh-CN" altLang="en-US" sz="2400" dirty="0">
                <a:solidFill>
                  <a:srgbClr val="404040"/>
                </a:solidFill>
                <a:latin typeface="Times New Roman" charset="0"/>
              </a:rPr>
              <a:t>名</a:t>
            </a:r>
            <a:r>
              <a:rPr lang="zh-CN" altLang="en-US" sz="2400" dirty="0" smtClean="0">
                <a:solidFill>
                  <a:srgbClr val="404040"/>
                </a:solidFill>
                <a:latin typeface="Times New Roman" charset="0"/>
              </a:rPr>
              <a:t>师生受伤。</a:t>
            </a:r>
            <a:r>
              <a:rPr lang="zh-CN" altLang="en-US" sz="2300" dirty="0" smtClean="0">
                <a:solidFill>
                  <a:schemeClr val="bg1"/>
                </a:solidFill>
                <a:latin typeface="Times New Roman" charset="0"/>
              </a:rPr>
              <a:t>。</a:t>
            </a:r>
            <a:endParaRPr kumimoji="0" lang="zh-CN" altLang="en-US" sz="2300" dirty="0">
              <a:solidFill>
                <a:schemeClr val="bg1"/>
              </a:solidFill>
              <a:latin typeface="宋体" charset="0"/>
            </a:endParaRPr>
          </a:p>
        </p:txBody>
      </p:sp>
      <p:pic>
        <p:nvPicPr>
          <p:cNvPr id="1741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480496"/>
            <a:ext cx="3410471" cy="2880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4074" y="3501008"/>
            <a:ext cx="3473431" cy="284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5" name="Object 6"/>
          <p:cNvGraphicFramePr>
            <a:graphicFrameLocks noChangeAspect="1"/>
          </p:cNvGraphicFramePr>
          <p:nvPr>
            <p:extLst>
              <p:ext uri="{D42A27DB-BD31-4B8C-83A1-F6EECF244321}">
                <p14:modId xmlns:p14="http://schemas.microsoft.com/office/powerpoint/2010/main" val="2521354093"/>
              </p:ext>
            </p:extLst>
          </p:nvPr>
        </p:nvGraphicFramePr>
        <p:xfrm>
          <a:off x="1123950" y="1020763"/>
          <a:ext cx="3398838" cy="990600"/>
        </p:xfrm>
        <a:graphic>
          <a:graphicData uri="http://schemas.openxmlformats.org/presentationml/2006/ole">
            <mc:AlternateContent xmlns:mc="http://schemas.openxmlformats.org/markup-compatibility/2006">
              <mc:Choice xmlns:v="urn:schemas-microsoft-com:vml" Requires="v">
                <p:oleObj spid="_x0000_s155390" name="Equation" r:id="rId3" imgW="1333440" imgH="393480" progId="">
                  <p:embed/>
                </p:oleObj>
              </mc:Choice>
              <mc:Fallback>
                <p:oleObj name="Equation" r:id="rId3" imgW="1333440" imgH="393480" progId="">
                  <p:embed/>
                  <p:pic>
                    <p:nvPicPr>
                      <p:cNvPr id="0" name="Picture 7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1020763"/>
                        <a:ext cx="339883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59" name="Text Box 7"/>
          <p:cNvSpPr txBox="1">
            <a:spLocks noChangeArrowheads="1"/>
          </p:cNvSpPr>
          <p:nvPr/>
        </p:nvSpPr>
        <p:spPr bwMode="auto">
          <a:xfrm>
            <a:off x="468313" y="333375"/>
            <a:ext cx="5832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dirty="0"/>
              <a:t>不确定度的另一计算方法：</a:t>
            </a:r>
          </a:p>
        </p:txBody>
      </p:sp>
      <p:graphicFrame>
        <p:nvGraphicFramePr>
          <p:cNvPr id="62467" name="Object 9"/>
          <p:cNvGraphicFramePr>
            <a:graphicFrameLocks noChangeAspect="1"/>
          </p:cNvGraphicFramePr>
          <p:nvPr/>
        </p:nvGraphicFramePr>
        <p:xfrm>
          <a:off x="1116013" y="1989138"/>
          <a:ext cx="6769100" cy="1262062"/>
        </p:xfrm>
        <a:graphic>
          <a:graphicData uri="http://schemas.openxmlformats.org/presentationml/2006/ole">
            <mc:AlternateContent xmlns:mc="http://schemas.openxmlformats.org/markup-compatibility/2006">
              <mc:Choice xmlns:v="urn:schemas-microsoft-com:vml" Requires="v">
                <p:oleObj spid="_x0000_s155391" name="Equation" r:id="rId5" imgW="2997200" imgH="558800" progId="">
                  <p:embed/>
                </p:oleObj>
              </mc:Choice>
              <mc:Fallback>
                <p:oleObj name="Equation" r:id="rId5" imgW="2997200" imgH="558800" progId="">
                  <p:embed/>
                  <p:pic>
                    <p:nvPicPr>
                      <p:cNvPr id="0" name="Picture 7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989138"/>
                        <a:ext cx="6769100" cy="12620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62468" name="Object 10"/>
          <p:cNvGraphicFramePr>
            <a:graphicFrameLocks noChangeAspect="1"/>
          </p:cNvGraphicFramePr>
          <p:nvPr/>
        </p:nvGraphicFramePr>
        <p:xfrm>
          <a:off x="1692275" y="3429000"/>
          <a:ext cx="3900488" cy="2982913"/>
        </p:xfrm>
        <a:graphic>
          <a:graphicData uri="http://schemas.openxmlformats.org/presentationml/2006/ole">
            <mc:AlternateContent xmlns:mc="http://schemas.openxmlformats.org/markup-compatibility/2006">
              <mc:Choice xmlns:v="urn:schemas-microsoft-com:vml" Requires="v">
                <p:oleObj spid="_x0000_s155392" name="Equation" r:id="rId7" imgW="1727200" imgH="1320800" progId="">
                  <p:embed/>
                </p:oleObj>
              </mc:Choice>
              <mc:Fallback>
                <p:oleObj name="Equation" r:id="rId7" imgW="1727200" imgH="1320800" progId="">
                  <p:embed/>
                  <p:pic>
                    <p:nvPicPr>
                      <p:cNvPr id="0" name="Picture 7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3429000"/>
                        <a:ext cx="3900488" cy="298291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矩形 1"/>
          <p:cNvSpPr>
            <a:spLocks noChangeArrowheads="1"/>
          </p:cNvSpPr>
          <p:nvPr/>
        </p:nvSpPr>
        <p:spPr bwMode="auto">
          <a:xfrm>
            <a:off x="1331913" y="2781300"/>
            <a:ext cx="6840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b="1" dirty="0">
                <a:solidFill>
                  <a:srgbClr val="000000"/>
                </a:solidFill>
                <a:latin typeface="+mn-ea"/>
                <a:ea typeface="+mn-ea"/>
                <a:cs typeface="楷体_GB2312" charset="0"/>
              </a:rPr>
              <a:t>四</a:t>
            </a:r>
            <a:r>
              <a:rPr lang="zh-CN" altLang="en-US" sz="4000" b="1" dirty="0">
                <a:solidFill>
                  <a:srgbClr val="000000"/>
                </a:solidFill>
                <a:latin typeface="+mn-ea"/>
                <a:ea typeface="+mn-ea"/>
                <a:cs typeface="楷体_GB2312" charset="0"/>
              </a:rPr>
              <a:t>、有效数字与实验数据处理</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6"/>
          <p:cNvSpPr txBox="1">
            <a:spLocks noChangeArrowheads="1"/>
          </p:cNvSpPr>
          <p:nvPr/>
        </p:nvSpPr>
        <p:spPr bwMode="auto">
          <a:xfrm>
            <a:off x="395536" y="1772816"/>
            <a:ext cx="849694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marL="457200" indent="-457200" eaLnBrk="1" hangingPunct="1">
              <a:spcBef>
                <a:spcPct val="50000"/>
              </a:spcBef>
              <a:buFont typeface="Wingdings" charset="2"/>
              <a:buChar char="Ø"/>
              <a:defRPr/>
            </a:pPr>
            <a:r>
              <a:rPr kumimoji="1" lang="zh-CN" sz="3200" b="1" dirty="0">
                <a:latin typeface="Times New Roman" charset="0"/>
              </a:rPr>
              <a:t>在实验中被测量都是含有不确定度的数值</a:t>
            </a:r>
            <a:endParaRPr kumimoji="1" lang="en-US" altLang="zh-CN" sz="3200" b="1" dirty="0">
              <a:latin typeface="Times New Roman" charset="0"/>
            </a:endParaRPr>
          </a:p>
          <a:p>
            <a:pPr marL="457200" indent="-457200" eaLnBrk="1" hangingPunct="1">
              <a:spcBef>
                <a:spcPct val="50000"/>
              </a:spcBef>
              <a:buFont typeface="Wingdings" charset="2"/>
              <a:buChar char="Ø"/>
              <a:defRPr/>
            </a:pPr>
            <a:r>
              <a:rPr kumimoji="1" lang="zh-CN" sz="3200" b="1" dirty="0">
                <a:latin typeface="Times New Roman" charset="0"/>
              </a:rPr>
              <a:t>数值不能任意取舍，正确反映出测量值的准确度。</a:t>
            </a:r>
            <a:endParaRPr kumimoji="1" lang="en-US" altLang="zh-CN" sz="3200" b="1" dirty="0">
              <a:latin typeface="Times New Roman" charset="0"/>
            </a:endParaRPr>
          </a:p>
          <a:p>
            <a:pPr marL="457200" indent="-457200" eaLnBrk="1" hangingPunct="1">
              <a:spcBef>
                <a:spcPct val="50000"/>
              </a:spcBef>
              <a:buFont typeface="Wingdings" charset="2"/>
              <a:buChar char="Ø"/>
              <a:defRPr/>
            </a:pPr>
            <a:r>
              <a:rPr kumimoji="1" lang="zh-CN" sz="3200" b="1" dirty="0">
                <a:latin typeface="Times New Roman" charset="0"/>
              </a:rPr>
              <a:t>记录数据、计算以及书写测量结果时，</a:t>
            </a:r>
            <a:r>
              <a:rPr kumimoji="1" lang="zh-CN" sz="3200" b="1" dirty="0">
                <a:solidFill>
                  <a:srgbClr val="FF0000"/>
                </a:solidFill>
                <a:latin typeface="Times New Roman" charset="0"/>
                <a:ea typeface="楷体" charset="0"/>
                <a:cs typeface="楷体" charset="0"/>
              </a:rPr>
              <a:t>应根据测量误差或实验结果的不确定度来确定应取几位有效位数。</a:t>
            </a:r>
            <a:endParaRPr kumimoji="1" lang="zh-CN" altLang="en-US" sz="3200" b="1" dirty="0">
              <a:solidFill>
                <a:srgbClr val="FF0000"/>
              </a:solidFill>
              <a:latin typeface="Times New Roman" charset="0"/>
              <a:ea typeface="楷体" charset="0"/>
              <a:cs typeface="楷体" charset="0"/>
            </a:endParaRPr>
          </a:p>
        </p:txBody>
      </p:sp>
      <p:sp>
        <p:nvSpPr>
          <p:cNvPr id="5" name="矩形 1"/>
          <p:cNvSpPr>
            <a:spLocks noChangeArrowheads="1"/>
          </p:cNvSpPr>
          <p:nvPr/>
        </p:nvSpPr>
        <p:spPr bwMode="auto">
          <a:xfrm>
            <a:off x="1187624" y="908720"/>
            <a:ext cx="6840537"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dirty="0">
                <a:solidFill>
                  <a:srgbClr val="000000"/>
                </a:solidFill>
                <a:latin typeface="+mn-ea"/>
                <a:ea typeface="+mn-ea"/>
                <a:cs typeface="楷体_GB2312" charset="0"/>
              </a:rPr>
              <a:t>四</a:t>
            </a:r>
            <a:r>
              <a:rPr lang="zh-CN" altLang="en-US" sz="3200" b="1" dirty="0">
                <a:solidFill>
                  <a:srgbClr val="000000"/>
                </a:solidFill>
                <a:latin typeface="+mn-ea"/>
                <a:ea typeface="+mn-ea"/>
                <a:cs typeface="楷体_GB2312" charset="0"/>
              </a:rPr>
              <a:t>、有效数字与实验数据处理</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539750" y="1062038"/>
            <a:ext cx="83534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2400" b="1" dirty="0">
                <a:latin typeface="Times New Roman" charset="0"/>
              </a:rPr>
              <a:t>(1)</a:t>
            </a:r>
            <a:r>
              <a:rPr kumimoji="1" lang="zh-CN" altLang="en-US" sz="2400" b="1" dirty="0">
                <a:latin typeface="Times New Roman" charset="0"/>
              </a:rPr>
              <a:t>修约：以修约数代替已知数； </a:t>
            </a:r>
            <a:endParaRPr kumimoji="1" lang="en-US" altLang="zh-CN" sz="2400" b="1" dirty="0">
              <a:latin typeface="Times New Roman" charset="0"/>
            </a:endParaRPr>
          </a:p>
          <a:p>
            <a:pPr eaLnBrk="1" hangingPunct="1">
              <a:spcBef>
                <a:spcPct val="50000"/>
              </a:spcBef>
              <a:defRPr/>
            </a:pPr>
            <a:r>
              <a:rPr kumimoji="1" lang="zh-CN" altLang="zh-CN" sz="2400" b="1" dirty="0">
                <a:latin typeface="Times New Roman" charset="0"/>
              </a:rPr>
              <a:t> </a:t>
            </a:r>
            <a:r>
              <a:rPr kumimoji="1" lang="zh-CN" altLang="en-US" sz="2400" b="1" dirty="0">
                <a:latin typeface="Times New Roman" charset="0"/>
              </a:rPr>
              <a:t>  修约区间：约定的最小变化间隔。</a:t>
            </a:r>
            <a:endParaRPr kumimoji="1" lang="en-US" altLang="zh-CN" sz="2400" b="1" dirty="0">
              <a:latin typeface="Times New Roman" charset="0"/>
            </a:endParaRPr>
          </a:p>
          <a:p>
            <a:pPr eaLnBrk="1" hangingPunct="1">
              <a:spcBef>
                <a:spcPct val="50000"/>
              </a:spcBef>
              <a:defRPr/>
            </a:pPr>
            <a:r>
              <a:rPr kumimoji="1" lang="zh-CN" altLang="en-US" sz="2400" b="1" dirty="0">
                <a:solidFill>
                  <a:srgbClr val="FF0000"/>
                </a:solidFill>
                <a:latin typeface="Times New Roman" charset="0"/>
              </a:rPr>
              <a:t>修约规则：“四舍六入</a:t>
            </a:r>
            <a:r>
              <a:rPr kumimoji="1" lang="zh-CN" altLang="en-US" sz="2400" b="1" u="sng" dirty="0">
                <a:solidFill>
                  <a:srgbClr val="FF0000"/>
                </a:solidFill>
                <a:latin typeface="Times New Roman" charset="0"/>
              </a:rPr>
              <a:t>五单双</a:t>
            </a:r>
            <a:r>
              <a:rPr kumimoji="1" lang="zh-CN" altLang="en-US" sz="2400" b="1" dirty="0">
                <a:solidFill>
                  <a:srgbClr val="FF0000"/>
                </a:solidFill>
                <a:latin typeface="Times New Roman" charset="0"/>
              </a:rPr>
              <a:t>” 法则</a:t>
            </a:r>
            <a:r>
              <a:rPr kumimoji="1" lang="zh-CN" altLang="en-US" sz="2400" b="1" dirty="0">
                <a:latin typeface="Times New Roman" charset="0"/>
              </a:rPr>
              <a:t>（四及以下就舍掉，是六及以上就进一，遇五若前面是奇数就进一，最后一位就变成是偶数，若前面已是偶数，则舍掉）取舍。 </a:t>
            </a:r>
          </a:p>
        </p:txBody>
      </p:sp>
      <p:sp>
        <p:nvSpPr>
          <p:cNvPr id="47107" name="Text Box 3"/>
          <p:cNvSpPr txBox="1">
            <a:spLocks noChangeArrowheads="1"/>
          </p:cNvSpPr>
          <p:nvPr/>
        </p:nvSpPr>
        <p:spPr bwMode="auto">
          <a:xfrm>
            <a:off x="611560" y="3789040"/>
            <a:ext cx="8093075"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2400" b="1" dirty="0">
                <a:solidFill>
                  <a:srgbClr val="FF00FF"/>
                </a:solidFill>
                <a:latin typeface="Times New Roman" charset="0"/>
              </a:rPr>
              <a:t>(2)</a:t>
            </a:r>
            <a:r>
              <a:rPr kumimoji="1" lang="zh-CN" altLang="en-US" sz="2400" b="1" dirty="0">
                <a:solidFill>
                  <a:srgbClr val="FF00FF"/>
                </a:solidFill>
                <a:latin typeface="Times New Roman" charset="0"/>
              </a:rPr>
              <a:t>有效数字的位数多少直接反映测量的准确度。有效位数</a:t>
            </a:r>
          </a:p>
          <a:p>
            <a:pPr eaLnBrk="1" hangingPunct="1">
              <a:spcBef>
                <a:spcPct val="50000"/>
              </a:spcBef>
              <a:defRPr/>
            </a:pPr>
            <a:r>
              <a:rPr kumimoji="1" lang="zh-CN" altLang="en-US" sz="2400" b="1" dirty="0">
                <a:solidFill>
                  <a:srgbClr val="FF00FF"/>
                </a:solidFill>
                <a:latin typeface="Times New Roman" charset="0"/>
              </a:rPr>
              <a:t>越多，表明测量的准确度越高。</a:t>
            </a:r>
          </a:p>
        </p:txBody>
      </p:sp>
      <p:sp>
        <p:nvSpPr>
          <p:cNvPr id="47108" name="Text Box 4"/>
          <p:cNvSpPr txBox="1">
            <a:spLocks noChangeArrowheads="1"/>
          </p:cNvSpPr>
          <p:nvPr/>
        </p:nvSpPr>
        <p:spPr bwMode="auto">
          <a:xfrm>
            <a:off x="611560" y="5013176"/>
            <a:ext cx="79946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lnSpc>
                <a:spcPct val="150000"/>
              </a:lnSpc>
              <a:spcBef>
                <a:spcPct val="50000"/>
              </a:spcBef>
              <a:defRPr/>
            </a:pPr>
            <a:r>
              <a:rPr kumimoji="1" lang="en-US" altLang="zh-CN" sz="2400" b="1" dirty="0">
                <a:solidFill>
                  <a:srgbClr val="0000FF"/>
                </a:solidFill>
                <a:latin typeface="Times New Roman" charset="0"/>
              </a:rPr>
              <a:t>(3)</a:t>
            </a:r>
            <a:r>
              <a:rPr kumimoji="1" lang="zh-CN" altLang="en-US" sz="2400" b="1" dirty="0">
                <a:solidFill>
                  <a:srgbClr val="0000FF"/>
                </a:solidFill>
                <a:latin typeface="Times New Roman" charset="0"/>
              </a:rPr>
              <a:t>有效数值书写时应注意：有效数值的位数与小数点位置无关。不因使用的单位不同而改变。 </a:t>
            </a:r>
          </a:p>
        </p:txBody>
      </p:sp>
      <p:sp>
        <p:nvSpPr>
          <p:cNvPr id="47109" name="Text Box 5"/>
          <p:cNvSpPr txBox="1">
            <a:spLocks noChangeArrowheads="1"/>
          </p:cNvSpPr>
          <p:nvPr/>
        </p:nvSpPr>
        <p:spPr bwMode="auto">
          <a:xfrm>
            <a:off x="762000" y="381000"/>
            <a:ext cx="4962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3200" b="1" dirty="0">
                <a:solidFill>
                  <a:srgbClr val="000000"/>
                </a:solidFill>
                <a:latin typeface="+mn-ea"/>
                <a:ea typeface="+mn-ea"/>
              </a:rPr>
              <a:t>1. </a:t>
            </a:r>
            <a:r>
              <a:rPr kumimoji="1" lang="zh-CN" altLang="en-US" sz="3200" b="1" dirty="0">
                <a:solidFill>
                  <a:srgbClr val="000000"/>
                </a:solidFill>
                <a:latin typeface="Times New Roman" charset="0"/>
              </a:rPr>
              <a:t>有效数字的表示法</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762000" y="457200"/>
            <a:ext cx="7924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b="1" dirty="0">
                <a:solidFill>
                  <a:srgbClr val="FF6600"/>
                </a:solidFill>
                <a:latin typeface="Times New Roman" charset="0"/>
              </a:rPr>
              <a:t>例如</a:t>
            </a:r>
            <a:r>
              <a:rPr kumimoji="1" lang="zh-CN" altLang="en-US" b="1" dirty="0">
                <a:latin typeface="Times New Roman" charset="0"/>
              </a:rPr>
              <a:t>重力加速度某人测量值为</a:t>
            </a:r>
            <a:r>
              <a:rPr kumimoji="1" lang="en-US" altLang="zh-CN" b="1" dirty="0">
                <a:latin typeface="Times New Roman" charset="0"/>
              </a:rPr>
              <a:t>980 cm/s</a:t>
            </a:r>
            <a:r>
              <a:rPr kumimoji="1" lang="en-US" altLang="zh-CN" b="1" baseline="30000" dirty="0">
                <a:latin typeface="Times New Roman" charset="0"/>
              </a:rPr>
              <a:t>2</a:t>
            </a:r>
            <a:r>
              <a:rPr kumimoji="1" lang="en-US" altLang="zh-CN" b="1" dirty="0">
                <a:latin typeface="Times New Roman" charset="0"/>
              </a:rPr>
              <a:t>, </a:t>
            </a:r>
            <a:r>
              <a:rPr kumimoji="1" lang="zh-CN" altLang="en-US" b="1" dirty="0">
                <a:latin typeface="Times New Roman" charset="0"/>
              </a:rPr>
              <a:t>改写单位为</a:t>
            </a:r>
            <a:r>
              <a:rPr kumimoji="1" lang="en-US" altLang="zh-CN" b="1" dirty="0">
                <a:latin typeface="Times New Roman" charset="0"/>
              </a:rPr>
              <a:t>m/s</a:t>
            </a:r>
            <a:r>
              <a:rPr kumimoji="1" lang="en-US" altLang="zh-CN" b="1" baseline="30000" dirty="0">
                <a:latin typeface="Times New Roman" charset="0"/>
              </a:rPr>
              <a:t>2</a:t>
            </a:r>
            <a:r>
              <a:rPr kumimoji="1" lang="en-US" altLang="zh-CN" b="1" dirty="0">
                <a:latin typeface="Times New Roman" charset="0"/>
              </a:rPr>
              <a:t>,</a:t>
            </a:r>
            <a:r>
              <a:rPr kumimoji="1" lang="zh-CN" altLang="en-US" b="1" dirty="0">
                <a:latin typeface="Times New Roman" charset="0"/>
              </a:rPr>
              <a:t>仍为三位有效数字，即</a:t>
            </a:r>
            <a:r>
              <a:rPr kumimoji="1" lang="en-US" altLang="zh-CN" b="1" dirty="0">
                <a:latin typeface="Times New Roman" charset="0"/>
              </a:rPr>
              <a:t>9.80 m/s</a:t>
            </a:r>
            <a:r>
              <a:rPr kumimoji="1" lang="en-US" altLang="zh-CN" b="1" baseline="30000" dirty="0">
                <a:latin typeface="Times New Roman" charset="0"/>
              </a:rPr>
              <a:t>2</a:t>
            </a:r>
            <a:r>
              <a:rPr kumimoji="1" lang="en-US" altLang="zh-CN" b="1" dirty="0">
                <a:latin typeface="Times New Roman" charset="0"/>
              </a:rPr>
              <a:t>(</a:t>
            </a:r>
            <a:r>
              <a:rPr kumimoji="1" lang="en-US" altLang="zh-CN" b="1" dirty="0">
                <a:latin typeface="Times New Roman" charset="0"/>
                <a:sym typeface="Symbol" charset="0"/>
              </a:rPr>
              <a:t></a:t>
            </a:r>
            <a:r>
              <a:rPr kumimoji="1" lang="en-US" altLang="zh-CN" b="1" dirty="0">
                <a:latin typeface="Times New Roman" charset="0"/>
              </a:rPr>
              <a:t>9.8 m/s</a:t>
            </a:r>
            <a:r>
              <a:rPr kumimoji="1" lang="en-US" altLang="zh-CN" b="1" baseline="30000" dirty="0">
                <a:latin typeface="Times New Roman" charset="0"/>
              </a:rPr>
              <a:t>2     </a:t>
            </a:r>
            <a:r>
              <a:rPr kumimoji="1" lang="zh-CN" altLang="en-US" b="1" dirty="0">
                <a:latin typeface="Times New Roman" charset="0"/>
              </a:rPr>
              <a:t>注意</a:t>
            </a:r>
            <a:r>
              <a:rPr kumimoji="1" lang="en-US" altLang="zh-CN" b="1" dirty="0">
                <a:latin typeface="Times New Roman" charset="0"/>
              </a:rPr>
              <a:t>0</a:t>
            </a:r>
            <a:r>
              <a:rPr kumimoji="1" lang="zh-CN" altLang="en-US" b="1" dirty="0">
                <a:latin typeface="Times New Roman" charset="0"/>
              </a:rPr>
              <a:t>不可随意添减</a:t>
            </a:r>
            <a:r>
              <a:rPr kumimoji="1" lang="en-US" altLang="zh-CN" b="1" dirty="0">
                <a:latin typeface="Times New Roman" charset="0"/>
              </a:rPr>
              <a:t>)</a:t>
            </a:r>
            <a:r>
              <a:rPr kumimoji="1" lang="zh-CN" altLang="en-US" b="1" dirty="0">
                <a:latin typeface="Times New Roman" charset="0"/>
              </a:rPr>
              <a:t>。</a:t>
            </a:r>
          </a:p>
        </p:txBody>
      </p:sp>
      <p:sp>
        <p:nvSpPr>
          <p:cNvPr id="48131" name="Text Box 3"/>
          <p:cNvSpPr txBox="1">
            <a:spLocks noChangeArrowheads="1"/>
          </p:cNvSpPr>
          <p:nvPr/>
        </p:nvSpPr>
        <p:spPr bwMode="auto">
          <a:xfrm>
            <a:off x="838200" y="2057400"/>
            <a:ext cx="7391400" cy="329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b="1" dirty="0">
                <a:latin typeface="Times New Roman" charset="0"/>
              </a:rPr>
              <a:t>       </a:t>
            </a:r>
            <a:r>
              <a:rPr kumimoji="1" lang="zh-CN" altLang="en-US" b="1" dirty="0">
                <a:latin typeface="Times New Roman" charset="0"/>
              </a:rPr>
              <a:t>在运算过程中的有效数字取舍，一般遵循：</a:t>
            </a:r>
            <a:r>
              <a:rPr kumimoji="1" lang="zh-CN" altLang="en-US" b="1" dirty="0">
                <a:solidFill>
                  <a:srgbClr val="FF0000"/>
                </a:solidFill>
                <a:latin typeface="Times New Roman" charset="0"/>
              </a:rPr>
              <a:t>加减运算的结果以参与运算的末位最高的数为准：乘除则以有效数字最少的数为准。</a:t>
            </a:r>
          </a:p>
          <a:p>
            <a:pPr eaLnBrk="1" hangingPunct="1">
              <a:spcBef>
                <a:spcPct val="50000"/>
              </a:spcBef>
              <a:defRPr/>
            </a:pPr>
            <a:r>
              <a:rPr kumimoji="1" lang="zh-CN" altLang="en-US" b="1" dirty="0">
                <a:latin typeface="Times New Roman" charset="0"/>
              </a:rPr>
              <a:t>例如：</a:t>
            </a:r>
          </a:p>
          <a:p>
            <a:pPr eaLnBrk="1" hangingPunct="1">
              <a:spcBef>
                <a:spcPct val="50000"/>
              </a:spcBef>
              <a:defRPr/>
            </a:pPr>
            <a:r>
              <a:rPr kumimoji="1" lang="zh-CN" altLang="en-US" b="1" dirty="0">
                <a:latin typeface="Times New Roman" charset="0"/>
              </a:rPr>
              <a:t> </a:t>
            </a:r>
            <a:r>
              <a:rPr kumimoji="1" lang="en-US" altLang="zh-CN" b="1" dirty="0">
                <a:latin typeface="Times New Roman" charset="0"/>
              </a:rPr>
              <a:t>12.4+0.571=12.971=13.0;   </a:t>
            </a:r>
          </a:p>
          <a:p>
            <a:pPr eaLnBrk="1" hangingPunct="1">
              <a:spcBef>
                <a:spcPct val="50000"/>
              </a:spcBef>
              <a:defRPr/>
            </a:pPr>
            <a:r>
              <a:rPr kumimoji="1" lang="en-US" altLang="zh-CN" b="1" dirty="0">
                <a:latin typeface="Times New Roman" charset="0"/>
              </a:rPr>
              <a:t> 3600</a:t>
            </a:r>
            <a:r>
              <a:rPr kumimoji="1" lang="en-US" altLang="zh-CN" b="1" dirty="0">
                <a:latin typeface="Times New Roman" charset="0"/>
                <a:sym typeface="Symbol" charset="0"/>
              </a:rPr>
              <a:t></a:t>
            </a:r>
            <a:r>
              <a:rPr kumimoji="1" lang="en-US" altLang="zh-CN" b="1" dirty="0">
                <a:latin typeface="Times New Roman" charset="0"/>
              </a:rPr>
              <a:t>8.0=28800=2.9</a:t>
            </a:r>
            <a:r>
              <a:rPr kumimoji="1" lang="en-US" altLang="zh-CN" b="1" dirty="0">
                <a:latin typeface="Times New Roman" charset="0"/>
                <a:sym typeface="Symbol" charset="0"/>
              </a:rPr>
              <a:t></a:t>
            </a:r>
            <a:r>
              <a:rPr kumimoji="1" lang="en-US" altLang="zh-CN" b="1" dirty="0">
                <a:latin typeface="Times New Roman" charset="0"/>
              </a:rPr>
              <a:t>10</a:t>
            </a:r>
            <a:r>
              <a:rPr kumimoji="1" lang="en-US" altLang="zh-CN" b="1" baseline="30000" dirty="0">
                <a:latin typeface="Times New Roman" charset="0"/>
              </a:rPr>
              <a:t>4</a:t>
            </a:r>
            <a:endParaRPr kumimoji="1" lang="en-US" altLang="zh-CN" b="1" dirty="0">
              <a:latin typeface="Times New Roman"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6"/>
          <p:cNvSpPr>
            <a:spLocks noChangeArrowheads="1"/>
          </p:cNvSpPr>
          <p:nvPr/>
        </p:nvSpPr>
        <p:spPr bwMode="auto">
          <a:xfrm>
            <a:off x="1042988" y="620713"/>
            <a:ext cx="660717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spcBef>
                <a:spcPct val="20000"/>
              </a:spcBef>
              <a:buClr>
                <a:schemeClr val="folHlink"/>
              </a:buClr>
              <a:buSzPct val="60000"/>
              <a:buFont typeface="Wingdings" charset="0"/>
              <a:buNone/>
            </a:pPr>
            <a:r>
              <a:rPr kumimoji="1" lang="zh-CN" altLang="en-US" dirty="0">
                <a:solidFill>
                  <a:schemeClr val="hlink"/>
                </a:solidFill>
                <a:latin typeface="+mn-ea"/>
                <a:ea typeface="+mn-ea"/>
                <a:cs typeface="隶书" charset="0"/>
              </a:rPr>
              <a:t>例题：</a:t>
            </a:r>
            <a:r>
              <a:rPr kumimoji="1" lang="zh-CN" altLang="en-US" dirty="0">
                <a:solidFill>
                  <a:srgbClr val="0000CC"/>
                </a:solidFill>
                <a:latin typeface="+mn-ea"/>
                <a:ea typeface="+mn-ea"/>
                <a:cs typeface="隶书" charset="0"/>
              </a:rPr>
              <a:t>将下列数值取四位有效数字。</a:t>
            </a:r>
          </a:p>
          <a:p>
            <a:pPr marL="342900" indent="-342900" eaLnBrk="1" hangingPunct="1">
              <a:spcBef>
                <a:spcPct val="20000"/>
              </a:spcBef>
              <a:buClr>
                <a:schemeClr val="folHlink"/>
              </a:buClr>
              <a:buSzPct val="60000"/>
              <a:buFont typeface="Wingdings" charset="0"/>
              <a:buNone/>
            </a:pPr>
            <a:r>
              <a:rPr kumimoji="1" lang="zh-CN" altLang="en-US" dirty="0">
                <a:solidFill>
                  <a:srgbClr val="0000CC"/>
                </a:solidFill>
                <a:latin typeface="+mn-ea"/>
                <a:ea typeface="+mn-ea"/>
                <a:cs typeface="隶书" charset="0"/>
              </a:rPr>
              <a:t>  </a:t>
            </a:r>
            <a:r>
              <a:rPr kumimoji="1" lang="en-US" altLang="zh-CN" dirty="0">
                <a:solidFill>
                  <a:srgbClr val="0000CC"/>
                </a:solidFill>
                <a:latin typeface="+mn-ea"/>
                <a:ea typeface="+mn-ea"/>
                <a:cs typeface="隶书" charset="0"/>
              </a:rPr>
              <a:t>2.717</a:t>
            </a:r>
            <a:r>
              <a:rPr kumimoji="1" lang="en-US" altLang="zh-CN" u="sng" dirty="0">
                <a:solidFill>
                  <a:srgbClr val="0000CC"/>
                </a:solidFill>
                <a:latin typeface="+mn-ea"/>
                <a:ea typeface="+mn-ea"/>
                <a:cs typeface="隶书" charset="0"/>
              </a:rPr>
              <a:t>499</a:t>
            </a:r>
            <a:r>
              <a:rPr kumimoji="1" lang="en-US" altLang="zh-CN" dirty="0">
                <a:solidFill>
                  <a:srgbClr val="0000CC"/>
                </a:solidFill>
                <a:latin typeface="+mn-ea"/>
                <a:ea typeface="+mn-ea"/>
                <a:cs typeface="隶书" charset="0"/>
              </a:rPr>
              <a:t>→2.717</a:t>
            </a:r>
            <a:r>
              <a:rPr kumimoji="1" lang="zh-CN" altLang="en-US" dirty="0">
                <a:solidFill>
                  <a:srgbClr val="0000CC"/>
                </a:solidFill>
                <a:latin typeface="+mn-ea"/>
                <a:ea typeface="+mn-ea"/>
                <a:cs typeface="隶书" charset="0"/>
              </a:rPr>
              <a:t>（舍）</a:t>
            </a:r>
          </a:p>
          <a:p>
            <a:pPr marL="342900" indent="-342900" eaLnBrk="1" hangingPunct="1">
              <a:spcBef>
                <a:spcPct val="20000"/>
              </a:spcBef>
              <a:buClr>
                <a:schemeClr val="folHlink"/>
              </a:buClr>
              <a:buSzPct val="60000"/>
              <a:buFont typeface="Wingdings" charset="0"/>
              <a:buNone/>
            </a:pPr>
            <a:r>
              <a:rPr kumimoji="1" lang="zh-CN" altLang="en-US" dirty="0">
                <a:solidFill>
                  <a:srgbClr val="0000CC"/>
                </a:solidFill>
                <a:latin typeface="+mn-ea"/>
                <a:ea typeface="+mn-ea"/>
                <a:cs typeface="隶书" charset="0"/>
              </a:rPr>
              <a:t>  </a:t>
            </a:r>
            <a:r>
              <a:rPr kumimoji="1" lang="en-US" altLang="zh-CN" dirty="0">
                <a:solidFill>
                  <a:srgbClr val="0000CC"/>
                </a:solidFill>
                <a:latin typeface="+mn-ea"/>
                <a:ea typeface="+mn-ea"/>
                <a:cs typeface="隶书" charset="0"/>
              </a:rPr>
              <a:t>5.165</a:t>
            </a:r>
            <a:r>
              <a:rPr kumimoji="1" lang="en-US" altLang="zh-CN" u="sng" dirty="0">
                <a:solidFill>
                  <a:srgbClr val="0000CC"/>
                </a:solidFill>
                <a:latin typeface="+mn-ea"/>
                <a:ea typeface="+mn-ea"/>
                <a:cs typeface="隶书" charset="0"/>
              </a:rPr>
              <a:t>509</a:t>
            </a:r>
            <a:r>
              <a:rPr kumimoji="1" lang="en-US" altLang="zh-CN" dirty="0">
                <a:solidFill>
                  <a:srgbClr val="0000CC"/>
                </a:solidFill>
                <a:latin typeface="+mn-ea"/>
                <a:ea typeface="+mn-ea"/>
                <a:cs typeface="隶书" charset="0"/>
              </a:rPr>
              <a:t>→3.166</a:t>
            </a:r>
            <a:r>
              <a:rPr kumimoji="1" lang="zh-CN" altLang="en-US" dirty="0">
                <a:solidFill>
                  <a:srgbClr val="0000CC"/>
                </a:solidFill>
                <a:latin typeface="+mn-ea"/>
                <a:ea typeface="+mn-ea"/>
                <a:cs typeface="隶书" charset="0"/>
              </a:rPr>
              <a:t>（入）</a:t>
            </a:r>
          </a:p>
          <a:p>
            <a:pPr marL="342900" indent="-342900" eaLnBrk="1" hangingPunct="1">
              <a:spcBef>
                <a:spcPct val="20000"/>
              </a:spcBef>
              <a:buClr>
                <a:schemeClr val="folHlink"/>
              </a:buClr>
              <a:buSzPct val="60000"/>
              <a:buFont typeface="Wingdings" charset="0"/>
              <a:buNone/>
            </a:pPr>
            <a:r>
              <a:rPr kumimoji="1" lang="zh-CN" altLang="en-US" dirty="0">
                <a:solidFill>
                  <a:srgbClr val="0000CC"/>
                </a:solidFill>
                <a:latin typeface="+mn-ea"/>
                <a:ea typeface="+mn-ea"/>
                <a:cs typeface="隶书" charset="0"/>
              </a:rPr>
              <a:t>  </a:t>
            </a:r>
            <a:r>
              <a:rPr kumimoji="1" lang="en-US" altLang="zh-CN" dirty="0">
                <a:solidFill>
                  <a:srgbClr val="0000CC"/>
                </a:solidFill>
                <a:latin typeface="+mn-ea"/>
                <a:ea typeface="+mn-ea"/>
                <a:cs typeface="隶书" charset="0"/>
              </a:rPr>
              <a:t>4.51</a:t>
            </a:r>
            <a:r>
              <a:rPr kumimoji="1" lang="en-US" altLang="zh-CN" dirty="0">
                <a:solidFill>
                  <a:srgbClr val="FF0000"/>
                </a:solidFill>
                <a:latin typeface="+mn-ea"/>
                <a:ea typeface="+mn-ea"/>
                <a:cs typeface="隶书" charset="0"/>
              </a:rPr>
              <a:t>0</a:t>
            </a:r>
            <a:r>
              <a:rPr kumimoji="1" lang="en-US" altLang="zh-CN" u="sng" dirty="0">
                <a:solidFill>
                  <a:srgbClr val="0000CC"/>
                </a:solidFill>
                <a:latin typeface="+mn-ea"/>
                <a:ea typeface="+mn-ea"/>
                <a:cs typeface="隶书" charset="0"/>
              </a:rPr>
              <a:t>500</a:t>
            </a:r>
            <a:r>
              <a:rPr kumimoji="1" lang="en-US" altLang="zh-CN" dirty="0">
                <a:solidFill>
                  <a:srgbClr val="0000CC"/>
                </a:solidFill>
                <a:latin typeface="+mn-ea"/>
                <a:ea typeface="+mn-ea"/>
                <a:cs typeface="隶书" charset="0"/>
              </a:rPr>
              <a:t>→4.510</a:t>
            </a:r>
            <a:r>
              <a:rPr kumimoji="1" lang="zh-CN" altLang="en-US" dirty="0">
                <a:solidFill>
                  <a:srgbClr val="0000CC"/>
                </a:solidFill>
                <a:latin typeface="+mn-ea"/>
                <a:ea typeface="+mn-ea"/>
                <a:cs typeface="隶书" charset="0"/>
              </a:rPr>
              <a:t>。（凑偶）</a:t>
            </a:r>
          </a:p>
          <a:p>
            <a:pPr marL="342900" indent="-342900" eaLnBrk="1" hangingPunct="1">
              <a:spcBef>
                <a:spcPct val="20000"/>
              </a:spcBef>
              <a:buClr>
                <a:schemeClr val="folHlink"/>
              </a:buClr>
              <a:buSzPct val="60000"/>
              <a:buFont typeface="Wingdings" charset="0"/>
              <a:buNone/>
            </a:pPr>
            <a:r>
              <a:rPr kumimoji="1" lang="zh-CN" altLang="en-US" dirty="0">
                <a:solidFill>
                  <a:srgbClr val="0000CC"/>
                </a:solidFill>
                <a:latin typeface="+mn-ea"/>
                <a:ea typeface="+mn-ea"/>
                <a:cs typeface="隶书" charset="0"/>
              </a:rPr>
              <a:t>  </a:t>
            </a:r>
            <a:r>
              <a:rPr kumimoji="1" lang="en-US" altLang="zh-CN" dirty="0">
                <a:solidFill>
                  <a:srgbClr val="0000CC"/>
                </a:solidFill>
                <a:latin typeface="+mn-ea"/>
                <a:ea typeface="+mn-ea"/>
                <a:cs typeface="隶书" charset="0"/>
              </a:rPr>
              <a:t>4.51</a:t>
            </a:r>
            <a:r>
              <a:rPr kumimoji="1" lang="en-US" altLang="zh-CN" dirty="0">
                <a:solidFill>
                  <a:srgbClr val="FF0000"/>
                </a:solidFill>
                <a:latin typeface="+mn-ea"/>
                <a:ea typeface="+mn-ea"/>
                <a:cs typeface="隶书" charset="0"/>
              </a:rPr>
              <a:t>1</a:t>
            </a:r>
            <a:r>
              <a:rPr kumimoji="1" lang="en-US" altLang="zh-CN" u="sng" dirty="0">
                <a:solidFill>
                  <a:srgbClr val="0000CC"/>
                </a:solidFill>
                <a:latin typeface="+mn-ea"/>
                <a:ea typeface="+mn-ea"/>
                <a:cs typeface="隶书" charset="0"/>
              </a:rPr>
              <a:t>500</a:t>
            </a:r>
            <a:r>
              <a:rPr kumimoji="1" lang="en-US" altLang="zh-CN" dirty="0">
                <a:solidFill>
                  <a:srgbClr val="0000CC"/>
                </a:solidFill>
                <a:latin typeface="+mn-ea"/>
                <a:ea typeface="+mn-ea"/>
                <a:cs typeface="隶书" charset="0"/>
              </a:rPr>
              <a:t>→4.512</a:t>
            </a:r>
            <a:r>
              <a:rPr kumimoji="1" lang="zh-CN" altLang="en-US" dirty="0">
                <a:solidFill>
                  <a:srgbClr val="0000CC"/>
                </a:solidFill>
                <a:latin typeface="+mn-ea"/>
                <a:ea typeface="+mn-ea"/>
                <a:cs typeface="隶书" charset="0"/>
              </a:rPr>
              <a:t>。（凑偶）</a:t>
            </a:r>
          </a:p>
          <a:p>
            <a:pPr marL="342900" indent="-342900" eaLnBrk="1" hangingPunct="1">
              <a:spcBef>
                <a:spcPct val="20000"/>
              </a:spcBef>
              <a:buClr>
                <a:schemeClr val="folHlink"/>
              </a:buClr>
              <a:buSzPct val="60000"/>
              <a:buFont typeface="Wingdings" charset="0"/>
              <a:buNone/>
            </a:pPr>
            <a:r>
              <a:rPr kumimoji="1" lang="zh-CN" altLang="en-US" dirty="0">
                <a:solidFill>
                  <a:srgbClr val="0000CC"/>
                </a:solidFill>
                <a:latin typeface="+mn-ea"/>
                <a:ea typeface="+mn-ea"/>
              </a:rPr>
              <a:t>   </a:t>
            </a:r>
          </a:p>
        </p:txBody>
      </p:sp>
      <p:sp>
        <p:nvSpPr>
          <p:cNvPr id="125958" name="Rectangle 6"/>
          <p:cNvSpPr>
            <a:spLocks noChangeArrowheads="1"/>
          </p:cNvSpPr>
          <p:nvPr/>
        </p:nvSpPr>
        <p:spPr bwMode="auto">
          <a:xfrm>
            <a:off x="1331913" y="4005263"/>
            <a:ext cx="214454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defRPr/>
            </a:pPr>
            <a:r>
              <a:rPr kumimoji="1" lang="en-US" altLang="zh-CN" dirty="0">
                <a:solidFill>
                  <a:srgbClr val="0000CC"/>
                </a:solidFill>
                <a:latin typeface="+mn-ea"/>
                <a:ea typeface="+mn-ea"/>
              </a:rPr>
              <a:t>4.51</a:t>
            </a:r>
            <a:r>
              <a:rPr kumimoji="1" lang="en-US" altLang="zh-CN" dirty="0">
                <a:solidFill>
                  <a:srgbClr val="FF0000"/>
                </a:solidFill>
                <a:latin typeface="+mn-ea"/>
                <a:ea typeface="+mn-ea"/>
              </a:rPr>
              <a:t>0</a:t>
            </a:r>
            <a:r>
              <a:rPr kumimoji="1" lang="en-US" altLang="zh-CN" u="sng" dirty="0">
                <a:solidFill>
                  <a:srgbClr val="0000CC"/>
                </a:solidFill>
                <a:latin typeface="+mn-ea"/>
                <a:ea typeface="+mn-ea"/>
              </a:rPr>
              <a:t>501</a:t>
            </a:r>
            <a:r>
              <a:rPr kumimoji="1" lang="en-US" altLang="zh-CN" dirty="0">
                <a:solidFill>
                  <a:srgbClr val="0000CC"/>
                </a:solidFill>
                <a:latin typeface="+mn-ea"/>
                <a:ea typeface="+mn-ea"/>
              </a:rPr>
              <a:t>→</a:t>
            </a:r>
          </a:p>
        </p:txBody>
      </p:sp>
      <p:sp>
        <p:nvSpPr>
          <p:cNvPr id="125959" name="Rectangle 7"/>
          <p:cNvSpPr>
            <a:spLocks noChangeArrowheads="1"/>
          </p:cNvSpPr>
          <p:nvPr/>
        </p:nvSpPr>
        <p:spPr bwMode="auto">
          <a:xfrm>
            <a:off x="3348038" y="4005263"/>
            <a:ext cx="525641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defRPr/>
            </a:pPr>
            <a:r>
              <a:rPr kumimoji="1" lang="en-US" altLang="zh-CN" dirty="0">
                <a:solidFill>
                  <a:srgbClr val="0000CC"/>
                </a:solidFill>
                <a:latin typeface="+mn-ea"/>
                <a:ea typeface="+mn-ea"/>
              </a:rPr>
              <a:t>4.51</a:t>
            </a:r>
            <a:r>
              <a:rPr kumimoji="1" lang="en-US" altLang="zh-CN" dirty="0">
                <a:solidFill>
                  <a:srgbClr val="FF0000"/>
                </a:solidFill>
                <a:latin typeface="+mn-ea"/>
                <a:ea typeface="+mn-ea"/>
              </a:rPr>
              <a:t>1</a:t>
            </a:r>
            <a:r>
              <a:rPr kumimoji="1" lang="zh-CN" altLang="en-US" dirty="0">
                <a:solidFill>
                  <a:srgbClr val="FF0000"/>
                </a:solidFill>
                <a:latin typeface="+mn-ea"/>
                <a:ea typeface="+mn-ea"/>
              </a:rPr>
              <a:t> </a:t>
            </a:r>
            <a:r>
              <a:rPr kumimoji="1" lang="zh-CN" altLang="en-US" b="1" dirty="0">
                <a:solidFill>
                  <a:srgbClr val="0000FF"/>
                </a:solidFill>
                <a:latin typeface="+mn-ea"/>
                <a:ea typeface="+mn-ea"/>
              </a:rPr>
              <a:t>（仅</a:t>
            </a:r>
            <a:r>
              <a:rPr kumimoji="1" lang="en-US" altLang="zh-CN" b="1" dirty="0">
                <a:solidFill>
                  <a:srgbClr val="0000FF"/>
                </a:solidFill>
                <a:latin typeface="+mn-ea"/>
                <a:ea typeface="+mn-ea"/>
              </a:rPr>
              <a:t>1</a:t>
            </a:r>
            <a:r>
              <a:rPr kumimoji="1" lang="zh-CN" altLang="en-US" b="1" dirty="0">
                <a:solidFill>
                  <a:srgbClr val="0000FF"/>
                </a:solidFill>
                <a:latin typeface="+mn-ea"/>
                <a:ea typeface="+mn-ea"/>
              </a:rPr>
              <a:t>个修约区间最接近已知数）</a:t>
            </a:r>
            <a:endParaRPr kumimoji="1" lang="en-US" altLang="zh-CN" b="1" dirty="0">
              <a:solidFill>
                <a:srgbClr val="0000FF"/>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5958"/>
                                        </p:tgtEl>
                                        <p:attrNameLst>
                                          <p:attrName>style.visibility</p:attrName>
                                        </p:attrNameLst>
                                      </p:cBhvr>
                                      <p:to>
                                        <p:strVal val="visible"/>
                                      </p:to>
                                    </p:set>
                                    <p:animEffect transition="in" filter="blinds(horizontal)">
                                      <p:cBhvr>
                                        <p:cTn id="7" dur="500"/>
                                        <p:tgtEl>
                                          <p:spTgt spid="1259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5959"/>
                                        </p:tgtEl>
                                        <p:attrNameLst>
                                          <p:attrName>style.visibility</p:attrName>
                                        </p:attrNameLst>
                                      </p:cBhvr>
                                      <p:to>
                                        <p:strVal val="visible"/>
                                      </p:to>
                                    </p:set>
                                    <p:animEffect transition="in" filter="blinds(horizontal)">
                                      <p:cBhvr>
                                        <p:cTn id="12" dur="500"/>
                                        <p:tgtEl>
                                          <p:spTgt spid="12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8" grpId="0"/>
      <p:bldP spid="1259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762000" y="381000"/>
            <a:ext cx="4019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3200" b="1" dirty="0">
                <a:solidFill>
                  <a:srgbClr val="000000"/>
                </a:solidFill>
                <a:latin typeface="+mn-ea"/>
                <a:ea typeface="+mn-ea"/>
              </a:rPr>
              <a:t>2. </a:t>
            </a:r>
            <a:r>
              <a:rPr kumimoji="1" lang="zh-CN" altLang="en-US" sz="3200" b="1" dirty="0">
                <a:solidFill>
                  <a:srgbClr val="000000"/>
                </a:solidFill>
                <a:latin typeface="Times New Roman" charset="0"/>
              </a:rPr>
              <a:t>数值书写的要求</a:t>
            </a:r>
            <a:endParaRPr kumimoji="1" lang="zh-CN" altLang="en-US" sz="2400" b="1" dirty="0">
              <a:solidFill>
                <a:srgbClr val="000000"/>
              </a:solidFill>
              <a:latin typeface="Times New Roman" charset="0"/>
            </a:endParaRPr>
          </a:p>
        </p:txBody>
      </p:sp>
      <p:sp>
        <p:nvSpPr>
          <p:cNvPr id="50179" name="Text Box 3"/>
          <p:cNvSpPr txBox="1">
            <a:spLocks noChangeArrowheads="1"/>
          </p:cNvSpPr>
          <p:nvPr/>
        </p:nvSpPr>
        <p:spPr bwMode="auto">
          <a:xfrm>
            <a:off x="323528" y="1268413"/>
            <a:ext cx="864096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marL="514350" indent="-514350" eaLnBrk="1" hangingPunct="1">
              <a:spcBef>
                <a:spcPct val="50000"/>
              </a:spcBef>
              <a:buAutoNum type="arabicParenR"/>
              <a:defRPr/>
            </a:pPr>
            <a:r>
              <a:rPr kumimoji="1" lang="zh-CN" altLang="en-US" b="1" dirty="0" smtClean="0">
                <a:latin typeface="Times New Roman" charset="0"/>
              </a:rPr>
              <a:t>有效</a:t>
            </a:r>
            <a:r>
              <a:rPr kumimoji="1" lang="zh-CN" altLang="en-US" b="1" dirty="0">
                <a:latin typeface="Times New Roman" charset="0"/>
              </a:rPr>
              <a:t>数字的</a:t>
            </a:r>
            <a:r>
              <a:rPr kumimoji="1" lang="zh-CN" altLang="en-US" b="1" dirty="0">
                <a:solidFill>
                  <a:srgbClr val="FF0000"/>
                </a:solidFill>
                <a:latin typeface="Times New Roman" charset="0"/>
              </a:rPr>
              <a:t>位数</a:t>
            </a:r>
            <a:r>
              <a:rPr kumimoji="1" lang="zh-CN" altLang="en-US" b="1" dirty="0">
                <a:latin typeface="Times New Roman" charset="0"/>
              </a:rPr>
              <a:t>是由</a:t>
            </a:r>
            <a:r>
              <a:rPr kumimoji="1" lang="zh-CN" altLang="en-US" sz="3200" b="1" dirty="0">
                <a:solidFill>
                  <a:srgbClr val="FF0000"/>
                </a:solidFill>
                <a:latin typeface="Times New Roman" charset="0"/>
              </a:rPr>
              <a:t>合成不确定度</a:t>
            </a:r>
            <a:r>
              <a:rPr kumimoji="1" lang="zh-CN" altLang="en-US" b="1" dirty="0">
                <a:latin typeface="Times New Roman" charset="0"/>
              </a:rPr>
              <a:t>来确定。测量值的</a:t>
            </a:r>
            <a:r>
              <a:rPr kumimoji="1" lang="zh-CN" altLang="en-US" b="1" dirty="0">
                <a:solidFill>
                  <a:srgbClr val="FF0000"/>
                </a:solidFill>
                <a:latin typeface="Times New Roman" charset="0"/>
              </a:rPr>
              <a:t>最后一位应与不确定度的最后一位对齐。     </a:t>
            </a:r>
            <a:endParaRPr kumimoji="1" lang="en-US" altLang="zh-CN" b="1" dirty="0" smtClean="0">
              <a:solidFill>
                <a:srgbClr val="FF0000"/>
              </a:solidFill>
              <a:latin typeface="Times New Roman" charset="0"/>
            </a:endParaRPr>
          </a:p>
          <a:p>
            <a:pPr eaLnBrk="1" hangingPunct="1">
              <a:spcBef>
                <a:spcPct val="50000"/>
              </a:spcBef>
              <a:defRPr/>
            </a:pPr>
            <a:r>
              <a:rPr kumimoji="1" lang="zh-CN" altLang="en-US" b="1" dirty="0" smtClean="0">
                <a:latin typeface="Times New Roman" charset="0"/>
              </a:rPr>
              <a:t>一般总不确</a:t>
            </a:r>
            <a:r>
              <a:rPr kumimoji="1" lang="zh-CN" altLang="en-US" b="1" dirty="0">
                <a:latin typeface="Times New Roman" charset="0"/>
              </a:rPr>
              <a:t>定度只取一位</a:t>
            </a:r>
            <a:r>
              <a:rPr kumimoji="1" lang="zh-CN" altLang="en-US" b="1" dirty="0"/>
              <a:t>（首位大等于</a:t>
            </a:r>
            <a:r>
              <a:rPr kumimoji="1" lang="en-US" altLang="zh-CN" b="1" dirty="0"/>
              <a:t>3</a:t>
            </a:r>
            <a:r>
              <a:rPr kumimoji="1" lang="zh-CN" altLang="en-US" b="1" dirty="0"/>
              <a:t>时），</a:t>
            </a:r>
            <a:r>
              <a:rPr kumimoji="1" lang="zh-CN" altLang="en-US" b="1" dirty="0">
                <a:latin typeface="Times New Roman" charset="0"/>
              </a:rPr>
              <a:t>或二位（首位小于</a:t>
            </a:r>
            <a:r>
              <a:rPr kumimoji="1" lang="en-US" altLang="zh-CN" b="1" dirty="0">
                <a:latin typeface="Times New Roman" charset="0"/>
              </a:rPr>
              <a:t>3</a:t>
            </a:r>
            <a:r>
              <a:rPr kumimoji="1" lang="zh-CN" altLang="en-US" b="1" dirty="0">
                <a:latin typeface="Times New Roman" charset="0"/>
              </a:rPr>
              <a:t>时）取二位，不可多取。例如：</a:t>
            </a:r>
          </a:p>
          <a:p>
            <a:pPr eaLnBrk="1" hangingPunct="1">
              <a:spcBef>
                <a:spcPct val="50000"/>
              </a:spcBef>
              <a:defRPr/>
            </a:pPr>
            <a:r>
              <a:rPr kumimoji="1" lang="zh-CN" altLang="en-US" b="1" dirty="0">
                <a:latin typeface="Times New Roman" charset="0"/>
              </a:rPr>
              <a:t> </a:t>
            </a:r>
            <a:r>
              <a:rPr kumimoji="1" lang="en-US" altLang="zh-CN" b="1" dirty="0">
                <a:latin typeface="Times New Roman" charset="0"/>
              </a:rPr>
              <a:t>S=(2.3450</a:t>
            </a:r>
            <a:r>
              <a:rPr kumimoji="1" lang="en-US" altLang="zh-CN" b="1" dirty="0">
                <a:latin typeface="Times New Roman" charset="0"/>
                <a:sym typeface="Symbol" charset="0"/>
              </a:rPr>
              <a:t></a:t>
            </a:r>
            <a:r>
              <a:rPr kumimoji="1" lang="en-US" altLang="zh-CN" b="1" dirty="0">
                <a:latin typeface="Times New Roman" charset="0"/>
              </a:rPr>
              <a:t>0.0320) cm</a:t>
            </a:r>
            <a:r>
              <a:rPr kumimoji="1" lang="en-US" altLang="zh-CN" b="1" baseline="30000" dirty="0">
                <a:latin typeface="Times New Roman" charset="0"/>
              </a:rPr>
              <a:t>2</a:t>
            </a:r>
            <a:r>
              <a:rPr kumimoji="1" lang="zh-CN" altLang="en-US" b="1" dirty="0">
                <a:latin typeface="Times New Roman" charset="0"/>
              </a:rPr>
              <a:t>， </a:t>
            </a:r>
            <a:r>
              <a:rPr kumimoji="1" lang="zh-CN" altLang="en-US" b="1" dirty="0">
                <a:solidFill>
                  <a:srgbClr val="FF0000"/>
                </a:solidFill>
                <a:latin typeface="Times New Roman" charset="0"/>
                <a:cs typeface="Times New Roman" charset="0"/>
                <a:sym typeface="Symbol" charset="0"/>
              </a:rPr>
              <a:t></a:t>
            </a:r>
            <a:r>
              <a:rPr kumimoji="1" lang="en-US" altLang="zh-CN" b="1" dirty="0">
                <a:solidFill>
                  <a:srgbClr val="FF0000"/>
                </a:solidFill>
                <a:latin typeface="Times New Roman" panose="02020603050405020304" pitchFamily="18" charset="0"/>
                <a:cs typeface="Times New Roman" panose="02020603050405020304" pitchFamily="18" charset="0"/>
              </a:rPr>
              <a:t>S = (2.34</a:t>
            </a:r>
            <a:r>
              <a:rPr kumimoji="1" lang="en-US" altLang="zh-CN" b="1" dirty="0">
                <a:solidFill>
                  <a:srgbClr val="FF0000"/>
                </a:solidFill>
                <a:latin typeface="Times New Roman" panose="02020603050405020304" pitchFamily="18" charset="0"/>
                <a:cs typeface="Times New Roman" panose="02020603050405020304" pitchFamily="18" charset="0"/>
                <a:sym typeface="Symbol" charset="0"/>
              </a:rPr>
              <a:t></a:t>
            </a:r>
            <a:r>
              <a:rPr kumimoji="1" lang="en-US" altLang="zh-CN" b="1" dirty="0">
                <a:solidFill>
                  <a:srgbClr val="FF0000"/>
                </a:solidFill>
                <a:latin typeface="Times New Roman" panose="02020603050405020304" pitchFamily="18" charset="0"/>
                <a:cs typeface="Times New Roman" panose="02020603050405020304" pitchFamily="18" charset="0"/>
              </a:rPr>
              <a:t>0.04) cm</a:t>
            </a:r>
            <a:r>
              <a:rPr kumimoji="1" lang="en-US" altLang="zh-CN" b="1" baseline="30000" dirty="0">
                <a:solidFill>
                  <a:srgbClr val="FF0000"/>
                </a:solidFill>
                <a:latin typeface="Times New Roman" panose="02020603050405020304" pitchFamily="18" charset="0"/>
                <a:cs typeface="Times New Roman" panose="02020603050405020304" pitchFamily="18" charset="0"/>
              </a:rPr>
              <a:t>2</a:t>
            </a:r>
          </a:p>
          <a:p>
            <a:pPr eaLnBrk="1" hangingPunct="1">
              <a:spcBef>
                <a:spcPct val="50000"/>
              </a:spcBef>
              <a:defRPr/>
            </a:pPr>
            <a:r>
              <a:rPr kumimoji="1" lang="en-US" altLang="zh-CN" b="1" dirty="0">
                <a:latin typeface="Times New Roman" charset="0"/>
              </a:rPr>
              <a:t>S= (2.3530</a:t>
            </a:r>
            <a:r>
              <a:rPr kumimoji="1" lang="en-US" altLang="zh-CN" b="1" dirty="0">
                <a:latin typeface="Times New Roman" charset="0"/>
                <a:sym typeface="Symbol" charset="0"/>
              </a:rPr>
              <a:t></a:t>
            </a:r>
            <a:r>
              <a:rPr kumimoji="1" lang="en-US" altLang="zh-CN" b="1" dirty="0">
                <a:latin typeface="Times New Roman" charset="0"/>
              </a:rPr>
              <a:t>0.0212) cm</a:t>
            </a:r>
            <a:r>
              <a:rPr kumimoji="1" lang="en-US" altLang="zh-CN" b="1" baseline="30000" dirty="0">
                <a:latin typeface="Times New Roman" charset="0"/>
              </a:rPr>
              <a:t>2 </a:t>
            </a:r>
            <a:r>
              <a:rPr kumimoji="1" lang="zh-CN" altLang="en-US" b="1" dirty="0">
                <a:latin typeface="Times New Roman" charset="0"/>
              </a:rPr>
              <a:t>，</a:t>
            </a:r>
            <a:r>
              <a:rPr kumimoji="1" lang="zh-CN" altLang="en-US" b="1" dirty="0">
                <a:solidFill>
                  <a:srgbClr val="FF0000"/>
                </a:solidFill>
                <a:sym typeface="Symbol" charset="0"/>
              </a:rPr>
              <a:t></a:t>
            </a:r>
            <a:r>
              <a:rPr kumimoji="1" lang="en-US" altLang="zh-CN" b="1" dirty="0">
                <a:solidFill>
                  <a:srgbClr val="FF0000"/>
                </a:solidFill>
                <a:latin typeface="Times New Roman" panose="02020603050405020304" pitchFamily="18" charset="0"/>
                <a:cs typeface="Times New Roman" panose="02020603050405020304" pitchFamily="18" charset="0"/>
              </a:rPr>
              <a:t>S = (2.353</a:t>
            </a:r>
            <a:r>
              <a:rPr kumimoji="1" lang="en-US" altLang="zh-CN" b="1" dirty="0">
                <a:solidFill>
                  <a:srgbClr val="FF0000"/>
                </a:solidFill>
                <a:latin typeface="Times New Roman" panose="02020603050405020304" pitchFamily="18" charset="0"/>
                <a:cs typeface="Times New Roman" panose="02020603050405020304" pitchFamily="18" charset="0"/>
                <a:sym typeface="Symbol" charset="0"/>
              </a:rPr>
              <a:t></a:t>
            </a:r>
            <a:r>
              <a:rPr kumimoji="1" lang="en-US" altLang="zh-CN" b="1" dirty="0">
                <a:solidFill>
                  <a:srgbClr val="FF0000"/>
                </a:solidFill>
                <a:latin typeface="Times New Roman" panose="02020603050405020304" pitchFamily="18" charset="0"/>
                <a:cs typeface="Times New Roman" panose="02020603050405020304" pitchFamily="18" charset="0"/>
              </a:rPr>
              <a:t>0.022) cm</a:t>
            </a:r>
            <a:r>
              <a:rPr kumimoji="1" lang="en-US" altLang="zh-CN" b="1" baseline="30000" dirty="0">
                <a:solidFill>
                  <a:srgbClr val="FF0000"/>
                </a:solidFill>
                <a:latin typeface="Times New Roman" panose="02020603050405020304" pitchFamily="18" charset="0"/>
                <a:cs typeface="Times New Roman" panose="02020603050405020304" pitchFamily="18" charset="0"/>
              </a:rPr>
              <a:t>2</a:t>
            </a:r>
            <a:r>
              <a:rPr kumimoji="1" lang="en-US" altLang="zh-CN" baseline="30000" dirty="0">
                <a:latin typeface="Times New Roman" panose="02020603050405020304" pitchFamily="18" charset="0"/>
                <a:cs typeface="Times New Roman" panose="02020603050405020304" pitchFamily="18" charset="0"/>
              </a:rPr>
              <a:t> </a:t>
            </a:r>
            <a:endParaRPr kumimoji="1" lang="en-US" altLang="zh-CN" b="1" baseline="30000" dirty="0">
              <a:latin typeface="Times New Roman" panose="02020603050405020304" pitchFamily="18" charset="0"/>
              <a:cs typeface="Times New Roman" panose="02020603050405020304" pitchFamily="18" charset="0"/>
            </a:endParaRPr>
          </a:p>
          <a:p>
            <a:pPr eaLnBrk="1" hangingPunct="1">
              <a:spcBef>
                <a:spcPct val="50000"/>
              </a:spcBef>
              <a:defRPr/>
            </a:pPr>
            <a:r>
              <a:rPr kumimoji="1" lang="en-US" altLang="zh-CN" b="1" dirty="0">
                <a:latin typeface="Times New Roman" charset="0"/>
              </a:rPr>
              <a:t>2)   </a:t>
            </a:r>
            <a:r>
              <a:rPr kumimoji="1" lang="zh-CN" altLang="en-US" b="1" dirty="0">
                <a:latin typeface="Times New Roman" charset="0"/>
              </a:rPr>
              <a:t>为方便起见，对较大或较小的数值，常采用科学记数法，即使用</a:t>
            </a:r>
            <a:r>
              <a:rPr kumimoji="1" lang="zh-CN" altLang="en-US" b="1" dirty="0">
                <a:latin typeface="Times New Roman" charset="0"/>
                <a:sym typeface="Symbol" charset="0"/>
              </a:rPr>
              <a:t></a:t>
            </a:r>
            <a:r>
              <a:rPr kumimoji="1" lang="en-US" altLang="zh-CN" b="1" dirty="0">
                <a:latin typeface="Times New Roman" charset="0"/>
              </a:rPr>
              <a:t>10</a:t>
            </a:r>
            <a:r>
              <a:rPr kumimoji="1" lang="en-US" altLang="zh-CN" b="1" baseline="30000" dirty="0">
                <a:latin typeface="Times New Roman" charset="0"/>
              </a:rPr>
              <a:t>n</a:t>
            </a:r>
            <a:r>
              <a:rPr kumimoji="1" lang="zh-CN" altLang="en-US" b="1" dirty="0">
                <a:latin typeface="Times New Roman" charset="0"/>
              </a:rPr>
              <a:t>的形式，例如重力加速度可写成</a:t>
            </a:r>
            <a:r>
              <a:rPr kumimoji="1" lang="en-US" altLang="zh-CN" b="1" dirty="0">
                <a:latin typeface="Times New Roman" charset="0"/>
              </a:rPr>
              <a:t>9.80</a:t>
            </a:r>
            <a:r>
              <a:rPr kumimoji="1" lang="en-US" altLang="zh-CN" b="1" dirty="0">
                <a:latin typeface="Times New Roman" charset="0"/>
                <a:sym typeface="Symbol" charset="0"/>
              </a:rPr>
              <a:t></a:t>
            </a:r>
            <a:r>
              <a:rPr kumimoji="1" lang="en-US" altLang="zh-CN" b="1" dirty="0">
                <a:latin typeface="Times New Roman" charset="0"/>
              </a:rPr>
              <a:t>10</a:t>
            </a:r>
            <a:r>
              <a:rPr kumimoji="1" lang="en-US" altLang="zh-CN" b="1" baseline="30000" dirty="0">
                <a:latin typeface="Times New Roman" charset="0"/>
              </a:rPr>
              <a:t>-3 </a:t>
            </a:r>
            <a:r>
              <a:rPr kumimoji="1" lang="en-US" altLang="zh-CN" b="1" dirty="0">
                <a:latin typeface="Times New Roman" charset="0"/>
              </a:rPr>
              <a:t>km/s</a:t>
            </a:r>
            <a:r>
              <a:rPr kumimoji="1" lang="en-US" altLang="zh-CN" b="1" baseline="30000" dirty="0">
                <a:latin typeface="Times New Roman" charset="0"/>
              </a:rPr>
              <a:t>2</a:t>
            </a:r>
            <a:r>
              <a:rPr kumimoji="1" lang="zh-CN" altLang="en-US" b="1" dirty="0">
                <a:latin typeface="Times New Roman" charset="0"/>
              </a:rPr>
              <a:t>；阿伏加德罗常数</a:t>
            </a:r>
            <a:r>
              <a:rPr kumimoji="1" lang="en-US" altLang="zh-CN" b="1" dirty="0">
                <a:latin typeface="Times New Roman" charset="0"/>
              </a:rPr>
              <a:t>6.02214199</a:t>
            </a:r>
            <a:r>
              <a:rPr kumimoji="1" lang="en-US" altLang="zh-CN" b="1" dirty="0">
                <a:latin typeface="Times New Roman" charset="0"/>
                <a:sym typeface="Symbol" charset="0"/>
              </a:rPr>
              <a:t></a:t>
            </a:r>
            <a:r>
              <a:rPr kumimoji="1" lang="en-US" altLang="zh-CN" b="1" dirty="0">
                <a:latin typeface="Times New Roman" charset="0"/>
              </a:rPr>
              <a:t>10</a:t>
            </a:r>
            <a:r>
              <a:rPr kumimoji="1" lang="en-US" altLang="zh-CN" b="1" baseline="30000" dirty="0">
                <a:latin typeface="Times New Roman" charset="0"/>
              </a:rPr>
              <a:t>23 </a:t>
            </a:r>
            <a:r>
              <a:rPr kumimoji="1" lang="en-US" altLang="zh-CN" b="1" dirty="0">
                <a:latin typeface="Times New Roman" charset="0"/>
              </a:rPr>
              <a:t>/mol</a:t>
            </a:r>
            <a:r>
              <a:rPr kumimoji="1" lang="zh-CN" altLang="en-US" b="1" dirty="0">
                <a:latin typeface="Times New Roman" charset="0"/>
              </a:rPr>
              <a:t>等等。</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323528" y="2492375"/>
            <a:ext cx="7921947"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b="1" dirty="0">
                <a:latin typeface="Times New Roman" charset="0"/>
              </a:rPr>
              <a:t>4) </a:t>
            </a:r>
            <a:r>
              <a:rPr kumimoji="1" lang="zh-CN" altLang="en-US" b="1" dirty="0">
                <a:latin typeface="Times New Roman" charset="0"/>
              </a:rPr>
              <a:t>一个完整的测量结果表达式应有几部分组成：</a:t>
            </a:r>
          </a:p>
          <a:p>
            <a:pPr eaLnBrk="1" hangingPunct="1">
              <a:spcBef>
                <a:spcPct val="50000"/>
              </a:spcBef>
              <a:defRPr/>
            </a:pPr>
            <a:r>
              <a:rPr kumimoji="1" lang="zh-CN" altLang="en-US" b="1" dirty="0">
                <a:latin typeface="Times New Roman" charset="0"/>
              </a:rPr>
              <a:t>结果的代表符</a:t>
            </a:r>
            <a:r>
              <a:rPr kumimoji="1" lang="en-US" altLang="zh-CN" b="1" dirty="0">
                <a:latin typeface="Times New Roman" charset="0"/>
              </a:rPr>
              <a:t>=</a:t>
            </a:r>
            <a:r>
              <a:rPr kumimoji="1" lang="zh-CN" altLang="en-US" b="1" dirty="0">
                <a:latin typeface="Times New Roman" charset="0"/>
              </a:rPr>
              <a:t>（数值</a:t>
            </a:r>
            <a:r>
              <a:rPr kumimoji="1" lang="zh-CN" altLang="en-US" b="1" dirty="0">
                <a:latin typeface="Times New Roman" charset="0"/>
                <a:sym typeface="Symbol" charset="0"/>
              </a:rPr>
              <a:t></a:t>
            </a:r>
            <a:r>
              <a:rPr kumimoji="1" lang="zh-CN" altLang="en-US" b="1" dirty="0">
                <a:latin typeface="Times New Roman" charset="0"/>
              </a:rPr>
              <a:t>不确定度）单位</a:t>
            </a:r>
          </a:p>
          <a:p>
            <a:pPr eaLnBrk="1" hangingPunct="1">
              <a:spcBef>
                <a:spcPct val="50000"/>
              </a:spcBef>
              <a:defRPr/>
            </a:pPr>
            <a:r>
              <a:rPr kumimoji="1" lang="zh-CN" altLang="en-US" b="1" dirty="0">
                <a:latin typeface="Times New Roman" charset="0"/>
              </a:rPr>
              <a:t>例如：   </a:t>
            </a:r>
            <a:r>
              <a:rPr kumimoji="1" lang="en-US" altLang="zh-CN" b="1" dirty="0">
                <a:latin typeface="Times New Roman" charset="0"/>
              </a:rPr>
              <a:t>N=(3.456</a:t>
            </a:r>
            <a:r>
              <a:rPr kumimoji="1" lang="en-US" altLang="zh-CN" b="1" dirty="0">
                <a:latin typeface="Times New Roman" charset="0"/>
                <a:sym typeface="Symbol" charset="0"/>
              </a:rPr>
              <a:t></a:t>
            </a:r>
            <a:r>
              <a:rPr kumimoji="1" lang="en-US" altLang="zh-CN" b="1" dirty="0">
                <a:latin typeface="Times New Roman" charset="0"/>
              </a:rPr>
              <a:t>0.006) cm</a:t>
            </a:r>
          </a:p>
        </p:txBody>
      </p:sp>
      <p:sp>
        <p:nvSpPr>
          <p:cNvPr id="51203" name="Rectangle 3"/>
          <p:cNvSpPr>
            <a:spLocks noChangeArrowheads="1"/>
          </p:cNvSpPr>
          <p:nvPr/>
        </p:nvSpPr>
        <p:spPr bwMode="auto">
          <a:xfrm>
            <a:off x="323528" y="620713"/>
            <a:ext cx="8029897"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defRPr/>
            </a:pPr>
            <a:r>
              <a:rPr kumimoji="1" lang="en-US" altLang="zh-CN" b="1" dirty="0"/>
              <a:t>3) </a:t>
            </a:r>
            <a:r>
              <a:rPr kumimoji="1" lang="zh-CN" altLang="en-US" b="1" dirty="0"/>
              <a:t>结果是由</a:t>
            </a:r>
            <a:r>
              <a:rPr kumimoji="1" lang="zh-CN" altLang="en-US" b="1" dirty="0">
                <a:solidFill>
                  <a:srgbClr val="FF0000"/>
                </a:solidFill>
              </a:rPr>
              <a:t>间接测量</a:t>
            </a:r>
            <a:r>
              <a:rPr kumimoji="1" lang="zh-CN" altLang="en-US" b="1" dirty="0"/>
              <a:t>得到，其有效数字由算出结果的不确定度来确定。若没有给出各数值的不确定度，由有效数字运算法则确定。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linds(horizontal)">
                                      <p:cBhvr>
                                        <p:cTn id="7"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755576" y="692696"/>
            <a:ext cx="6696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sz="3200" b="1" dirty="0">
                <a:solidFill>
                  <a:srgbClr val="000000"/>
                </a:solidFill>
                <a:latin typeface="+mn-ea"/>
                <a:ea typeface="+mn-ea"/>
              </a:rPr>
              <a:t>3. </a:t>
            </a:r>
            <a:r>
              <a:rPr kumimoji="1" lang="zh-CN" altLang="en-US" sz="3200" b="1" dirty="0">
                <a:solidFill>
                  <a:srgbClr val="000000"/>
                </a:solidFill>
                <a:latin typeface="Times New Roman" charset="0"/>
              </a:rPr>
              <a:t>有效数字运算法则应用举例</a:t>
            </a:r>
            <a:r>
              <a:rPr kumimoji="1" lang="zh-CN" altLang="en-US" sz="3600" b="1" dirty="0">
                <a:solidFill>
                  <a:srgbClr val="000000"/>
                </a:solidFill>
                <a:latin typeface="Times New Roman" charset="0"/>
              </a:rPr>
              <a:t>：</a:t>
            </a:r>
          </a:p>
        </p:txBody>
      </p:sp>
      <p:sp>
        <p:nvSpPr>
          <p:cNvPr id="52227" name="Text Box 3"/>
          <p:cNvSpPr txBox="1">
            <a:spLocks noChangeArrowheads="1"/>
          </p:cNvSpPr>
          <p:nvPr/>
        </p:nvSpPr>
        <p:spPr bwMode="auto">
          <a:xfrm>
            <a:off x="1476375" y="1938338"/>
            <a:ext cx="5611813" cy="372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800">
                <a:solidFill>
                  <a:schemeClr val="tx1"/>
                </a:solidFill>
                <a:latin typeface="Arial" charset="0"/>
                <a:ea typeface="宋体" charset="0"/>
                <a:cs typeface="宋体" charset="0"/>
              </a:defRPr>
            </a:lvl1pPr>
            <a:lvl2pPr marL="914400" indent="-457200">
              <a:defRPr sz="2800">
                <a:solidFill>
                  <a:schemeClr val="tx1"/>
                </a:solidFill>
                <a:latin typeface="Arial" charset="0"/>
                <a:ea typeface="宋体" charset="0"/>
              </a:defRPr>
            </a:lvl2pPr>
            <a:lvl3pPr marL="1371600" indent="-457200">
              <a:defRPr sz="2800">
                <a:solidFill>
                  <a:schemeClr val="tx1"/>
                </a:solidFill>
                <a:latin typeface="Arial" charset="0"/>
                <a:ea typeface="宋体" charset="0"/>
              </a:defRPr>
            </a:lvl3pPr>
            <a:lvl4pPr marL="1828800" indent="-457200">
              <a:defRPr sz="2800">
                <a:solidFill>
                  <a:schemeClr val="tx1"/>
                </a:solidFill>
                <a:latin typeface="Arial" charset="0"/>
                <a:ea typeface="宋体" charset="0"/>
              </a:defRPr>
            </a:lvl4pPr>
            <a:lvl5pPr marL="2286000" indent="-457200">
              <a:defRPr sz="2800">
                <a:solidFill>
                  <a:schemeClr val="tx1"/>
                </a:solidFill>
                <a:latin typeface="Arial" charset="0"/>
                <a:ea typeface="宋体" charset="0"/>
              </a:defRPr>
            </a:lvl5pPr>
            <a:lvl6pPr marL="2743200" indent="-457200" eaLnBrk="0" fontAlgn="base" hangingPunct="0">
              <a:spcBef>
                <a:spcPct val="0"/>
              </a:spcBef>
              <a:spcAft>
                <a:spcPct val="0"/>
              </a:spcAft>
              <a:defRPr sz="2800">
                <a:solidFill>
                  <a:schemeClr val="tx1"/>
                </a:solidFill>
                <a:latin typeface="Arial" charset="0"/>
                <a:ea typeface="宋体" charset="0"/>
              </a:defRPr>
            </a:lvl6pPr>
            <a:lvl7pPr marL="3200400" indent="-457200" eaLnBrk="0" fontAlgn="base" hangingPunct="0">
              <a:spcBef>
                <a:spcPct val="0"/>
              </a:spcBef>
              <a:spcAft>
                <a:spcPct val="0"/>
              </a:spcAft>
              <a:defRPr sz="2800">
                <a:solidFill>
                  <a:schemeClr val="tx1"/>
                </a:solidFill>
                <a:latin typeface="Arial" charset="0"/>
                <a:ea typeface="宋体" charset="0"/>
              </a:defRPr>
            </a:lvl7pPr>
            <a:lvl8pPr marL="3657600" indent="-457200" eaLnBrk="0" fontAlgn="base" hangingPunct="0">
              <a:spcBef>
                <a:spcPct val="0"/>
              </a:spcBef>
              <a:spcAft>
                <a:spcPct val="0"/>
              </a:spcAft>
              <a:defRPr sz="2800">
                <a:solidFill>
                  <a:schemeClr val="tx1"/>
                </a:solidFill>
                <a:latin typeface="Arial" charset="0"/>
                <a:ea typeface="宋体" charset="0"/>
              </a:defRPr>
            </a:lvl8pPr>
            <a:lvl9pPr marL="4114800" indent="-4572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buFontTx/>
              <a:buAutoNum type="arabicParenR"/>
              <a:defRPr/>
            </a:pPr>
            <a:r>
              <a:rPr kumimoji="1" lang="en-US" altLang="zh-CN" b="1" dirty="0">
                <a:latin typeface="Times New Roman" charset="0"/>
              </a:rPr>
              <a:t>6.600</a:t>
            </a:r>
            <a:r>
              <a:rPr kumimoji="1" lang="en-US" altLang="zh-CN" b="1" dirty="0">
                <a:latin typeface="Times New Roman" charset="0"/>
                <a:sym typeface="Symbol" charset="0"/>
              </a:rPr>
              <a:t>6.0=1.1</a:t>
            </a:r>
          </a:p>
          <a:p>
            <a:pPr eaLnBrk="1" hangingPunct="1">
              <a:spcBef>
                <a:spcPct val="50000"/>
              </a:spcBef>
              <a:buFontTx/>
              <a:buAutoNum type="arabicParenR"/>
              <a:defRPr/>
            </a:pPr>
            <a:r>
              <a:rPr kumimoji="1" lang="en-US" altLang="zh-CN" b="1" dirty="0">
                <a:latin typeface="Times New Roman" charset="0"/>
              </a:rPr>
              <a:t>(6788+67.88)</a:t>
            </a:r>
            <a:r>
              <a:rPr kumimoji="1" lang="en-US" altLang="zh-CN" b="1" dirty="0">
                <a:latin typeface="Times New Roman" charset="0"/>
                <a:sym typeface="Symbol" charset="0"/>
              </a:rPr>
              <a:t>2.0=1.4</a:t>
            </a:r>
            <a:r>
              <a:rPr kumimoji="1" lang="en-US" altLang="zh-CN" b="1" dirty="0">
                <a:latin typeface="Times New Roman" charset="0"/>
                <a:cs typeface="Times New Roman" charset="0"/>
                <a:sym typeface="Symbol" charset="0"/>
              </a:rPr>
              <a:t>×10</a:t>
            </a:r>
            <a:r>
              <a:rPr kumimoji="1" lang="en-US" altLang="zh-CN" b="1" baseline="30000" dirty="0">
                <a:latin typeface="Times New Roman" charset="0"/>
                <a:cs typeface="Times New Roman" charset="0"/>
                <a:sym typeface="Symbol" charset="0"/>
              </a:rPr>
              <a:t>4</a:t>
            </a:r>
            <a:endParaRPr kumimoji="1" lang="en-US" altLang="zh-CN" b="1" dirty="0">
              <a:latin typeface="Times New Roman" charset="0"/>
              <a:cs typeface="Times New Roman" charset="0"/>
              <a:sym typeface="Symbol" charset="0"/>
            </a:endParaRPr>
          </a:p>
          <a:p>
            <a:pPr eaLnBrk="1" hangingPunct="1">
              <a:spcBef>
                <a:spcPct val="50000"/>
              </a:spcBef>
              <a:buFontTx/>
              <a:buAutoNum type="arabicParenR"/>
              <a:defRPr/>
            </a:pPr>
            <a:r>
              <a:rPr kumimoji="1" lang="en-US" altLang="zh-CN" b="1" dirty="0">
                <a:latin typeface="Times New Roman" charset="0"/>
                <a:cs typeface="Times New Roman" charset="0"/>
                <a:sym typeface="Symbol" charset="0"/>
              </a:rPr>
              <a:t>(4400000±2000)</a:t>
            </a:r>
            <a:r>
              <a:rPr kumimoji="1" lang="en-US" altLang="zh-CN" b="1" i="1" dirty="0">
                <a:latin typeface="Times New Roman" charset="0"/>
                <a:cs typeface="Times New Roman" charset="0"/>
                <a:sym typeface="Symbol" charset="0"/>
              </a:rPr>
              <a:t>m</a:t>
            </a:r>
            <a:r>
              <a:rPr kumimoji="1" lang="zh-CN" altLang="en-US" b="1" dirty="0">
                <a:latin typeface="Times New Roman" charset="0"/>
                <a:sym typeface="Symbol" charset="0"/>
              </a:rPr>
              <a:t>的正确表达式</a:t>
            </a:r>
          </a:p>
          <a:p>
            <a:pPr eaLnBrk="1" hangingPunct="1">
              <a:spcBef>
                <a:spcPct val="50000"/>
              </a:spcBef>
              <a:defRPr/>
            </a:pPr>
            <a:r>
              <a:rPr kumimoji="1" lang="zh-CN" altLang="en-US" b="1" dirty="0">
                <a:latin typeface="Times New Roman" charset="0"/>
              </a:rPr>
              <a:t>        （</a:t>
            </a:r>
            <a:r>
              <a:rPr kumimoji="1" lang="en-US" altLang="zh-CN" b="1" dirty="0">
                <a:latin typeface="Times New Roman" charset="0"/>
              </a:rPr>
              <a:t>4.4000±0.0020)×10</a:t>
            </a:r>
            <a:r>
              <a:rPr kumimoji="1" lang="en-US" altLang="zh-CN" b="1" baseline="30000" dirty="0">
                <a:latin typeface="Times New Roman" charset="0"/>
              </a:rPr>
              <a:t>6 </a:t>
            </a:r>
            <a:r>
              <a:rPr kumimoji="1" lang="en-US" altLang="zh-CN" b="1" dirty="0">
                <a:latin typeface="Times New Roman" charset="0"/>
              </a:rPr>
              <a:t>m</a:t>
            </a:r>
          </a:p>
          <a:p>
            <a:pPr eaLnBrk="1" hangingPunct="1">
              <a:spcBef>
                <a:spcPct val="50000"/>
              </a:spcBef>
              <a:defRPr/>
            </a:pPr>
            <a:r>
              <a:rPr kumimoji="1" lang="zh-CN" altLang="en-US" b="1" dirty="0">
                <a:latin typeface="Times New Roman" charset="0"/>
              </a:rPr>
              <a:t>或</a:t>
            </a:r>
            <a:r>
              <a:rPr kumimoji="1" lang="en-US" altLang="zh-CN" b="1" dirty="0">
                <a:latin typeface="Times New Roman" charset="0"/>
              </a:rPr>
              <a:t>:  </a:t>
            </a:r>
            <a:r>
              <a:rPr kumimoji="1" lang="zh-CN" altLang="en-US" b="1" dirty="0">
                <a:latin typeface="Times New Roman" charset="0"/>
              </a:rPr>
              <a:t>（</a:t>
            </a:r>
            <a:r>
              <a:rPr kumimoji="1" lang="en-US" altLang="zh-CN" b="1" dirty="0">
                <a:latin typeface="Times New Roman" charset="0"/>
              </a:rPr>
              <a:t>44000±20)×10</a:t>
            </a:r>
            <a:r>
              <a:rPr kumimoji="1" lang="en-US" altLang="zh-CN" b="1" baseline="30000" dirty="0">
                <a:latin typeface="Times New Roman" charset="0"/>
              </a:rPr>
              <a:t>2 </a:t>
            </a:r>
            <a:r>
              <a:rPr kumimoji="1" lang="en-US" altLang="zh-CN" b="1" dirty="0">
                <a:latin typeface="Times New Roman" charset="0"/>
              </a:rPr>
              <a:t>m</a:t>
            </a:r>
          </a:p>
          <a:p>
            <a:pPr eaLnBrk="1" hangingPunct="1">
              <a:spcBef>
                <a:spcPct val="50000"/>
              </a:spcBef>
              <a:defRPr/>
            </a:pPr>
            <a:r>
              <a:rPr kumimoji="1" lang="en-US" altLang="zh-CN" b="1" dirty="0">
                <a:latin typeface="Times New Roman" charset="0"/>
              </a:rPr>
              <a:t>4)  12</a:t>
            </a:r>
            <a:r>
              <a:rPr kumimoji="1" lang="en-US" altLang="zh-CN" b="1" baseline="30000" dirty="0">
                <a:latin typeface="Times New Roman" charset="0"/>
              </a:rPr>
              <a:t>3</a:t>
            </a:r>
            <a:r>
              <a:rPr kumimoji="1" lang="en-US" altLang="zh-CN" b="1" dirty="0">
                <a:latin typeface="Times New Roman" charset="0"/>
              </a:rPr>
              <a:t>×3=5184=5×10</a:t>
            </a:r>
            <a:r>
              <a:rPr kumimoji="1" lang="en-US" altLang="zh-CN" b="1" baseline="30000" dirty="0">
                <a:latin typeface="Times New Roman" charset="0"/>
              </a:rPr>
              <a:t>3</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7"/>
          <p:cNvSpPr>
            <a:spLocks noChangeArrowheads="1"/>
          </p:cNvSpPr>
          <p:nvPr/>
        </p:nvSpPr>
        <p:spPr bwMode="auto">
          <a:xfrm>
            <a:off x="1115616" y="548680"/>
            <a:ext cx="387798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spcBef>
                <a:spcPct val="20000"/>
              </a:spcBef>
              <a:buClr>
                <a:schemeClr val="folHlink"/>
              </a:buClr>
              <a:buSzPct val="60000"/>
              <a:buFont typeface="Wingdings" charset="0"/>
              <a:buNone/>
            </a:pPr>
            <a:r>
              <a:rPr kumimoji="1" lang="zh-CN" altLang="en-US" sz="3200" dirty="0">
                <a:solidFill>
                  <a:schemeClr val="hlink"/>
                </a:solidFill>
                <a:latin typeface="+mn-ea"/>
                <a:ea typeface="+mn-ea"/>
                <a:cs typeface="隶书" charset="0"/>
              </a:rPr>
              <a:t>不确定度的取舍例题</a:t>
            </a:r>
          </a:p>
        </p:txBody>
      </p:sp>
      <p:sp>
        <p:nvSpPr>
          <p:cNvPr id="71682" name="TextBox 10"/>
          <p:cNvSpPr txBox="1">
            <a:spLocks noChangeArrowheads="1"/>
          </p:cNvSpPr>
          <p:nvPr/>
        </p:nvSpPr>
        <p:spPr bwMode="auto">
          <a:xfrm>
            <a:off x="2500313" y="1324323"/>
            <a:ext cx="4572000"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eaLnBrk="1" hangingPunct="1">
              <a:spcBef>
                <a:spcPct val="20000"/>
              </a:spcBef>
              <a:buClr>
                <a:schemeClr val="folHlink"/>
              </a:buClr>
              <a:buSzPct val="60000"/>
              <a:buFont typeface="Wingdings" charset="0"/>
              <a:buNone/>
            </a:pPr>
            <a:r>
              <a:rPr lang="en-US" altLang="zh-CN" sz="3200" dirty="0">
                <a:latin typeface="Tahoma" charset="0"/>
              </a:rPr>
              <a:t>   </a:t>
            </a:r>
            <a:r>
              <a:rPr lang="zh-CN" altLang="en-US" sz="3200" dirty="0">
                <a:latin typeface="Tahoma" charset="0"/>
              </a:rPr>
              <a:t>，可保留</a:t>
            </a:r>
            <a:r>
              <a:rPr lang="en-US" altLang="zh-CN" sz="3200" dirty="0">
                <a:latin typeface="Tahoma" charset="0"/>
              </a:rPr>
              <a:t>2</a:t>
            </a:r>
            <a:r>
              <a:rPr lang="zh-CN" altLang="en-US" sz="3200" dirty="0">
                <a:latin typeface="Tahoma" charset="0"/>
              </a:rPr>
              <a:t>位有效数，</a:t>
            </a:r>
            <a:r>
              <a:rPr lang="en-US" altLang="zh-CN" sz="3200" dirty="0">
                <a:latin typeface="Tahoma" charset="0"/>
              </a:rPr>
              <a:t> </a:t>
            </a:r>
            <a:endParaRPr lang="zh-CN" altLang="en-US" sz="3200" dirty="0">
              <a:latin typeface="Tahoma" charset="0"/>
            </a:endParaRPr>
          </a:p>
          <a:p>
            <a:pPr eaLnBrk="1" hangingPunct="1">
              <a:spcBef>
                <a:spcPct val="20000"/>
              </a:spcBef>
              <a:buClr>
                <a:schemeClr val="folHlink"/>
              </a:buClr>
              <a:buSzPct val="60000"/>
              <a:buFont typeface="Wingdings" charset="0"/>
              <a:buNone/>
            </a:pPr>
            <a:r>
              <a:rPr lang="en-US" altLang="zh-CN" sz="3200" dirty="0">
                <a:latin typeface="Tahoma" charset="0"/>
              </a:rPr>
              <a:t>   </a:t>
            </a:r>
            <a:r>
              <a:rPr lang="zh-CN" altLang="en-US" sz="3200" dirty="0">
                <a:latin typeface="Tahoma" charset="0"/>
              </a:rPr>
              <a:t>，可保留</a:t>
            </a:r>
            <a:r>
              <a:rPr lang="en-US" altLang="zh-CN" sz="3200" dirty="0">
                <a:latin typeface="Tahoma" charset="0"/>
              </a:rPr>
              <a:t>2</a:t>
            </a:r>
            <a:r>
              <a:rPr lang="zh-CN" altLang="en-US" sz="3200" dirty="0">
                <a:latin typeface="Tahoma" charset="0"/>
              </a:rPr>
              <a:t>位有效数，</a:t>
            </a:r>
            <a:r>
              <a:rPr lang="en-US" altLang="zh-CN" sz="3200" dirty="0">
                <a:latin typeface="Tahoma" charset="0"/>
              </a:rPr>
              <a:t> </a:t>
            </a:r>
            <a:endParaRPr lang="zh-CN" altLang="en-US" sz="3200" dirty="0">
              <a:latin typeface="Tahoma" charset="0"/>
            </a:endParaRPr>
          </a:p>
          <a:p>
            <a:pPr eaLnBrk="1" hangingPunct="1">
              <a:spcBef>
                <a:spcPct val="20000"/>
              </a:spcBef>
              <a:buClr>
                <a:schemeClr val="folHlink"/>
              </a:buClr>
              <a:buSzPct val="60000"/>
              <a:buFont typeface="Wingdings" charset="0"/>
              <a:buNone/>
            </a:pPr>
            <a:r>
              <a:rPr lang="en-US" altLang="zh-CN" sz="3200" dirty="0">
                <a:latin typeface="Tahoma" charset="0"/>
              </a:rPr>
              <a:t>   </a:t>
            </a:r>
            <a:r>
              <a:rPr lang="zh-CN" altLang="en-US" sz="3200" dirty="0">
                <a:latin typeface="Tahoma" charset="0"/>
              </a:rPr>
              <a:t>，只保留</a:t>
            </a:r>
            <a:r>
              <a:rPr lang="en-US" altLang="zh-CN" sz="3200" dirty="0">
                <a:latin typeface="Tahoma" charset="0"/>
              </a:rPr>
              <a:t>1</a:t>
            </a:r>
            <a:r>
              <a:rPr lang="zh-CN" altLang="en-US" sz="3200" dirty="0">
                <a:latin typeface="Tahoma" charset="0"/>
              </a:rPr>
              <a:t>位有效数，</a:t>
            </a:r>
            <a:r>
              <a:rPr lang="en-US" altLang="zh-CN" sz="3200" dirty="0">
                <a:latin typeface="Tahoma" charset="0"/>
              </a:rPr>
              <a:t> </a:t>
            </a:r>
            <a:endParaRPr lang="zh-CN" altLang="en-US" sz="3200" dirty="0">
              <a:latin typeface="Tahoma" charset="0"/>
            </a:endParaRPr>
          </a:p>
          <a:p>
            <a:pPr eaLnBrk="1" hangingPunct="1">
              <a:spcBef>
                <a:spcPct val="20000"/>
              </a:spcBef>
              <a:buClr>
                <a:schemeClr val="folHlink"/>
              </a:buClr>
              <a:buSzPct val="60000"/>
              <a:buFont typeface="Wingdings" charset="0"/>
              <a:buNone/>
            </a:pPr>
            <a:r>
              <a:rPr lang="en-US" altLang="zh-CN" sz="3200" dirty="0">
                <a:latin typeface="Tahoma" charset="0"/>
              </a:rPr>
              <a:t>   </a:t>
            </a:r>
            <a:r>
              <a:rPr lang="zh-CN" altLang="en-US" sz="3200" dirty="0">
                <a:latin typeface="Tahoma" charset="0"/>
              </a:rPr>
              <a:t>，只保留</a:t>
            </a:r>
            <a:r>
              <a:rPr lang="en-US" altLang="zh-CN" sz="3200" dirty="0">
                <a:latin typeface="Tahoma" charset="0"/>
              </a:rPr>
              <a:t>1</a:t>
            </a:r>
            <a:r>
              <a:rPr lang="zh-CN" altLang="en-US" sz="3200" dirty="0">
                <a:latin typeface="Tahoma" charset="0"/>
              </a:rPr>
              <a:t>位有效数，</a:t>
            </a:r>
            <a:r>
              <a:rPr lang="en-US" altLang="zh-CN" sz="3200" dirty="0">
                <a:latin typeface="Tahoma" charset="0"/>
              </a:rPr>
              <a:t> </a:t>
            </a:r>
            <a:endParaRPr lang="zh-CN" altLang="en-US" sz="3200" dirty="0">
              <a:latin typeface="Tahoma" charset="0"/>
            </a:endParaRPr>
          </a:p>
        </p:txBody>
      </p:sp>
      <p:sp>
        <p:nvSpPr>
          <p:cNvPr id="71683" name="Rectangle 2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spcBef>
                <a:spcPct val="20000"/>
              </a:spcBef>
              <a:buClr>
                <a:schemeClr val="folHlink"/>
              </a:buClr>
              <a:buSzPct val="60000"/>
              <a:buFont typeface="Wingdings" charset="0"/>
              <a:buNone/>
            </a:pPr>
            <a:endParaRPr kumimoji="1" lang="zh-CN" altLang="en-US" sz="3200">
              <a:latin typeface="Tahoma" charset="0"/>
            </a:endParaRPr>
          </a:p>
        </p:txBody>
      </p:sp>
      <p:graphicFrame>
        <p:nvGraphicFramePr>
          <p:cNvPr id="71684" name="Object 25"/>
          <p:cNvGraphicFramePr>
            <a:graphicFrameLocks noChangeAspect="1"/>
          </p:cNvGraphicFramePr>
          <p:nvPr>
            <p:extLst>
              <p:ext uri="{D42A27DB-BD31-4B8C-83A1-F6EECF244321}">
                <p14:modId xmlns:p14="http://schemas.microsoft.com/office/powerpoint/2010/main" val="3217227966"/>
              </p:ext>
            </p:extLst>
          </p:nvPr>
        </p:nvGraphicFramePr>
        <p:xfrm>
          <a:off x="323850" y="1411635"/>
          <a:ext cx="2230438" cy="609600"/>
        </p:xfrm>
        <a:graphic>
          <a:graphicData uri="http://schemas.openxmlformats.org/presentationml/2006/ole">
            <mc:AlternateContent xmlns:mc="http://schemas.openxmlformats.org/markup-compatibility/2006">
              <mc:Choice xmlns:v="urn:schemas-microsoft-com:vml" Requires="v">
                <p:oleObj spid="_x0000_s215670" name="Equation" r:id="rId3" imgW="825500" imgH="228600" progId="Equation.3">
                  <p:embed/>
                </p:oleObj>
              </mc:Choice>
              <mc:Fallback>
                <p:oleObj name="Equation" r:id="rId3" imgW="825500" imgH="228600" progId="Equation.3">
                  <p:embed/>
                  <p:pic>
                    <p:nvPicPr>
                      <p:cNvPr id="0" name="Picture 5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411635"/>
                        <a:ext cx="223043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5" name="Rectangle 2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spcBef>
                <a:spcPct val="20000"/>
              </a:spcBef>
              <a:buClr>
                <a:schemeClr val="folHlink"/>
              </a:buClr>
              <a:buSzPct val="60000"/>
              <a:buFont typeface="Wingdings" charset="0"/>
              <a:buNone/>
            </a:pPr>
            <a:endParaRPr kumimoji="1" lang="zh-CN" altLang="en-US" sz="3200">
              <a:latin typeface="Tahoma" charset="0"/>
            </a:endParaRPr>
          </a:p>
        </p:txBody>
      </p:sp>
      <p:graphicFrame>
        <p:nvGraphicFramePr>
          <p:cNvPr id="71686" name="Object 27"/>
          <p:cNvGraphicFramePr>
            <a:graphicFrameLocks noChangeAspect="1"/>
          </p:cNvGraphicFramePr>
          <p:nvPr>
            <p:extLst>
              <p:ext uri="{D42A27DB-BD31-4B8C-83A1-F6EECF244321}">
                <p14:modId xmlns:p14="http://schemas.microsoft.com/office/powerpoint/2010/main" val="2363582242"/>
              </p:ext>
            </p:extLst>
          </p:nvPr>
        </p:nvGraphicFramePr>
        <p:xfrm>
          <a:off x="377825" y="1984723"/>
          <a:ext cx="2101850" cy="633412"/>
        </p:xfrm>
        <a:graphic>
          <a:graphicData uri="http://schemas.openxmlformats.org/presentationml/2006/ole">
            <mc:AlternateContent xmlns:mc="http://schemas.openxmlformats.org/markup-compatibility/2006">
              <mc:Choice xmlns:v="urn:schemas-microsoft-com:vml" Requires="v">
                <p:oleObj spid="_x0000_s215671" name="公式" r:id="rId5" imgW="736600" imgH="228600" progId="Equation.3">
                  <p:embed/>
                </p:oleObj>
              </mc:Choice>
              <mc:Fallback>
                <p:oleObj name="公式" r:id="rId5" imgW="736600" imgH="228600" progId="Equation.3">
                  <p:embed/>
                  <p:pic>
                    <p:nvPicPr>
                      <p:cNvPr id="0" name="Picture 5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25" y="1984723"/>
                        <a:ext cx="2101850" cy="633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7"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spcBef>
                <a:spcPct val="20000"/>
              </a:spcBef>
              <a:buClr>
                <a:schemeClr val="folHlink"/>
              </a:buClr>
              <a:buSzPct val="60000"/>
              <a:buFont typeface="Wingdings" charset="0"/>
              <a:buNone/>
            </a:pPr>
            <a:endParaRPr kumimoji="1" lang="zh-CN" altLang="en-US" sz="3200">
              <a:latin typeface="Tahoma" charset="0"/>
            </a:endParaRPr>
          </a:p>
        </p:txBody>
      </p:sp>
      <p:graphicFrame>
        <p:nvGraphicFramePr>
          <p:cNvPr id="71688" name="Object 29"/>
          <p:cNvGraphicFramePr>
            <a:graphicFrameLocks noChangeAspect="1"/>
          </p:cNvGraphicFramePr>
          <p:nvPr>
            <p:extLst>
              <p:ext uri="{D42A27DB-BD31-4B8C-83A1-F6EECF244321}">
                <p14:modId xmlns:p14="http://schemas.microsoft.com/office/powerpoint/2010/main" val="2702247709"/>
              </p:ext>
            </p:extLst>
          </p:nvPr>
        </p:nvGraphicFramePr>
        <p:xfrm>
          <a:off x="250825" y="2538760"/>
          <a:ext cx="2398713" cy="642938"/>
        </p:xfrm>
        <a:graphic>
          <a:graphicData uri="http://schemas.openxmlformats.org/presentationml/2006/ole">
            <mc:AlternateContent xmlns:mc="http://schemas.openxmlformats.org/markup-compatibility/2006">
              <mc:Choice xmlns:v="urn:schemas-microsoft-com:vml" Requires="v">
                <p:oleObj spid="_x0000_s215672" name="Equation" r:id="rId7" imgW="876369" imgH="241415" progId="Equation.3">
                  <p:embed/>
                </p:oleObj>
              </mc:Choice>
              <mc:Fallback>
                <p:oleObj name="Equation" r:id="rId7" imgW="876369" imgH="241415" progId="Equation.3">
                  <p:embed/>
                  <p:pic>
                    <p:nvPicPr>
                      <p:cNvPr id="0" name="Picture 6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2538760"/>
                        <a:ext cx="2398713"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9" name="Rectangle 3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spcBef>
                <a:spcPct val="20000"/>
              </a:spcBef>
              <a:buClr>
                <a:schemeClr val="folHlink"/>
              </a:buClr>
              <a:buSzPct val="60000"/>
              <a:buFont typeface="Wingdings" charset="0"/>
              <a:buNone/>
            </a:pPr>
            <a:endParaRPr kumimoji="1" lang="zh-CN" altLang="en-US" sz="3200">
              <a:latin typeface="Tahoma" charset="0"/>
            </a:endParaRPr>
          </a:p>
        </p:txBody>
      </p:sp>
      <p:graphicFrame>
        <p:nvGraphicFramePr>
          <p:cNvPr id="71690" name="Object 31"/>
          <p:cNvGraphicFramePr>
            <a:graphicFrameLocks noChangeAspect="1"/>
          </p:cNvGraphicFramePr>
          <p:nvPr>
            <p:extLst>
              <p:ext uri="{D42A27DB-BD31-4B8C-83A1-F6EECF244321}">
                <p14:modId xmlns:p14="http://schemas.microsoft.com/office/powerpoint/2010/main" val="4186925513"/>
              </p:ext>
            </p:extLst>
          </p:nvPr>
        </p:nvGraphicFramePr>
        <p:xfrm>
          <a:off x="285750" y="3110260"/>
          <a:ext cx="2428875" cy="642938"/>
        </p:xfrm>
        <a:graphic>
          <a:graphicData uri="http://schemas.openxmlformats.org/presentationml/2006/ole">
            <mc:AlternateContent xmlns:mc="http://schemas.openxmlformats.org/markup-compatibility/2006">
              <mc:Choice xmlns:v="urn:schemas-microsoft-com:vml" Requires="v">
                <p:oleObj spid="_x0000_s215673" name="Equation" r:id="rId9" imgW="749047" imgH="228738" progId="Equation.3">
                  <p:embed/>
                </p:oleObj>
              </mc:Choice>
              <mc:Fallback>
                <p:oleObj name="Equation" r:id="rId9" imgW="749047" imgH="228738" progId="Equation.3">
                  <p:embed/>
                  <p:pic>
                    <p:nvPicPr>
                      <p:cNvPr id="0" name="Picture 6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750" y="3110260"/>
                        <a:ext cx="2428875"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1" name="Object 33"/>
          <p:cNvGraphicFramePr>
            <a:graphicFrameLocks noChangeAspect="1"/>
          </p:cNvGraphicFramePr>
          <p:nvPr>
            <p:extLst>
              <p:ext uri="{D42A27DB-BD31-4B8C-83A1-F6EECF244321}">
                <p14:modId xmlns:p14="http://schemas.microsoft.com/office/powerpoint/2010/main" val="3080805369"/>
              </p:ext>
            </p:extLst>
          </p:nvPr>
        </p:nvGraphicFramePr>
        <p:xfrm>
          <a:off x="7138988" y="1268760"/>
          <a:ext cx="1612900" cy="609600"/>
        </p:xfrm>
        <a:graphic>
          <a:graphicData uri="http://schemas.openxmlformats.org/presentationml/2006/ole">
            <mc:AlternateContent xmlns:mc="http://schemas.openxmlformats.org/markup-compatibility/2006">
              <mc:Choice xmlns:v="urn:schemas-microsoft-com:vml" Requires="v">
                <p:oleObj spid="_x0000_s215674" name="Equation" r:id="rId11" imgW="596923" imgH="228738" progId="">
                  <p:embed/>
                </p:oleObj>
              </mc:Choice>
              <mc:Fallback>
                <p:oleObj name="Equation" r:id="rId11" imgW="596923" imgH="228738" progId="">
                  <p:embed/>
                  <p:pic>
                    <p:nvPicPr>
                      <p:cNvPr id="0" name="Picture 6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8988" y="1268760"/>
                        <a:ext cx="16129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2" name="Object 34"/>
          <p:cNvGraphicFramePr>
            <a:graphicFrameLocks noChangeAspect="1"/>
          </p:cNvGraphicFramePr>
          <p:nvPr>
            <p:extLst>
              <p:ext uri="{D42A27DB-BD31-4B8C-83A1-F6EECF244321}">
                <p14:modId xmlns:p14="http://schemas.microsoft.com/office/powerpoint/2010/main" val="2580790415"/>
              </p:ext>
            </p:extLst>
          </p:nvPr>
        </p:nvGraphicFramePr>
        <p:xfrm>
          <a:off x="7042150" y="1841848"/>
          <a:ext cx="1701800" cy="635000"/>
        </p:xfrm>
        <a:graphic>
          <a:graphicData uri="http://schemas.openxmlformats.org/presentationml/2006/ole">
            <mc:AlternateContent xmlns:mc="http://schemas.openxmlformats.org/markup-compatibility/2006">
              <mc:Choice xmlns:v="urn:schemas-microsoft-com:vml" Requires="v">
                <p:oleObj spid="_x0000_s215675" name="公式" r:id="rId13" imgW="596900" imgH="228600" progId="Equation.3">
                  <p:embed/>
                </p:oleObj>
              </mc:Choice>
              <mc:Fallback>
                <p:oleObj name="公式" r:id="rId13" imgW="596900" imgH="228600" progId="Equation.3">
                  <p:embed/>
                  <p:pic>
                    <p:nvPicPr>
                      <p:cNvPr id="0" name="Picture 6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1841848"/>
                        <a:ext cx="17018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3" name="Object 35"/>
          <p:cNvGraphicFramePr>
            <a:graphicFrameLocks noChangeAspect="1"/>
          </p:cNvGraphicFramePr>
          <p:nvPr>
            <p:extLst>
              <p:ext uri="{D42A27DB-BD31-4B8C-83A1-F6EECF244321}">
                <p14:modId xmlns:p14="http://schemas.microsoft.com/office/powerpoint/2010/main" val="2600242130"/>
              </p:ext>
            </p:extLst>
          </p:nvPr>
        </p:nvGraphicFramePr>
        <p:xfrm>
          <a:off x="7159625" y="2411760"/>
          <a:ext cx="1423988" cy="609600"/>
        </p:xfrm>
        <a:graphic>
          <a:graphicData uri="http://schemas.openxmlformats.org/presentationml/2006/ole">
            <mc:AlternateContent xmlns:mc="http://schemas.openxmlformats.org/markup-compatibility/2006">
              <mc:Choice xmlns:v="urn:schemas-microsoft-com:vml" Requires="v">
                <p:oleObj spid="_x0000_s215676" name="Equation" r:id="rId15" imgW="520547" imgH="228600" progId="Equation.3">
                  <p:embed/>
                </p:oleObj>
              </mc:Choice>
              <mc:Fallback>
                <p:oleObj name="Equation" r:id="rId15" imgW="520547" imgH="228600" progId="Equation.3">
                  <p:embed/>
                  <p:pic>
                    <p:nvPicPr>
                      <p:cNvPr id="0" name="Picture 60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59625" y="2411760"/>
                        <a:ext cx="142398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4" name="Object 36"/>
          <p:cNvGraphicFramePr>
            <a:graphicFrameLocks noChangeAspect="1"/>
          </p:cNvGraphicFramePr>
          <p:nvPr>
            <p:extLst>
              <p:ext uri="{D42A27DB-BD31-4B8C-83A1-F6EECF244321}">
                <p14:modId xmlns:p14="http://schemas.microsoft.com/office/powerpoint/2010/main" val="2230544200"/>
              </p:ext>
            </p:extLst>
          </p:nvPr>
        </p:nvGraphicFramePr>
        <p:xfrm>
          <a:off x="7142163" y="2967385"/>
          <a:ext cx="1465262" cy="642938"/>
        </p:xfrm>
        <a:graphic>
          <a:graphicData uri="http://schemas.openxmlformats.org/presentationml/2006/ole">
            <mc:AlternateContent xmlns:mc="http://schemas.openxmlformats.org/markup-compatibility/2006">
              <mc:Choice xmlns:v="urn:schemas-microsoft-com:vml" Requires="v">
                <p:oleObj spid="_x0000_s215677" name="Equation" r:id="rId17" imgW="520547" imgH="228600" progId="Equation.3">
                  <p:embed/>
                </p:oleObj>
              </mc:Choice>
              <mc:Fallback>
                <p:oleObj name="Equation" r:id="rId17" imgW="520547" imgH="228600" progId="Equation.3">
                  <p:embed/>
                  <p:pic>
                    <p:nvPicPr>
                      <p:cNvPr id="0" name="Picture 60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42163" y="2967385"/>
                        <a:ext cx="1465262"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5" name="椭圆 15"/>
          <p:cNvSpPr>
            <a:spLocks noChangeArrowheads="1"/>
          </p:cNvSpPr>
          <p:nvPr/>
        </p:nvSpPr>
        <p:spPr bwMode="auto">
          <a:xfrm>
            <a:off x="2143125" y="1395760"/>
            <a:ext cx="214313" cy="5715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342900" indent="-342900" eaLnBrk="1" hangingPunct="1">
              <a:spcBef>
                <a:spcPct val="20000"/>
              </a:spcBef>
              <a:buClr>
                <a:schemeClr val="folHlink"/>
              </a:buClr>
              <a:buSzPct val="60000"/>
              <a:buFont typeface="Wingdings" charset="0"/>
              <a:buNone/>
            </a:pPr>
            <a:endParaRPr kumimoji="1" lang="zh-CN" altLang="en-US" sz="3200">
              <a:latin typeface="Tahoma" charset="0"/>
            </a:endParaRPr>
          </a:p>
        </p:txBody>
      </p:sp>
      <p:sp>
        <p:nvSpPr>
          <p:cNvPr id="17" name="椭圆 16">
            <a:extLst/>
          </p:cNvPr>
          <p:cNvSpPr/>
          <p:nvPr/>
        </p:nvSpPr>
        <p:spPr bwMode="auto">
          <a:xfrm>
            <a:off x="1928813" y="1467198"/>
            <a:ext cx="214312" cy="428625"/>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342900" indent="-342900" eaLnBrk="1" hangingPunct="1">
              <a:spcBef>
                <a:spcPct val="20000"/>
              </a:spcBef>
              <a:buClr>
                <a:schemeClr val="folHlink"/>
              </a:buClr>
              <a:buSzPct val="60000"/>
              <a:buFont typeface="Wingdings" pitchFamily="2" charset="2"/>
              <a:buNone/>
              <a:defRPr/>
            </a:pPr>
            <a:endParaRPr kumimoji="1" lang="zh-CN" altLang="en-US" sz="3200">
              <a:ln>
                <a:solidFill>
                  <a:srgbClr val="FF0000"/>
                </a:solidFill>
              </a:ln>
              <a:solidFill>
                <a:schemeClr val="tx1"/>
              </a:solidFill>
            </a:endParaRPr>
          </a:p>
        </p:txBody>
      </p:sp>
      <p:sp>
        <p:nvSpPr>
          <p:cNvPr id="18" name="椭圆 17">
            <a:extLst/>
          </p:cNvPr>
          <p:cNvSpPr/>
          <p:nvPr/>
        </p:nvSpPr>
        <p:spPr bwMode="auto">
          <a:xfrm>
            <a:off x="2054225" y="2038698"/>
            <a:ext cx="214313" cy="428625"/>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342900" indent="-342900" eaLnBrk="1" hangingPunct="1">
              <a:spcBef>
                <a:spcPct val="20000"/>
              </a:spcBef>
              <a:buClr>
                <a:schemeClr val="folHlink"/>
              </a:buClr>
              <a:buSzPct val="60000"/>
              <a:buFont typeface="Wingdings" pitchFamily="2" charset="2"/>
              <a:buNone/>
              <a:defRPr/>
            </a:pPr>
            <a:endParaRPr kumimoji="1" lang="zh-CN" altLang="en-US" sz="3200">
              <a:ln>
                <a:solidFill>
                  <a:srgbClr val="FF0000"/>
                </a:solidFill>
              </a:ln>
              <a:solidFill>
                <a:schemeClr val="tx1"/>
              </a:solidFill>
            </a:endParaRPr>
          </a:p>
        </p:txBody>
      </p:sp>
      <p:sp>
        <p:nvSpPr>
          <p:cNvPr id="19" name="椭圆 18">
            <a:extLst/>
          </p:cNvPr>
          <p:cNvSpPr/>
          <p:nvPr/>
        </p:nvSpPr>
        <p:spPr bwMode="auto">
          <a:xfrm>
            <a:off x="1951038" y="2610198"/>
            <a:ext cx="214312" cy="428625"/>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342900" indent="-342900" eaLnBrk="1" hangingPunct="1">
              <a:spcBef>
                <a:spcPct val="20000"/>
              </a:spcBef>
              <a:buClr>
                <a:schemeClr val="folHlink"/>
              </a:buClr>
              <a:buSzPct val="60000"/>
              <a:buFont typeface="Wingdings" pitchFamily="2" charset="2"/>
              <a:buNone/>
              <a:defRPr/>
            </a:pPr>
            <a:endParaRPr kumimoji="1" lang="zh-CN" altLang="en-US" sz="3200">
              <a:ln>
                <a:solidFill>
                  <a:srgbClr val="FF0000"/>
                </a:solidFill>
              </a:ln>
              <a:solidFill>
                <a:schemeClr val="tx1"/>
              </a:solidFill>
            </a:endParaRPr>
          </a:p>
        </p:txBody>
      </p:sp>
      <p:sp>
        <p:nvSpPr>
          <p:cNvPr id="20" name="椭圆 19">
            <a:extLst/>
          </p:cNvPr>
          <p:cNvSpPr/>
          <p:nvPr/>
        </p:nvSpPr>
        <p:spPr bwMode="auto">
          <a:xfrm>
            <a:off x="1917700" y="3181698"/>
            <a:ext cx="214313" cy="428625"/>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342900" indent="-342900" eaLnBrk="1" hangingPunct="1">
              <a:spcBef>
                <a:spcPct val="20000"/>
              </a:spcBef>
              <a:buClr>
                <a:schemeClr val="folHlink"/>
              </a:buClr>
              <a:buSzPct val="60000"/>
              <a:buFont typeface="Wingdings" pitchFamily="2" charset="2"/>
              <a:buNone/>
              <a:defRPr/>
            </a:pPr>
            <a:endParaRPr kumimoji="1" lang="zh-CN" altLang="en-US" sz="3200">
              <a:ln>
                <a:solidFill>
                  <a:srgbClr val="FF0000"/>
                </a:solidFill>
              </a:ln>
              <a:solidFill>
                <a:schemeClr val="tx1"/>
              </a:solidFill>
            </a:endParaRPr>
          </a:p>
        </p:txBody>
      </p:sp>
      <p:pic>
        <p:nvPicPr>
          <p:cNvPr id="21" name="图片 20">
            <a:extLst/>
          </p:cNvPr>
          <p:cNvPicPr>
            <a:picLocks noChangeAspect="1"/>
          </p:cNvPicPr>
          <p:nvPr/>
        </p:nvPicPr>
        <p:blipFill>
          <a:blip r:embed="rId19" cstate="print"/>
          <a:srcRect b="41062"/>
          <a:stretch>
            <a:fillRect/>
          </a:stretch>
        </p:blipFill>
        <p:spPr>
          <a:xfrm>
            <a:off x="251520" y="4221088"/>
            <a:ext cx="8781771" cy="1880669"/>
          </a:xfrm>
          <a:prstGeom prst="rect">
            <a:avLst/>
          </a:prstGeom>
          <a:solidFill>
            <a:srgbClr val="FFFFFF">
              <a:shade val="85000"/>
            </a:srgbClr>
          </a:solidFill>
          <a:ln w="28575" cap="rnd" cmpd="sng">
            <a:solidFill>
              <a:srgbClr val="FF000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733425" y="985838"/>
            <a:ext cx="7788275" cy="381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446" tIns="51723" rIns="103446" bIns="51723">
            <a:spAutoFit/>
          </a:bodyPr>
          <a:lstStyle>
            <a:lvl1pPr eaLnBrk="0" hangingPunct="0">
              <a:defRPr kumimoji="1" sz="2400" b="1">
                <a:solidFill>
                  <a:schemeClr val="tx1"/>
                </a:solidFill>
                <a:latin typeface="Times New Roman" charset="0"/>
                <a:ea typeface="宋体" charset="0"/>
                <a:cs typeface="宋体" charset="0"/>
              </a:defRPr>
            </a:lvl1pPr>
            <a:lvl2pPr marL="742950" indent="-285750" eaLnBrk="0" hangingPunct="0">
              <a:defRPr kumimoji="1" sz="2400" b="1">
                <a:solidFill>
                  <a:schemeClr val="tx1"/>
                </a:solidFill>
                <a:latin typeface="Times New Roman" charset="0"/>
                <a:ea typeface="宋体" charset="0"/>
              </a:defRPr>
            </a:lvl2pPr>
            <a:lvl3pPr marL="1143000" indent="-228600" eaLnBrk="0" hangingPunct="0">
              <a:defRPr kumimoji="1" sz="2400" b="1">
                <a:solidFill>
                  <a:schemeClr val="tx1"/>
                </a:solidFill>
                <a:latin typeface="Times New Roman" charset="0"/>
                <a:ea typeface="宋体" charset="0"/>
              </a:defRPr>
            </a:lvl3pPr>
            <a:lvl4pPr marL="1600200" indent="-228600" eaLnBrk="0" hangingPunct="0">
              <a:defRPr kumimoji="1" sz="2400" b="1">
                <a:solidFill>
                  <a:schemeClr val="tx1"/>
                </a:solidFill>
                <a:latin typeface="Times New Roman" charset="0"/>
                <a:ea typeface="宋体" charset="0"/>
              </a:defRPr>
            </a:lvl4pPr>
            <a:lvl5pPr marL="2057400" indent="-228600" eaLnBrk="0" hangingPunct="0">
              <a:defRPr kumimoji="1" sz="2400" b="1">
                <a:solidFill>
                  <a:schemeClr val="tx1"/>
                </a:solidFill>
                <a:latin typeface="Times New Roman" charset="0"/>
                <a:ea typeface="宋体" charset="0"/>
              </a:defRPr>
            </a:lvl5pPr>
            <a:lvl6pPr marL="2514600" indent="-228600" eaLnBrk="0" fontAlgn="base" hangingPunct="0">
              <a:spcBef>
                <a:spcPct val="50000"/>
              </a:spcBef>
              <a:spcAft>
                <a:spcPct val="0"/>
              </a:spcAft>
              <a:defRPr kumimoji="1" sz="2400" b="1">
                <a:solidFill>
                  <a:schemeClr val="tx1"/>
                </a:solidFill>
                <a:latin typeface="Times New Roman" charset="0"/>
                <a:ea typeface="宋体" charset="0"/>
              </a:defRPr>
            </a:lvl6pPr>
            <a:lvl7pPr marL="2971800" indent="-228600" eaLnBrk="0" fontAlgn="base" hangingPunct="0">
              <a:spcBef>
                <a:spcPct val="50000"/>
              </a:spcBef>
              <a:spcAft>
                <a:spcPct val="0"/>
              </a:spcAft>
              <a:defRPr kumimoji="1" sz="2400" b="1">
                <a:solidFill>
                  <a:schemeClr val="tx1"/>
                </a:solidFill>
                <a:latin typeface="Times New Roman" charset="0"/>
                <a:ea typeface="宋体" charset="0"/>
              </a:defRPr>
            </a:lvl7pPr>
            <a:lvl8pPr marL="3429000" indent="-228600" eaLnBrk="0" fontAlgn="base" hangingPunct="0">
              <a:spcBef>
                <a:spcPct val="50000"/>
              </a:spcBef>
              <a:spcAft>
                <a:spcPct val="0"/>
              </a:spcAft>
              <a:defRPr kumimoji="1" sz="2400" b="1">
                <a:solidFill>
                  <a:schemeClr val="tx1"/>
                </a:solidFill>
                <a:latin typeface="Times New Roman" charset="0"/>
                <a:ea typeface="宋体" charset="0"/>
              </a:defRPr>
            </a:lvl8pPr>
            <a:lvl9pPr marL="3886200" indent="-228600" eaLnBrk="0" fontAlgn="base" hangingPunct="0">
              <a:spcBef>
                <a:spcPct val="50000"/>
              </a:spcBef>
              <a:spcAft>
                <a:spcPct val="0"/>
              </a:spcAft>
              <a:defRPr kumimoji="1" sz="2400" b="1">
                <a:solidFill>
                  <a:schemeClr val="tx1"/>
                </a:solidFill>
                <a:latin typeface="Times New Roman" charset="0"/>
                <a:ea typeface="宋体" charset="0"/>
              </a:defRPr>
            </a:lvl9pPr>
          </a:lstStyle>
          <a:p>
            <a:pPr marL="342900" indent="-342900" eaLnBrk="1" hangingPunct="1">
              <a:lnSpc>
                <a:spcPct val="150000"/>
              </a:lnSpc>
              <a:buFont typeface="Arial"/>
              <a:buChar char="•"/>
              <a:defRPr/>
            </a:pPr>
            <a:r>
              <a:rPr kumimoji="0" lang="en-US" altLang="zh-CN" sz="2300" b="0" dirty="0" smtClean="0">
                <a:solidFill>
                  <a:schemeClr val="tx1">
                    <a:lumMod val="75000"/>
                    <a:lumOff val="25000"/>
                  </a:schemeClr>
                </a:solidFill>
                <a:latin typeface="宋体" charset="0"/>
              </a:rPr>
              <a:t>2005</a:t>
            </a:r>
            <a:r>
              <a:rPr kumimoji="0" lang="zh-CN" altLang="en-US" sz="2300" b="0" dirty="0">
                <a:solidFill>
                  <a:schemeClr val="tx1">
                    <a:lumMod val="75000"/>
                    <a:lumOff val="25000"/>
                  </a:schemeClr>
                </a:solidFill>
                <a:latin typeface="宋体" charset="0"/>
              </a:rPr>
              <a:t>年初，南京某高校电工电子实验室在教学实验过程中，由于师生</a:t>
            </a:r>
            <a:r>
              <a:rPr kumimoji="0" lang="zh-CN" altLang="en-US" sz="2300" b="0" dirty="0">
                <a:solidFill>
                  <a:srgbClr val="FF0000"/>
                </a:solidFill>
                <a:latin typeface="宋体" charset="0"/>
              </a:rPr>
              <a:t>操作不当</a:t>
            </a:r>
            <a:r>
              <a:rPr kumimoji="0" lang="zh-CN" altLang="en-US" sz="2300" b="0" dirty="0">
                <a:solidFill>
                  <a:schemeClr val="tx1">
                    <a:lumMod val="75000"/>
                    <a:lumOff val="25000"/>
                  </a:schemeClr>
                </a:solidFill>
                <a:latin typeface="宋体" charset="0"/>
              </a:rPr>
              <a:t>，一名学生</a:t>
            </a:r>
            <a:r>
              <a:rPr kumimoji="0" lang="zh-CN" altLang="en-US" sz="2300" b="0" dirty="0">
                <a:solidFill>
                  <a:srgbClr val="FF0000"/>
                </a:solidFill>
                <a:latin typeface="宋体" charset="0"/>
              </a:rPr>
              <a:t>触电</a:t>
            </a:r>
            <a:r>
              <a:rPr kumimoji="0" lang="zh-CN" altLang="en-US" sz="2300" b="0" dirty="0">
                <a:solidFill>
                  <a:schemeClr val="tx1">
                    <a:lumMod val="75000"/>
                    <a:lumOff val="25000"/>
                  </a:schemeClr>
                </a:solidFill>
                <a:latin typeface="宋体" charset="0"/>
              </a:rPr>
              <a:t>身亡</a:t>
            </a:r>
            <a:r>
              <a:rPr kumimoji="0" lang="zh-CN" altLang="en-US" sz="2300" b="0" dirty="0" smtClean="0">
                <a:solidFill>
                  <a:schemeClr val="tx1">
                    <a:lumMod val="75000"/>
                    <a:lumOff val="25000"/>
                  </a:schemeClr>
                </a:solidFill>
                <a:latin typeface="宋体" charset="0"/>
              </a:rPr>
              <a:t>；</a:t>
            </a:r>
            <a:endParaRPr kumimoji="0" lang="en-US" altLang="zh-CN" sz="2300" b="0" dirty="0" smtClean="0">
              <a:solidFill>
                <a:schemeClr val="tx1">
                  <a:lumMod val="75000"/>
                  <a:lumOff val="25000"/>
                </a:schemeClr>
              </a:solidFill>
              <a:latin typeface="宋体" charset="0"/>
            </a:endParaRPr>
          </a:p>
          <a:p>
            <a:pPr marL="342900" indent="-342900" eaLnBrk="1" hangingPunct="1">
              <a:lnSpc>
                <a:spcPct val="150000"/>
              </a:lnSpc>
              <a:buFont typeface="Arial"/>
              <a:buChar char="•"/>
              <a:defRPr/>
            </a:pPr>
            <a:r>
              <a:rPr kumimoji="0" lang="en-US" altLang="zh-CN" sz="2300" b="0" dirty="0" smtClean="0">
                <a:solidFill>
                  <a:schemeClr val="tx1">
                    <a:lumMod val="75000"/>
                    <a:lumOff val="25000"/>
                  </a:schemeClr>
                </a:solidFill>
                <a:latin typeface="宋体" charset="0"/>
              </a:rPr>
              <a:t>2010</a:t>
            </a:r>
            <a:r>
              <a:rPr kumimoji="0" lang="zh-CN" altLang="en-US" sz="2300" b="0" dirty="0">
                <a:solidFill>
                  <a:schemeClr val="tx1">
                    <a:lumMod val="75000"/>
                    <a:lumOff val="25000"/>
                  </a:schemeClr>
                </a:solidFill>
                <a:latin typeface="宋体" charset="0"/>
              </a:rPr>
              <a:t>年</a:t>
            </a:r>
            <a:r>
              <a:rPr kumimoji="0" lang="en-US" altLang="zh-CN" sz="2300" b="0" dirty="0">
                <a:solidFill>
                  <a:schemeClr val="tx1">
                    <a:lumMod val="75000"/>
                    <a:lumOff val="25000"/>
                  </a:schemeClr>
                </a:solidFill>
                <a:latin typeface="宋体" charset="0"/>
              </a:rPr>
              <a:t>5</a:t>
            </a:r>
            <a:r>
              <a:rPr kumimoji="0" lang="zh-CN" altLang="en-US" sz="2300" b="0" dirty="0">
                <a:solidFill>
                  <a:schemeClr val="tx1">
                    <a:lumMod val="75000"/>
                    <a:lumOff val="25000"/>
                  </a:schemeClr>
                </a:solidFill>
                <a:latin typeface="宋体" charset="0"/>
              </a:rPr>
              <a:t>月</a:t>
            </a:r>
            <a:r>
              <a:rPr kumimoji="0" lang="en-US" altLang="zh-CN" sz="2300" b="0" dirty="0">
                <a:solidFill>
                  <a:schemeClr val="tx1">
                    <a:lumMod val="75000"/>
                    <a:lumOff val="25000"/>
                  </a:schemeClr>
                </a:solidFill>
                <a:latin typeface="宋体" charset="0"/>
              </a:rPr>
              <a:t>25</a:t>
            </a:r>
            <a:r>
              <a:rPr kumimoji="0" lang="zh-CN" altLang="en-US" sz="2300" b="0" dirty="0">
                <a:solidFill>
                  <a:schemeClr val="tx1">
                    <a:lumMod val="75000"/>
                    <a:lumOff val="25000"/>
                  </a:schemeClr>
                </a:solidFill>
                <a:latin typeface="宋体" charset="0"/>
              </a:rPr>
              <a:t>日，浙江工业大学实验室爆炸起火，原因为学生独自一人做实验，因</a:t>
            </a:r>
            <a:r>
              <a:rPr kumimoji="0" lang="zh-CN" altLang="en-US" sz="2300" b="0" dirty="0">
                <a:solidFill>
                  <a:srgbClr val="FF0000"/>
                </a:solidFill>
                <a:latin typeface="宋体" charset="0"/>
              </a:rPr>
              <a:t>操作不慎</a:t>
            </a:r>
            <a:r>
              <a:rPr kumimoji="0" lang="zh-CN" altLang="en-US" sz="2300" b="0" dirty="0">
                <a:solidFill>
                  <a:schemeClr val="tx1">
                    <a:lumMod val="75000"/>
                    <a:lumOff val="25000"/>
                  </a:schemeClr>
                </a:solidFill>
                <a:latin typeface="宋体" charset="0"/>
              </a:rPr>
              <a:t>将化学药品石油醚滴落到地上，引起</a:t>
            </a:r>
            <a:r>
              <a:rPr kumimoji="0" lang="zh-CN" altLang="en-US" sz="2300" b="0" dirty="0">
                <a:solidFill>
                  <a:srgbClr val="FF0000"/>
                </a:solidFill>
                <a:latin typeface="宋体" charset="0"/>
              </a:rPr>
              <a:t>自燃</a:t>
            </a:r>
            <a:r>
              <a:rPr kumimoji="0" lang="zh-CN" altLang="en-US" sz="2300" b="0" dirty="0">
                <a:solidFill>
                  <a:schemeClr val="tx1">
                    <a:lumMod val="75000"/>
                    <a:lumOff val="25000"/>
                  </a:schemeClr>
                </a:solidFill>
                <a:latin typeface="宋体" charset="0"/>
              </a:rPr>
              <a:t>。</a:t>
            </a:r>
            <a:endParaRPr kumimoji="0" lang="en-US" altLang="zh-CN" sz="2300" b="0" dirty="0">
              <a:solidFill>
                <a:schemeClr val="tx1">
                  <a:lumMod val="75000"/>
                  <a:lumOff val="25000"/>
                </a:schemeClr>
              </a:solidFill>
              <a:latin typeface="宋体" charset="0"/>
            </a:endParaRPr>
          </a:p>
          <a:p>
            <a:pPr eaLnBrk="1" hangingPunct="1">
              <a:lnSpc>
                <a:spcPct val="150000"/>
              </a:lnSpc>
              <a:defRPr/>
            </a:pPr>
            <a:endParaRPr kumimoji="0" lang="en-US" altLang="zh-CN" sz="2300" b="0" dirty="0">
              <a:solidFill>
                <a:schemeClr val="bg1"/>
              </a:solidFill>
              <a:latin typeface="宋体" charset="0"/>
            </a:endParaRPr>
          </a:p>
          <a:p>
            <a:pPr eaLnBrk="1" hangingPunct="1">
              <a:lnSpc>
                <a:spcPct val="150000"/>
              </a:lnSpc>
              <a:defRPr/>
            </a:pPr>
            <a:r>
              <a:rPr lang="zh-CN" altLang="en-US" b="0" dirty="0">
                <a:solidFill>
                  <a:srgbClr val="0000FF"/>
                </a:solidFill>
              </a:rPr>
              <a:t>大部分安全事故是</a:t>
            </a:r>
            <a:r>
              <a:rPr lang="zh-CN" altLang="en-US" b="0" dirty="0">
                <a:solidFill>
                  <a:srgbClr val="FF0000"/>
                </a:solidFill>
              </a:rPr>
              <a:t>人为失误、疏忽和不遵守规定造成的！</a:t>
            </a:r>
            <a:endParaRPr kumimoji="0" lang="zh-CN" altLang="en-US" b="0" dirty="0">
              <a:solidFill>
                <a:srgbClr val="FF0000"/>
              </a:solidFill>
              <a:latin typeface="宋体"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5" name="Object 4"/>
          <p:cNvGraphicFramePr>
            <a:graphicFrameLocks noChangeAspect="1"/>
          </p:cNvGraphicFramePr>
          <p:nvPr>
            <p:extLst>
              <p:ext uri="{D42A27DB-BD31-4B8C-83A1-F6EECF244321}">
                <p14:modId xmlns:p14="http://schemas.microsoft.com/office/powerpoint/2010/main" val="134520410"/>
              </p:ext>
            </p:extLst>
          </p:nvPr>
        </p:nvGraphicFramePr>
        <p:xfrm>
          <a:off x="857224" y="857232"/>
          <a:ext cx="6402387" cy="966788"/>
        </p:xfrm>
        <a:graphic>
          <a:graphicData uri="http://schemas.openxmlformats.org/presentationml/2006/ole">
            <mc:AlternateContent xmlns:mc="http://schemas.openxmlformats.org/markup-compatibility/2006">
              <mc:Choice xmlns:v="urn:schemas-microsoft-com:vml" Requires="v">
                <p:oleObj spid="_x0000_s2376" name="Equation" r:id="rId3" imgW="1346040" imgH="203040" progId="">
                  <p:embed/>
                </p:oleObj>
              </mc:Choice>
              <mc:Fallback>
                <p:oleObj name="Equation" r:id="rId3" imgW="1346040" imgH="203040" progId="">
                  <p:embed/>
                  <p:pic>
                    <p:nvPicPr>
                      <p:cNvPr id="0" name="Picture 3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4" y="857232"/>
                        <a:ext cx="6402387" cy="96678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90117" name="Object 5"/>
          <p:cNvGraphicFramePr>
            <a:graphicFrameLocks noChangeAspect="1"/>
          </p:cNvGraphicFramePr>
          <p:nvPr>
            <p:extLst>
              <p:ext uri="{D42A27DB-BD31-4B8C-83A1-F6EECF244321}">
                <p14:modId xmlns:p14="http://schemas.microsoft.com/office/powerpoint/2010/main" val="972190025"/>
              </p:ext>
            </p:extLst>
          </p:nvPr>
        </p:nvGraphicFramePr>
        <p:xfrm>
          <a:off x="928662" y="1857364"/>
          <a:ext cx="6040438" cy="2176462"/>
        </p:xfrm>
        <a:graphic>
          <a:graphicData uri="http://schemas.openxmlformats.org/presentationml/2006/ole">
            <mc:AlternateContent xmlns:mc="http://schemas.openxmlformats.org/markup-compatibility/2006">
              <mc:Choice xmlns:v="urn:schemas-microsoft-com:vml" Requires="v">
                <p:oleObj spid="_x0000_s2377" name="Equation" r:id="rId5" imgW="1269720" imgH="457200" progId="">
                  <p:embed/>
                </p:oleObj>
              </mc:Choice>
              <mc:Fallback>
                <p:oleObj name="Equation" r:id="rId5" imgW="1269720" imgH="457200" progId="">
                  <p:embed/>
                  <p:pic>
                    <p:nvPicPr>
                      <p:cNvPr id="0" name="Picture 3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662" y="1857364"/>
                        <a:ext cx="6040438" cy="21764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90118" name="Object 6"/>
          <p:cNvGraphicFramePr>
            <a:graphicFrameLocks noChangeAspect="1"/>
          </p:cNvGraphicFramePr>
          <p:nvPr>
            <p:extLst>
              <p:ext uri="{D42A27DB-BD31-4B8C-83A1-F6EECF244321}">
                <p14:modId xmlns:p14="http://schemas.microsoft.com/office/powerpoint/2010/main" val="4033325459"/>
              </p:ext>
            </p:extLst>
          </p:nvPr>
        </p:nvGraphicFramePr>
        <p:xfrm>
          <a:off x="1738313" y="3973513"/>
          <a:ext cx="4784725" cy="1031875"/>
        </p:xfrm>
        <a:graphic>
          <a:graphicData uri="http://schemas.openxmlformats.org/presentationml/2006/ole">
            <mc:AlternateContent xmlns:mc="http://schemas.openxmlformats.org/markup-compatibility/2006">
              <mc:Choice xmlns:v="urn:schemas-microsoft-com:vml" Requires="v">
                <p:oleObj spid="_x0000_s2378" name="Equation" r:id="rId7" imgW="939600" imgH="203040" progId="">
                  <p:embed/>
                </p:oleObj>
              </mc:Choice>
              <mc:Fallback>
                <p:oleObj name="Equation" r:id="rId7" imgW="939600" imgH="203040" progId="">
                  <p:embed/>
                  <p:pic>
                    <p:nvPicPr>
                      <p:cNvPr id="0" name="Picture 3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3" y="3973513"/>
                        <a:ext cx="4784725" cy="103187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2708" name="Object 7"/>
          <p:cNvGraphicFramePr>
            <a:graphicFrameLocks noChangeAspect="1"/>
          </p:cNvGraphicFramePr>
          <p:nvPr/>
        </p:nvGraphicFramePr>
        <p:xfrm>
          <a:off x="3779838" y="5445125"/>
          <a:ext cx="4349750" cy="1187450"/>
        </p:xfrm>
        <a:graphic>
          <a:graphicData uri="http://schemas.openxmlformats.org/presentationml/2006/ole">
            <mc:AlternateContent xmlns:mc="http://schemas.openxmlformats.org/markup-compatibility/2006">
              <mc:Choice xmlns:v="urn:schemas-microsoft-com:vml" Requires="v">
                <p:oleObj spid="_x0000_s2379" name="公式" r:id="rId9" imgW="1485255" imgH="406224" progId="Equation.3">
                  <p:embed/>
                </p:oleObj>
              </mc:Choice>
              <mc:Fallback>
                <p:oleObj name="公式" r:id="rId9" imgW="1485255" imgH="406224" progId="Equation.3">
                  <p:embed/>
                  <p:pic>
                    <p:nvPicPr>
                      <p:cNvPr id="0" name="Picture 3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838" y="5445125"/>
                        <a:ext cx="4349750" cy="1187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4278" name="Text Box 8"/>
          <p:cNvSpPr txBox="1">
            <a:spLocks noChangeArrowheads="1"/>
          </p:cNvSpPr>
          <p:nvPr/>
        </p:nvSpPr>
        <p:spPr bwMode="auto">
          <a:xfrm>
            <a:off x="539750" y="5589588"/>
            <a:ext cx="33115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a:solidFill>
                  <a:srgbClr val="FF0000"/>
                </a:solidFill>
              </a:rPr>
              <a:t>或者按传递公式来决定有效位数：</a:t>
            </a:r>
          </a:p>
        </p:txBody>
      </p:sp>
      <p:sp>
        <p:nvSpPr>
          <p:cNvPr id="54279" name="Text Box 15"/>
          <p:cNvSpPr txBox="1">
            <a:spLocks noChangeArrowheads="1"/>
          </p:cNvSpPr>
          <p:nvPr/>
        </p:nvSpPr>
        <p:spPr bwMode="auto">
          <a:xfrm>
            <a:off x="684213" y="6237288"/>
            <a:ext cx="7921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endParaRPr lang="zh-CN"/>
          </a:p>
        </p:txBody>
      </p:sp>
      <p:sp>
        <p:nvSpPr>
          <p:cNvPr id="8" name="TextBox 7"/>
          <p:cNvSpPr txBox="1"/>
          <p:nvPr/>
        </p:nvSpPr>
        <p:spPr>
          <a:xfrm>
            <a:off x="242204" y="214290"/>
            <a:ext cx="8901796" cy="523220"/>
          </a:xfrm>
          <a:prstGeom prst="rect">
            <a:avLst/>
          </a:prstGeom>
          <a:noFill/>
        </p:spPr>
        <p:txBody>
          <a:bodyPr wrap="none" rtlCol="0">
            <a:spAutoFit/>
          </a:bodyPr>
          <a:lstStyle/>
          <a:p>
            <a:r>
              <a:rPr lang="zh-CN" altLang="en-US" dirty="0" smtClean="0">
                <a:solidFill>
                  <a:srgbClr val="FF0000"/>
                </a:solidFill>
              </a:rPr>
              <a:t>将自变量可疑位上下变动一个单位，观察哪一位上变动</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0117"/>
                                        </p:tgtEl>
                                        <p:attrNameLst>
                                          <p:attrName>style.visibility</p:attrName>
                                        </p:attrNameLst>
                                      </p:cBhvr>
                                      <p:to>
                                        <p:strVal val="visible"/>
                                      </p:to>
                                    </p:set>
                                    <p:animEffect transition="in" filter="blinds(horizontal)">
                                      <p:cBhvr>
                                        <p:cTn id="7" dur="500"/>
                                        <p:tgtEl>
                                          <p:spTgt spid="901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0118"/>
                                        </p:tgtEl>
                                        <p:attrNameLst>
                                          <p:attrName>style.visibility</p:attrName>
                                        </p:attrNameLst>
                                      </p:cBhvr>
                                      <p:to>
                                        <p:strVal val="visible"/>
                                      </p:to>
                                    </p:set>
                                    <p:animEffect transition="in" filter="blinds(horizontal)">
                                      <p:cBhvr>
                                        <p:cTn id="12" dur="5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5"/>
          <p:cNvSpPr txBox="1">
            <a:spLocks noChangeArrowheads="1"/>
          </p:cNvSpPr>
          <p:nvPr/>
        </p:nvSpPr>
        <p:spPr bwMode="auto">
          <a:xfrm>
            <a:off x="1116013" y="1773238"/>
            <a:ext cx="7056437"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b="1" dirty="0">
                <a:latin typeface="楷体" charset="0"/>
                <a:ea typeface="楷体" charset="0"/>
                <a:cs typeface="楷体" charset="0"/>
              </a:rPr>
              <a:t>（</a:t>
            </a:r>
            <a:r>
              <a:rPr lang="en-US" altLang="zh-CN" b="1" dirty="0">
                <a:latin typeface="楷体" charset="0"/>
                <a:ea typeface="楷体" charset="0"/>
                <a:cs typeface="楷体" charset="0"/>
              </a:rPr>
              <a:t>1</a:t>
            </a:r>
            <a:r>
              <a:rPr lang="zh-CN" altLang="en-US" b="1" dirty="0">
                <a:latin typeface="楷体" charset="0"/>
                <a:ea typeface="楷体" charset="0"/>
                <a:cs typeface="楷体" charset="0"/>
              </a:rPr>
              <a:t>）列表法（原始数据和计算结果均可以列入其中）</a:t>
            </a:r>
            <a:endParaRPr lang="en-US" altLang="zh-CN" b="1" dirty="0">
              <a:latin typeface="楷体" charset="0"/>
              <a:ea typeface="楷体" charset="0"/>
              <a:cs typeface="楷体" charset="0"/>
            </a:endParaRPr>
          </a:p>
          <a:p>
            <a:pPr eaLnBrk="1" hangingPunct="1">
              <a:spcBef>
                <a:spcPct val="50000"/>
              </a:spcBef>
              <a:defRPr/>
            </a:pPr>
            <a:r>
              <a:rPr lang="zh-CN" altLang="zh-CN" b="1" dirty="0">
                <a:latin typeface="楷体" charset="0"/>
                <a:ea typeface="楷体" charset="0"/>
                <a:cs typeface="楷体" charset="0"/>
              </a:rPr>
              <a:t>（</a:t>
            </a:r>
            <a:r>
              <a:rPr lang="en-US" altLang="zh-CN" b="1" dirty="0">
                <a:latin typeface="楷体" charset="0"/>
                <a:ea typeface="楷体" charset="0"/>
                <a:cs typeface="楷体" charset="0"/>
              </a:rPr>
              <a:t>2</a:t>
            </a:r>
            <a:r>
              <a:rPr lang="zh-CN" altLang="en-US" b="1" dirty="0">
                <a:latin typeface="楷体" charset="0"/>
                <a:ea typeface="楷体" charset="0"/>
                <a:cs typeface="楷体" charset="0"/>
              </a:rPr>
              <a:t>）逐差法</a:t>
            </a:r>
          </a:p>
          <a:p>
            <a:pPr eaLnBrk="1" hangingPunct="1">
              <a:spcBef>
                <a:spcPct val="50000"/>
              </a:spcBef>
              <a:defRPr/>
            </a:pPr>
            <a:r>
              <a:rPr lang="zh-CN" altLang="en-US" b="1" dirty="0">
                <a:latin typeface="楷体" charset="0"/>
                <a:ea typeface="楷体" charset="0"/>
                <a:cs typeface="楷体" charset="0"/>
              </a:rPr>
              <a:t>（</a:t>
            </a:r>
            <a:r>
              <a:rPr lang="zh-CN" altLang="zh-CN" b="1" dirty="0">
                <a:latin typeface="楷体" charset="0"/>
                <a:ea typeface="楷体" charset="0"/>
                <a:cs typeface="楷体" charset="0"/>
              </a:rPr>
              <a:t>3</a:t>
            </a:r>
            <a:r>
              <a:rPr lang="zh-CN" altLang="en-US" b="1" dirty="0">
                <a:latin typeface="楷体" charset="0"/>
                <a:ea typeface="楷体" charset="0"/>
                <a:cs typeface="楷体" charset="0"/>
              </a:rPr>
              <a:t>）作图法</a:t>
            </a:r>
            <a:endParaRPr lang="en-US" altLang="zh-CN" b="1" dirty="0">
              <a:latin typeface="楷体" charset="0"/>
              <a:ea typeface="楷体" charset="0"/>
              <a:cs typeface="楷体" charset="0"/>
            </a:endParaRPr>
          </a:p>
          <a:p>
            <a:pPr eaLnBrk="1" hangingPunct="1">
              <a:spcBef>
                <a:spcPct val="50000"/>
              </a:spcBef>
              <a:defRPr/>
            </a:pPr>
            <a:r>
              <a:rPr lang="zh-CN" altLang="en-US" b="1" dirty="0">
                <a:latin typeface="楷体" charset="0"/>
                <a:ea typeface="楷体" charset="0"/>
                <a:cs typeface="楷体" charset="0"/>
              </a:rPr>
              <a:t>（</a:t>
            </a:r>
            <a:r>
              <a:rPr lang="zh-CN" altLang="zh-CN" b="1" dirty="0">
                <a:latin typeface="楷体" charset="0"/>
                <a:ea typeface="楷体" charset="0"/>
                <a:cs typeface="楷体" charset="0"/>
              </a:rPr>
              <a:t>4</a:t>
            </a:r>
            <a:r>
              <a:rPr lang="zh-CN" altLang="en-US" b="1" dirty="0">
                <a:latin typeface="楷体" charset="0"/>
                <a:ea typeface="楷体" charset="0"/>
                <a:cs typeface="楷体" charset="0"/>
              </a:rPr>
              <a:t>）最小二乘法</a:t>
            </a:r>
          </a:p>
        </p:txBody>
      </p:sp>
      <p:sp>
        <p:nvSpPr>
          <p:cNvPr id="4" name="Rectangle 17"/>
          <p:cNvSpPr>
            <a:spLocks noChangeArrowheads="1"/>
          </p:cNvSpPr>
          <p:nvPr/>
        </p:nvSpPr>
        <p:spPr bwMode="auto">
          <a:xfrm>
            <a:off x="1115616" y="764704"/>
            <a:ext cx="36728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spcBef>
                <a:spcPct val="20000"/>
              </a:spcBef>
              <a:buClr>
                <a:schemeClr val="folHlink"/>
              </a:buClr>
              <a:buSzPct val="60000"/>
              <a:buFont typeface="Wingdings" charset="0"/>
              <a:buNone/>
            </a:pPr>
            <a:r>
              <a:rPr kumimoji="1" lang="en-US" altLang="zh-CN" sz="3200" dirty="0">
                <a:latin typeface="+mn-ea"/>
                <a:ea typeface="+mn-ea"/>
                <a:cs typeface="隶书" charset="0"/>
              </a:rPr>
              <a:t>4. </a:t>
            </a:r>
            <a:r>
              <a:rPr kumimoji="1" lang="zh-CN" altLang="en-US" sz="3200" dirty="0">
                <a:latin typeface="+mn-ea"/>
                <a:ea typeface="+mn-ea"/>
                <a:cs typeface="隶书" charset="0"/>
              </a:rPr>
              <a:t>数据处理方法：</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Group 171"/>
          <p:cNvGraphicFramePr>
            <a:graphicFrameLocks noGrp="1"/>
          </p:cNvGraphicFramePr>
          <p:nvPr>
            <p:extLst>
              <p:ext uri="{D42A27DB-BD31-4B8C-83A1-F6EECF244321}">
                <p14:modId xmlns:p14="http://schemas.microsoft.com/office/powerpoint/2010/main" val="1781821377"/>
              </p:ext>
            </p:extLst>
          </p:nvPr>
        </p:nvGraphicFramePr>
        <p:xfrm>
          <a:off x="762000" y="1066800"/>
          <a:ext cx="8229600" cy="5670552"/>
        </p:xfrm>
        <a:graphic>
          <a:graphicData uri="http://schemas.openxmlformats.org/drawingml/2006/table">
            <a:tbl>
              <a:tblPr/>
              <a:tblGrid>
                <a:gridCol w="5334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66800">
                  <a:extLst>
                    <a:ext uri="{9D8B030D-6E8A-4147-A177-3AD203B41FA5}">
                      <a16:colId xmlns:a16="http://schemas.microsoft.com/office/drawing/2014/main" xmlns="" val="20002"/>
                    </a:ext>
                  </a:extLst>
                </a:gridCol>
                <a:gridCol w="11430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676400">
                  <a:extLst>
                    <a:ext uri="{9D8B030D-6E8A-4147-A177-3AD203B41FA5}">
                      <a16:colId xmlns:a16="http://schemas.microsoft.com/office/drawing/2014/main" xmlns="" val="20005"/>
                    </a:ext>
                  </a:extLst>
                </a:gridCol>
                <a:gridCol w="1524000">
                  <a:extLst>
                    <a:ext uri="{9D8B030D-6E8A-4147-A177-3AD203B41FA5}">
                      <a16:colId xmlns:a16="http://schemas.microsoft.com/office/drawing/2014/main" xmlns="" val="20006"/>
                    </a:ext>
                  </a:extLst>
                </a:gridCol>
              </a:tblGrid>
              <a:tr h="56511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charset="0"/>
                          <a:ea typeface="宋体" charset="0"/>
                          <a:cs typeface="宋体" charset="0"/>
                        </a:rPr>
                        <a:t>序号</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charset="0"/>
                          <a:ea typeface="宋体" charset="0"/>
                          <a:cs typeface="宋体" charset="0"/>
                        </a:rPr>
                        <a:t>荷重砝码质量</a:t>
                      </a: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mg (N)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标尺读数 </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S (</a:t>
                      </a:r>
                      <a:r>
                        <a:rPr kumimoji="0" lang="en-US" altLang="zh-CN" sz="1800" b="0" i="1" u="none" strike="noStrike" cap="none" normalizeH="0" baseline="0">
                          <a:ln>
                            <a:noFill/>
                          </a:ln>
                          <a:solidFill>
                            <a:srgbClr val="000000"/>
                          </a:solidFill>
                          <a:effectLst/>
                          <a:latin typeface="Times New Roman" charset="0"/>
                          <a:ea typeface="宋体" charset="0"/>
                          <a:cs typeface="宋体" charset="0"/>
                        </a:rPr>
                        <a:t>cm</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荷重砝码质量差4牛顿时的读数差</a:t>
                      </a:r>
                      <a:r>
                        <a:rPr kumimoji="0" lang="zh-CN" altLang="en-US" sz="1800" b="0" i="0" u="none" strike="noStrike" cap="none" normalizeH="0" baseline="0">
                          <a:ln>
                            <a:noFill/>
                          </a:ln>
                          <a:solidFill>
                            <a:srgbClr val="000000"/>
                          </a:solidFill>
                          <a:effectLst/>
                          <a:latin typeface="Times New Roman" charset="0"/>
                          <a:ea typeface="宋体" charset="0"/>
                          <a:cs typeface="宋体" charset="0"/>
                          <a:sym typeface="Symbol" charset="0"/>
                        </a:rPr>
                        <a:t></a:t>
                      </a:r>
                      <a:r>
                        <a:rPr kumimoji="0" lang="en-US" altLang="zh-CN" sz="1800" b="0" i="0" u="none" strike="noStrike" cap="none" normalizeH="0" baseline="0">
                          <a:ln>
                            <a:noFill/>
                          </a:ln>
                          <a:solidFill>
                            <a:srgbClr val="000000"/>
                          </a:solidFill>
                          <a:effectLst/>
                          <a:latin typeface="Times New Roman" charset="0"/>
                          <a:ea typeface="宋体" charset="0"/>
                          <a:cs typeface="宋体" charset="0"/>
                          <a:sym typeface="Symbol" charset="0"/>
                        </a:rPr>
                        <a:t>S (</a:t>
                      </a:r>
                      <a:r>
                        <a:rPr kumimoji="0" lang="en-US" altLang="zh-CN" sz="1800" b="0" i="1" u="none" strike="noStrike" cap="none" normalizeH="0" baseline="0">
                          <a:ln>
                            <a:noFill/>
                          </a:ln>
                          <a:solidFill>
                            <a:srgbClr val="000000"/>
                          </a:solidFill>
                          <a:effectLst/>
                          <a:latin typeface="Times New Roman" charset="0"/>
                          <a:ea typeface="宋体" charset="0"/>
                          <a:cs typeface="宋体" charset="0"/>
                          <a:sym typeface="Symbol" charset="0"/>
                        </a:rPr>
                        <a:t>cm</a:t>
                      </a:r>
                      <a:r>
                        <a:rPr kumimoji="0" lang="en-US" altLang="zh-CN" sz="1600" b="0" i="0" u="none" strike="noStrike" cap="none" normalizeH="0" baseline="0">
                          <a:ln>
                            <a:noFill/>
                          </a:ln>
                          <a:solidFill>
                            <a:srgbClr val="000000"/>
                          </a:solidFill>
                          <a:effectLst/>
                          <a:latin typeface="Times New Roman" charset="0"/>
                          <a:ea typeface="宋体" charset="0"/>
                          <a:cs typeface="宋体" charset="0"/>
                          <a:sym typeface="Symbol" charset="0"/>
                        </a:rPr>
                        <a:t>)</a:t>
                      </a:r>
                      <a:endParaRPr kumimoji="0" lang="en-US" altLang="zh-CN" sz="16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sym typeface="Symbol" charset="0"/>
                        </a:rPr>
                        <a:t></a:t>
                      </a:r>
                      <a:r>
                        <a:rPr kumimoji="0" lang="en-US" altLang="zh-CN" sz="1800" b="0" i="0" u="none" strike="noStrike" cap="none" normalizeH="0" baseline="0">
                          <a:ln>
                            <a:noFill/>
                          </a:ln>
                          <a:solidFill>
                            <a:srgbClr val="000000"/>
                          </a:solidFill>
                          <a:effectLst/>
                          <a:latin typeface="Times New Roman" charset="0"/>
                          <a:ea typeface="宋体" charset="0"/>
                          <a:cs typeface="宋体" charset="0"/>
                          <a:sym typeface="Symbol" charset="0"/>
                        </a:rPr>
                        <a:t>S</a:t>
                      </a:r>
                      <a:r>
                        <a:rPr kumimoji="0" lang="zh-CN" altLang="en-US" sz="1800" b="0" i="0" u="none" strike="noStrike" cap="none" normalizeH="0" baseline="0">
                          <a:ln>
                            <a:noFill/>
                          </a:ln>
                          <a:solidFill>
                            <a:srgbClr val="000000"/>
                          </a:solidFill>
                          <a:effectLst/>
                          <a:latin typeface="Times New Roman" charset="0"/>
                          <a:ea typeface="宋体" charset="0"/>
                          <a:cs typeface="宋体" charset="0"/>
                          <a:sym typeface="Symbol" charset="0"/>
                        </a:rPr>
                        <a:t>的绝对误</a:t>
                      </a:r>
                      <a:r>
                        <a:rPr kumimoji="0" lang="zh-CN" altLang="en-US" sz="1800" b="0" i="0" u="none" strike="noStrike" cap="none" normalizeH="0" baseline="0">
                          <a:ln>
                            <a:noFill/>
                          </a:ln>
                          <a:solidFill>
                            <a:srgbClr val="000000"/>
                          </a:solidFill>
                          <a:effectLst/>
                          <a:latin typeface="Times New Roman" charset="0"/>
                          <a:ea typeface="宋体" charset="0"/>
                          <a:cs typeface="宋体" charset="0"/>
                        </a:rPr>
                        <a:t>差</a:t>
                      </a:r>
                      <a:r>
                        <a:rPr kumimoji="0" lang="zh-CN" altLang="en-US" sz="1800" b="0" i="0" u="none" strike="noStrike" cap="none" normalizeH="0" baseline="0">
                          <a:ln>
                            <a:noFill/>
                          </a:ln>
                          <a:solidFill>
                            <a:srgbClr val="000000"/>
                          </a:solidFill>
                          <a:effectLst/>
                          <a:latin typeface="Times New Roman" charset="0"/>
                          <a:ea typeface="宋体" charset="0"/>
                          <a:cs typeface="宋体" charset="0"/>
                          <a:sym typeface="Symbol" charset="0"/>
                        </a:rPr>
                        <a:t></a:t>
                      </a:r>
                      <a:r>
                        <a:rPr kumimoji="0" lang="zh-CN" altLang="en-US" sz="1800" b="0" i="0" u="none" strike="noStrike" cap="none" normalizeH="0" baseline="0">
                          <a:ln>
                            <a:noFill/>
                          </a:ln>
                          <a:solidFill>
                            <a:srgbClr val="000000"/>
                          </a:solidFill>
                          <a:effectLst/>
                          <a:latin typeface="Times New Roman" charset="0"/>
                          <a:ea typeface="宋体" charset="0"/>
                          <a:cs typeface="宋体" charset="0"/>
                        </a:rPr>
                        <a:t> (</a:t>
                      </a:r>
                      <a:r>
                        <a:rPr kumimoji="0" lang="zh-CN" altLang="en-US" sz="1800" b="0" i="0" u="none" strike="noStrike" cap="none" normalizeH="0" baseline="0">
                          <a:ln>
                            <a:noFill/>
                          </a:ln>
                          <a:solidFill>
                            <a:srgbClr val="000000"/>
                          </a:solidFill>
                          <a:effectLst/>
                          <a:latin typeface="Times New Roman" charset="0"/>
                          <a:ea typeface="宋体" charset="0"/>
                          <a:cs typeface="宋体" charset="0"/>
                          <a:sym typeface="Symbol" charset="0"/>
                        </a:rPr>
                        <a:t></a:t>
                      </a:r>
                      <a:r>
                        <a:rPr kumimoji="0" lang="en-US" altLang="zh-CN" sz="1800" b="0" i="0" u="none" strike="noStrike" cap="none" normalizeH="0" baseline="0">
                          <a:ln>
                            <a:noFill/>
                          </a:ln>
                          <a:solidFill>
                            <a:srgbClr val="000000"/>
                          </a:solidFill>
                          <a:effectLst/>
                          <a:latin typeface="Times New Roman" charset="0"/>
                          <a:ea typeface="宋体" charset="0"/>
                          <a:cs typeface="宋体" charset="0"/>
                          <a:sym typeface="Symbol" charset="0"/>
                        </a:rPr>
                        <a:t>S) (</a:t>
                      </a:r>
                      <a:r>
                        <a:rPr kumimoji="0" lang="en-US" altLang="zh-CN" sz="1800" b="0" i="1" u="none" strike="noStrike" cap="none" normalizeH="0" baseline="0">
                          <a:ln>
                            <a:noFill/>
                          </a:ln>
                          <a:solidFill>
                            <a:srgbClr val="000000"/>
                          </a:solidFill>
                          <a:effectLst/>
                          <a:latin typeface="Times New Roman" charset="0"/>
                          <a:ea typeface="宋体" charset="0"/>
                          <a:cs typeface="宋体" charset="0"/>
                          <a:sym typeface="Symbol" charset="0"/>
                        </a:rPr>
                        <a:t>cm</a:t>
                      </a:r>
                      <a:r>
                        <a:rPr kumimoji="0" lang="en-US" altLang="zh-CN" sz="1600" b="0" i="0" u="none" strike="noStrike" cap="none" normalizeH="0" baseline="0">
                          <a:ln>
                            <a:noFill/>
                          </a:ln>
                          <a:solidFill>
                            <a:srgbClr val="000000"/>
                          </a:solidFill>
                          <a:effectLst/>
                          <a:latin typeface="Times New Roman" charset="0"/>
                          <a:ea typeface="宋体" charset="0"/>
                          <a:cs typeface="宋体" charset="0"/>
                          <a:sym typeface="Symbol" charset="0"/>
                        </a:rPr>
                        <a:t>)</a:t>
                      </a:r>
                      <a:endParaRPr kumimoji="0" lang="zh-CN" altLang="en-US" sz="1600" b="0" i="0" u="none" strike="noStrike" cap="none" normalizeH="0" baseline="0">
                        <a:ln>
                          <a:noFill/>
                        </a:ln>
                        <a:solidFill>
                          <a:srgbClr val="000000"/>
                        </a:solidFill>
                        <a:effectLst/>
                        <a:latin typeface="Times New Roman" charset="0"/>
                        <a:ea typeface="宋体" charset="0"/>
                        <a:cs typeface="宋体" charset="0"/>
                        <a:sym typeface="Symbol"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4007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增砝码时</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减砝码时</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charset="0"/>
                          <a:ea typeface="宋体" charset="0"/>
                          <a:cs typeface="宋体" charset="0"/>
                        </a:rPr>
                        <a:t>平均值</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1"/>
                  </a:ext>
                </a:extLst>
              </a:tr>
              <a:tr h="5651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1</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charset="0"/>
                          <a:ea typeface="宋体" charset="0"/>
                          <a:cs typeface="宋体" charset="0"/>
                        </a:rPr>
                        <a:t>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0</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=0.00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0</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’=0.10</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zh-CN" altLang="en-US" sz="1800" dirty="0"/>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zh-CN" altLang="en-US" sz="1800"/>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667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2</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charset="0"/>
                          <a:ea typeface="宋体" charset="0"/>
                          <a:cs typeface="宋体" charset="0"/>
                        </a:rPr>
                        <a:t>1</a:t>
                      </a:r>
                      <a:r>
                        <a:rPr kumimoji="0" lang="zh-CN" altLang="en-US" sz="1800" b="0" i="0" u="none" strike="noStrike" cap="none" normalizeH="0" baseline="0" dirty="0">
                          <a:ln>
                            <a:noFill/>
                          </a:ln>
                          <a:solidFill>
                            <a:srgbClr val="000000"/>
                          </a:solidFill>
                          <a:effectLst/>
                          <a:latin typeface="Times New Roman" charset="0"/>
                          <a:ea typeface="宋体" charset="0"/>
                          <a:cs typeface="Times New Roman" charset="0"/>
                        </a:rPr>
                        <a:t>×9.80</a:t>
                      </a:r>
                      <a:endParaRPr kumimoji="0" lang="zh-CN" altLang="en-US" sz="1800" b="0" i="0" u="none" strike="noStrike" cap="none" normalizeH="0" baseline="0" dirty="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1</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=0.99</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1</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’=1.00</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zh-CN" altLang="en-US" sz="1800"/>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zh-CN" altLang="en-US" sz="1800"/>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651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3</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charset="0"/>
                          <a:ea typeface="宋体" charset="0"/>
                          <a:cs typeface="宋体" charset="0"/>
                        </a:rPr>
                        <a:t>2</a:t>
                      </a:r>
                      <a:r>
                        <a:rPr kumimoji="0" lang="zh-CN" altLang="en-US" sz="1800" b="0" i="0" u="none" strike="noStrike" cap="none" normalizeH="0" baseline="0" dirty="0">
                          <a:ln>
                            <a:noFill/>
                          </a:ln>
                          <a:solidFill>
                            <a:srgbClr val="000000"/>
                          </a:solidFill>
                          <a:effectLst/>
                          <a:latin typeface="Times New Roman" charset="0"/>
                          <a:ea typeface="宋体" charset="0"/>
                          <a:cs typeface="Times New Roman" charset="0"/>
                        </a:rPr>
                        <a:t>×</a:t>
                      </a:r>
                      <a:r>
                        <a:rPr kumimoji="0" lang="zh-CN" altLang="en-US" sz="1800" b="0" i="0" u="none" strike="noStrike" cap="none" normalizeH="0" baseline="0" dirty="0">
                          <a:ln>
                            <a:noFill/>
                          </a:ln>
                          <a:solidFill>
                            <a:srgbClr val="000000"/>
                          </a:solidFill>
                          <a:effectLst/>
                          <a:latin typeface="Times New Roman" charset="0"/>
                          <a:ea typeface="宋体" charset="0"/>
                          <a:cs typeface="宋体" charset="0"/>
                        </a:rPr>
                        <a:t>9.80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2</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=1.80</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2</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’=1.90</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zh-CN" altLang="en-US" sz="1800"/>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zh-CN" altLang="en-US" sz="1800"/>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651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4</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3</a:t>
                      </a:r>
                      <a:r>
                        <a:rPr kumimoji="0" lang="zh-CN" altLang="en-US" sz="1800" b="0" i="0" u="none" strike="noStrike" cap="none" normalizeH="0" baseline="0">
                          <a:ln>
                            <a:noFill/>
                          </a:ln>
                          <a:solidFill>
                            <a:srgbClr val="000000"/>
                          </a:solidFill>
                          <a:effectLst/>
                          <a:latin typeface="Times New Roman" charset="0"/>
                          <a:ea typeface="宋体" charset="0"/>
                          <a:cs typeface="Times New Roman" charset="0"/>
                        </a:rPr>
                        <a:t>×</a:t>
                      </a:r>
                      <a:r>
                        <a:rPr kumimoji="0" lang="zh-CN" altLang="en-US" sz="1800" b="0" i="0" u="none" strike="noStrike" cap="none" normalizeH="0" baseline="0">
                          <a:ln>
                            <a:noFill/>
                          </a:ln>
                          <a:solidFill>
                            <a:srgbClr val="000000"/>
                          </a:solidFill>
                          <a:effectLst/>
                          <a:latin typeface="Times New Roman" charset="0"/>
                          <a:ea typeface="宋体" charset="0"/>
                          <a:cs typeface="宋体" charset="0"/>
                        </a:rPr>
                        <a:t>9.80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dirty="0">
                          <a:ln>
                            <a:noFill/>
                          </a:ln>
                          <a:solidFill>
                            <a:srgbClr val="000000"/>
                          </a:solidFill>
                          <a:effectLst/>
                          <a:latin typeface="Times New Roman" charset="0"/>
                          <a:ea typeface="宋体" charset="0"/>
                          <a:cs typeface="宋体" charset="0"/>
                        </a:rPr>
                        <a:t>3</a:t>
                      </a: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=2.70</a:t>
                      </a:r>
                      <a:endParaRPr kumimoji="0" lang="zh-CN" altLang="en-US" sz="1800" b="0" i="0" u="none" strike="noStrike" cap="none" normalizeH="0" baseline="0" dirty="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3</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’=2.80</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zh-CN" altLang="en-US" sz="1800"/>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zh-CN" altLang="en-US" sz="1800"/>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5667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5</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4</a:t>
                      </a:r>
                      <a:r>
                        <a:rPr kumimoji="0" lang="zh-CN" altLang="en-US" sz="1800" b="0" i="0" u="none" strike="noStrike" cap="none" normalizeH="0" baseline="0">
                          <a:ln>
                            <a:noFill/>
                          </a:ln>
                          <a:solidFill>
                            <a:srgbClr val="000000"/>
                          </a:solidFill>
                          <a:effectLst/>
                          <a:latin typeface="Times New Roman" charset="0"/>
                          <a:ea typeface="宋体" charset="0"/>
                          <a:cs typeface="Times New Roman" charset="0"/>
                        </a:rPr>
                        <a:t>×9.80</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dirty="0">
                          <a:ln>
                            <a:noFill/>
                          </a:ln>
                          <a:solidFill>
                            <a:srgbClr val="000000"/>
                          </a:solidFill>
                          <a:effectLst/>
                          <a:latin typeface="Times New Roman" charset="0"/>
                          <a:ea typeface="宋体" charset="0"/>
                          <a:cs typeface="宋体" charset="0"/>
                        </a:rPr>
                        <a:t>4</a:t>
                      </a: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=3.62</a:t>
                      </a:r>
                      <a:endParaRPr kumimoji="0" lang="zh-CN" altLang="en-US" sz="1800" b="0" i="0" u="none" strike="noStrike" cap="none" normalizeH="0" baseline="0" dirty="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4</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’=3.70</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rowSpan="4">
                  <a:txBody>
                    <a:bodyPr/>
                    <a:lstStyle/>
                    <a:p>
                      <a:endParaRPr lang="zh-CN" altLang="en-US" sz="1800"/>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rowSpan="4">
                  <a:txBody>
                    <a:bodyPr/>
                    <a:lstStyle/>
                    <a:p>
                      <a:endParaRPr lang="zh-CN" altLang="en-US" sz="1800" dirty="0"/>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5651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6</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5 </a:t>
                      </a:r>
                      <a:r>
                        <a:rPr kumimoji="0" lang="zh-CN" altLang="en-US" sz="1800" b="0" i="0" u="none" strike="noStrike" cap="none" normalizeH="0" baseline="0">
                          <a:ln>
                            <a:noFill/>
                          </a:ln>
                          <a:solidFill>
                            <a:srgbClr val="000000"/>
                          </a:solidFill>
                          <a:effectLst/>
                          <a:latin typeface="Times New Roman" charset="0"/>
                          <a:ea typeface="宋体" charset="0"/>
                          <a:cs typeface="Times New Roman" charset="0"/>
                        </a:rPr>
                        <a:t>×9.80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dirty="0">
                          <a:ln>
                            <a:noFill/>
                          </a:ln>
                          <a:solidFill>
                            <a:srgbClr val="000000"/>
                          </a:solidFill>
                          <a:effectLst/>
                          <a:latin typeface="Times New Roman" charset="0"/>
                          <a:ea typeface="宋体" charset="0"/>
                          <a:cs typeface="宋体" charset="0"/>
                        </a:rPr>
                        <a:t>5</a:t>
                      </a: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=4.51</a:t>
                      </a:r>
                      <a:endParaRPr kumimoji="0" lang="zh-CN" altLang="en-US" sz="1800" b="0" i="0" u="none" strike="noStrike" cap="none" normalizeH="0" baseline="0" dirty="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dirty="0">
                          <a:ln>
                            <a:noFill/>
                          </a:ln>
                          <a:solidFill>
                            <a:srgbClr val="000000"/>
                          </a:solidFill>
                          <a:effectLst/>
                          <a:latin typeface="Times New Roman" charset="0"/>
                          <a:ea typeface="宋体" charset="0"/>
                          <a:cs typeface="宋体" charset="0"/>
                        </a:rPr>
                        <a:t>5</a:t>
                      </a: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’=4.59</a:t>
                      </a:r>
                      <a:endParaRPr kumimoji="0" lang="zh-CN" altLang="en-US" sz="1800" b="0" i="0" u="none" strike="noStrike" cap="none" normalizeH="0" baseline="0" dirty="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7"/>
                  </a:ext>
                </a:extLst>
              </a:tr>
              <a:tr h="5063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7</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6 </a:t>
                      </a:r>
                      <a:r>
                        <a:rPr kumimoji="0" lang="zh-CN" altLang="en-US" sz="1800" b="0" i="0" u="none" strike="noStrike" cap="none" normalizeH="0" baseline="0">
                          <a:ln>
                            <a:noFill/>
                          </a:ln>
                          <a:solidFill>
                            <a:srgbClr val="000000"/>
                          </a:solidFill>
                          <a:effectLst/>
                          <a:latin typeface="Times New Roman" charset="0"/>
                          <a:ea typeface="宋体" charset="0"/>
                          <a:cs typeface="Times New Roman" charset="0"/>
                        </a:rPr>
                        <a:t>×9.80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6</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=5.40</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dirty="0">
                          <a:ln>
                            <a:noFill/>
                          </a:ln>
                          <a:solidFill>
                            <a:srgbClr val="000000"/>
                          </a:solidFill>
                          <a:effectLst/>
                          <a:latin typeface="Times New Roman" charset="0"/>
                          <a:ea typeface="宋体" charset="0"/>
                          <a:cs typeface="宋体" charset="0"/>
                        </a:rPr>
                        <a:t>6</a:t>
                      </a:r>
                      <a:r>
                        <a:rPr kumimoji="0" lang="en-US" altLang="zh-CN" sz="1800" b="0" i="0" u="none" strike="noStrike" cap="none" normalizeH="0" baseline="0" dirty="0">
                          <a:ln>
                            <a:noFill/>
                          </a:ln>
                          <a:solidFill>
                            <a:srgbClr val="000000"/>
                          </a:solidFill>
                          <a:effectLst/>
                          <a:latin typeface="Times New Roman" charset="0"/>
                          <a:ea typeface="宋体" charset="0"/>
                          <a:cs typeface="宋体" charset="0"/>
                        </a:rPr>
                        <a:t>’=5.49 </a:t>
                      </a:r>
                      <a:endParaRPr kumimoji="0" lang="zh-CN" altLang="en-US" sz="1800" b="0" i="0" u="none" strike="noStrike" cap="none" normalizeH="0" baseline="0" dirty="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8"/>
                  </a:ext>
                </a:extLst>
              </a:tr>
              <a:tr h="5651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8</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charset="0"/>
                          <a:ea typeface="宋体" charset="0"/>
                          <a:cs typeface="宋体" charset="0"/>
                        </a:rPr>
                        <a:t>7 </a:t>
                      </a:r>
                      <a:r>
                        <a:rPr kumimoji="0" lang="zh-CN" altLang="en-US" sz="1800" b="0" i="0" u="none" strike="noStrike" cap="none" normalizeH="0" baseline="0">
                          <a:ln>
                            <a:noFill/>
                          </a:ln>
                          <a:solidFill>
                            <a:srgbClr val="000000"/>
                          </a:solidFill>
                          <a:effectLst/>
                          <a:latin typeface="Times New Roman" charset="0"/>
                          <a:ea typeface="宋体" charset="0"/>
                          <a:cs typeface="Times New Roman" charset="0"/>
                        </a:rPr>
                        <a:t>×9.80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7</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=6.32</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charset="0"/>
                          <a:ea typeface="宋体" charset="0"/>
                          <a:cs typeface="宋体" charset="0"/>
                        </a:rPr>
                        <a:t>S</a:t>
                      </a:r>
                      <a:r>
                        <a:rPr kumimoji="0" lang="en-US" altLang="zh-CN" sz="1800" b="0" i="0" u="none" strike="noStrike" cap="none" normalizeH="0" baseline="-25000">
                          <a:ln>
                            <a:noFill/>
                          </a:ln>
                          <a:solidFill>
                            <a:srgbClr val="000000"/>
                          </a:solidFill>
                          <a:effectLst/>
                          <a:latin typeface="Times New Roman" charset="0"/>
                          <a:ea typeface="宋体" charset="0"/>
                          <a:cs typeface="宋体" charset="0"/>
                        </a:rPr>
                        <a:t>7</a:t>
                      </a:r>
                      <a:r>
                        <a:rPr kumimoji="0" lang="en-US" altLang="zh-CN" sz="1800" b="0" i="0" u="none" strike="noStrike" cap="none" normalizeH="0" baseline="0">
                          <a:ln>
                            <a:noFill/>
                          </a:ln>
                          <a:solidFill>
                            <a:srgbClr val="000000"/>
                          </a:solidFill>
                          <a:effectLst/>
                          <a:latin typeface="Times New Roman" charset="0"/>
                          <a:ea typeface="宋体" charset="0"/>
                          <a:cs typeface="宋体" charset="0"/>
                        </a:rPr>
                        <a:t>’=6.32</a:t>
                      </a:r>
                      <a:endParaRPr kumimoji="0" lang="zh-CN" altLang="en-US" sz="1800" b="0" i="0" u="none" strike="noStrike" cap="none" normalizeH="0" baseline="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a:ln>
                          <a:noFill/>
                        </a:ln>
                        <a:solidFill>
                          <a:srgbClr val="000000"/>
                        </a:solidFill>
                        <a:effectLst/>
                        <a:latin typeface="Times New Roman" charset="0"/>
                        <a:ea typeface="宋体" charset="0"/>
                        <a:cs typeface="宋体"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9"/>
                  </a:ext>
                </a:extLst>
              </a:tr>
            </a:tbl>
          </a:graphicData>
        </a:graphic>
      </p:graphicFrame>
      <p:sp>
        <p:nvSpPr>
          <p:cNvPr id="106498" name="Text Box 2"/>
          <p:cNvSpPr txBox="1">
            <a:spLocks noChangeArrowheads="1"/>
          </p:cNvSpPr>
          <p:nvPr/>
        </p:nvSpPr>
        <p:spPr bwMode="auto">
          <a:xfrm>
            <a:off x="576827" y="260648"/>
            <a:ext cx="8238153" cy="584776"/>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Lst>
        </p:spPr>
        <p:txBody>
          <a:bodyPr wrap="none">
            <a:spAutoFit/>
          </a:bodyPr>
          <a:lstStyle/>
          <a:p>
            <a:pPr>
              <a:defRPr/>
            </a:pPr>
            <a:r>
              <a:rPr lang="zh-CN" altLang="en-US" sz="3200" dirty="0" smtClean="0"/>
              <a:t>列表法</a:t>
            </a:r>
            <a:r>
              <a:rPr lang="zh-CN" altLang="zh-CN" dirty="0"/>
              <a:t>——</a:t>
            </a:r>
            <a:r>
              <a:rPr lang="zh-CN" altLang="en-US" dirty="0" smtClean="0"/>
              <a:t>例</a:t>
            </a:r>
            <a:r>
              <a:rPr lang="zh-CN" altLang="en-US" dirty="0"/>
              <a:t>：金属杨氏弹性模量实验的数据处</a:t>
            </a:r>
            <a:r>
              <a:rPr lang="zh-CN" altLang="en-US" dirty="0" smtClean="0"/>
              <a:t>理</a:t>
            </a:r>
            <a:endParaRPr lang="zh-CN" altLang="en-US" dirty="0"/>
          </a:p>
        </p:txBody>
      </p:sp>
      <p:graphicFrame>
        <p:nvGraphicFramePr>
          <p:cNvPr id="74833" name="Object 161"/>
          <p:cNvGraphicFramePr>
            <a:graphicFrameLocks noChangeAspect="1"/>
          </p:cNvGraphicFramePr>
          <p:nvPr/>
        </p:nvGraphicFramePr>
        <p:xfrm>
          <a:off x="4724400" y="2357438"/>
          <a:ext cx="838200" cy="331787"/>
        </p:xfrm>
        <a:graphic>
          <a:graphicData uri="http://schemas.openxmlformats.org/presentationml/2006/ole">
            <mc:AlternateContent xmlns:mc="http://schemas.openxmlformats.org/markup-compatibility/2006">
              <mc:Choice xmlns:v="urn:schemas-microsoft-com:vml" Requires="v">
                <p:oleObj spid="_x0000_s197299" name="Equation" r:id="rId3" imgW="609336" imgH="241195" progId="Equation.3">
                  <p:embed/>
                </p:oleObj>
              </mc:Choice>
              <mc:Fallback>
                <p:oleObj name="Equation" r:id="rId3" imgW="609336" imgH="241195" progId="Equation.3">
                  <p:embed/>
                  <p:pic>
                    <p:nvPicPr>
                      <p:cNvPr id="0" name="Picture 6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357438"/>
                        <a:ext cx="838200" cy="3317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4834" name="Object 162"/>
          <p:cNvGraphicFramePr>
            <a:graphicFrameLocks noChangeAspect="1"/>
          </p:cNvGraphicFramePr>
          <p:nvPr/>
        </p:nvGraphicFramePr>
        <p:xfrm>
          <a:off x="4724400" y="2971800"/>
          <a:ext cx="838200" cy="328613"/>
        </p:xfrm>
        <a:graphic>
          <a:graphicData uri="http://schemas.openxmlformats.org/presentationml/2006/ole">
            <mc:AlternateContent xmlns:mc="http://schemas.openxmlformats.org/markup-compatibility/2006">
              <mc:Choice xmlns:v="urn:schemas-microsoft-com:vml" Requires="v">
                <p:oleObj spid="_x0000_s197300" name="Equation" r:id="rId5" imgW="583947" imgH="228501" progId="Equation.3">
                  <p:embed/>
                </p:oleObj>
              </mc:Choice>
              <mc:Fallback>
                <p:oleObj name="Equation" r:id="rId5" imgW="583947" imgH="228501" progId="Equation.3">
                  <p:embed/>
                  <p:pic>
                    <p:nvPicPr>
                      <p:cNvPr id="0" name="Picture 6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971800"/>
                        <a:ext cx="838200" cy="32861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4835" name="Object 163"/>
          <p:cNvGraphicFramePr>
            <a:graphicFrameLocks noChangeAspect="1"/>
          </p:cNvGraphicFramePr>
          <p:nvPr/>
        </p:nvGraphicFramePr>
        <p:xfrm>
          <a:off x="4724400" y="3505200"/>
          <a:ext cx="838200" cy="320675"/>
        </p:xfrm>
        <a:graphic>
          <a:graphicData uri="http://schemas.openxmlformats.org/presentationml/2006/ole">
            <mc:AlternateContent xmlns:mc="http://schemas.openxmlformats.org/markup-compatibility/2006">
              <mc:Choice xmlns:v="urn:schemas-microsoft-com:vml" Requires="v">
                <p:oleObj spid="_x0000_s197301" name="Equation" r:id="rId7" imgW="596900" imgH="228600" progId="Equation.3">
                  <p:embed/>
                </p:oleObj>
              </mc:Choice>
              <mc:Fallback>
                <p:oleObj name="Equation" r:id="rId7" imgW="596900" imgH="228600" progId="Equation.3">
                  <p:embed/>
                  <p:pic>
                    <p:nvPicPr>
                      <p:cNvPr id="0" name="Picture 6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505200"/>
                        <a:ext cx="838200" cy="3206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4836" name="Object 164"/>
          <p:cNvGraphicFramePr>
            <a:graphicFrameLocks noChangeAspect="1"/>
          </p:cNvGraphicFramePr>
          <p:nvPr/>
        </p:nvGraphicFramePr>
        <p:xfrm>
          <a:off x="4724400" y="4038600"/>
          <a:ext cx="762000" cy="341313"/>
        </p:xfrm>
        <a:graphic>
          <a:graphicData uri="http://schemas.openxmlformats.org/presentationml/2006/ole">
            <mc:AlternateContent xmlns:mc="http://schemas.openxmlformats.org/markup-compatibility/2006">
              <mc:Choice xmlns:v="urn:schemas-microsoft-com:vml" Requires="v">
                <p:oleObj spid="_x0000_s197302" name="Equation" r:id="rId9" imgW="609336" imgH="241195" progId="Equation.3">
                  <p:embed/>
                </p:oleObj>
              </mc:Choice>
              <mc:Fallback>
                <p:oleObj name="Equation" r:id="rId9" imgW="609336" imgH="241195" progId="Equation.3">
                  <p:embed/>
                  <p:pic>
                    <p:nvPicPr>
                      <p:cNvPr id="0" name="Picture 6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4038600"/>
                        <a:ext cx="762000" cy="34131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4837" name="Object 165"/>
          <p:cNvGraphicFramePr>
            <a:graphicFrameLocks noChangeAspect="1"/>
          </p:cNvGraphicFramePr>
          <p:nvPr/>
        </p:nvGraphicFramePr>
        <p:xfrm>
          <a:off x="4724400" y="4648200"/>
          <a:ext cx="762000" cy="285750"/>
        </p:xfrm>
        <a:graphic>
          <a:graphicData uri="http://schemas.openxmlformats.org/presentationml/2006/ole">
            <mc:AlternateContent xmlns:mc="http://schemas.openxmlformats.org/markup-compatibility/2006">
              <mc:Choice xmlns:v="urn:schemas-microsoft-com:vml" Requires="v">
                <p:oleObj spid="_x0000_s197303" name="Equation" r:id="rId11" imgW="609600" imgH="228600" progId="Equation.3">
                  <p:embed/>
                </p:oleObj>
              </mc:Choice>
              <mc:Fallback>
                <p:oleObj name="Equation" r:id="rId11" imgW="609600" imgH="228600" progId="Equation.3">
                  <p:embed/>
                  <p:pic>
                    <p:nvPicPr>
                      <p:cNvPr id="0" name="Picture 6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4400" y="4648200"/>
                        <a:ext cx="762000" cy="2857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4838" name="Object 166"/>
          <p:cNvGraphicFramePr>
            <a:graphicFrameLocks noChangeAspect="1"/>
          </p:cNvGraphicFramePr>
          <p:nvPr/>
        </p:nvGraphicFramePr>
        <p:xfrm>
          <a:off x="4724400" y="5181600"/>
          <a:ext cx="762000" cy="301625"/>
        </p:xfrm>
        <a:graphic>
          <a:graphicData uri="http://schemas.openxmlformats.org/presentationml/2006/ole">
            <mc:AlternateContent xmlns:mc="http://schemas.openxmlformats.org/markup-compatibility/2006">
              <mc:Choice xmlns:v="urn:schemas-microsoft-com:vml" Requires="v">
                <p:oleObj spid="_x0000_s197304" name="Equation" r:id="rId13" imgW="609336" imgH="241195" progId="Equation.3">
                  <p:embed/>
                </p:oleObj>
              </mc:Choice>
              <mc:Fallback>
                <p:oleObj name="Equation" r:id="rId13" imgW="609336" imgH="241195" progId="Equation.3">
                  <p:embed/>
                  <p:pic>
                    <p:nvPicPr>
                      <p:cNvPr id="0" name="Picture 6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24400" y="5181600"/>
                        <a:ext cx="762000" cy="3016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4839" name="Object 167"/>
          <p:cNvGraphicFramePr>
            <a:graphicFrameLocks noChangeAspect="1"/>
          </p:cNvGraphicFramePr>
          <p:nvPr/>
        </p:nvGraphicFramePr>
        <p:xfrm>
          <a:off x="4724400" y="5715000"/>
          <a:ext cx="762000" cy="301625"/>
        </p:xfrm>
        <a:graphic>
          <a:graphicData uri="http://schemas.openxmlformats.org/presentationml/2006/ole">
            <mc:AlternateContent xmlns:mc="http://schemas.openxmlformats.org/markup-compatibility/2006">
              <mc:Choice xmlns:v="urn:schemas-microsoft-com:vml" Requires="v">
                <p:oleObj spid="_x0000_s197305" name="Equation" r:id="rId15" imgW="609336" imgH="241195" progId="Equation.3">
                  <p:embed/>
                </p:oleObj>
              </mc:Choice>
              <mc:Fallback>
                <p:oleObj name="Equation" r:id="rId15" imgW="609336" imgH="241195" progId="Equation.3">
                  <p:embed/>
                  <p:pic>
                    <p:nvPicPr>
                      <p:cNvPr id="0" name="Picture 66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24400" y="5715000"/>
                        <a:ext cx="762000" cy="3016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4840" name="Object 168"/>
          <p:cNvGraphicFramePr>
            <a:graphicFrameLocks noChangeAspect="1"/>
          </p:cNvGraphicFramePr>
          <p:nvPr/>
        </p:nvGraphicFramePr>
        <p:xfrm>
          <a:off x="4724400" y="6248400"/>
          <a:ext cx="762000" cy="301625"/>
        </p:xfrm>
        <a:graphic>
          <a:graphicData uri="http://schemas.openxmlformats.org/presentationml/2006/ole">
            <mc:AlternateContent xmlns:mc="http://schemas.openxmlformats.org/markup-compatibility/2006">
              <mc:Choice xmlns:v="urn:schemas-microsoft-com:vml" Requires="v">
                <p:oleObj spid="_x0000_s197306" name="Equation" r:id="rId17" imgW="609336" imgH="241195" progId="Equation.3">
                  <p:embed/>
                </p:oleObj>
              </mc:Choice>
              <mc:Fallback>
                <p:oleObj name="Equation" r:id="rId17" imgW="609336" imgH="241195" progId="Equation.3">
                  <p:embed/>
                  <p:pic>
                    <p:nvPicPr>
                      <p:cNvPr id="0" name="Picture 66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24400" y="6248400"/>
                        <a:ext cx="762000" cy="3016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3"/>
          <p:cNvSpPr txBox="1">
            <a:spLocks noChangeArrowheads="1"/>
          </p:cNvSpPr>
          <p:nvPr/>
        </p:nvSpPr>
        <p:spPr bwMode="auto">
          <a:xfrm>
            <a:off x="746125" y="92075"/>
            <a:ext cx="1877437" cy="646331"/>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3200" dirty="0">
                <a:latin typeface="+mn-ea"/>
                <a:ea typeface="+mn-ea"/>
                <a:cs typeface="楷体_GB2312" charset="0"/>
              </a:rPr>
              <a:t>逐差法</a:t>
            </a:r>
            <a:r>
              <a:rPr kumimoji="1" lang="zh-CN" altLang="en-US" sz="3600" dirty="0">
                <a:latin typeface="+mn-ea"/>
                <a:ea typeface="+mn-ea"/>
                <a:cs typeface="楷体_GB2312" charset="0"/>
              </a:rPr>
              <a:t>：</a:t>
            </a:r>
          </a:p>
        </p:txBody>
      </p:sp>
      <p:sp>
        <p:nvSpPr>
          <p:cNvPr id="57347" name="Text Box 4"/>
          <p:cNvSpPr txBox="1">
            <a:spLocks noChangeArrowheads="1"/>
          </p:cNvSpPr>
          <p:nvPr/>
        </p:nvSpPr>
        <p:spPr bwMode="auto">
          <a:xfrm>
            <a:off x="533400" y="838200"/>
            <a:ext cx="8016875" cy="1800225"/>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en-US" altLang="zh-CN" dirty="0">
                <a:latin typeface="Times New Roman" charset="0"/>
                <a:ea typeface="楷体_GB2312" charset="0"/>
                <a:cs typeface="楷体_GB2312" charset="0"/>
              </a:rPr>
              <a:t>        </a:t>
            </a:r>
            <a:r>
              <a:rPr kumimoji="1" lang="zh-CN" altLang="en-US" dirty="0">
                <a:latin typeface="Times New Roman" charset="0"/>
                <a:ea typeface="楷体_GB2312" charset="0"/>
                <a:cs typeface="楷体_GB2312" charset="0"/>
              </a:rPr>
              <a:t>在有些实验中，我们连续取得一些数据。如果依次相减，就会发现中间许多数据并未发挥作用，而影响到实验的可靠性。例如：金属杨氏弹性模量实验和等厚干涉的牛顿环实验等。</a:t>
            </a:r>
          </a:p>
        </p:txBody>
      </p:sp>
      <p:sp>
        <p:nvSpPr>
          <p:cNvPr id="57348" name="Text Box 5"/>
          <p:cNvSpPr txBox="1">
            <a:spLocks noChangeArrowheads="1"/>
          </p:cNvSpPr>
          <p:nvPr/>
        </p:nvSpPr>
        <p:spPr bwMode="auto">
          <a:xfrm>
            <a:off x="533400" y="2743200"/>
            <a:ext cx="8185150" cy="1800225"/>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dirty="0">
                <a:latin typeface="宋体" charset="0"/>
              </a:rPr>
              <a:t>在金属杨氏弹性模量实验中，连续测量钢丝的伸长位置为：</a:t>
            </a:r>
            <a:r>
              <a:rPr kumimoji="1" lang="en-US" altLang="zh-CN" i="1" dirty="0">
                <a:latin typeface="宋体" charset="0"/>
              </a:rPr>
              <a:t>A</a:t>
            </a:r>
            <a:r>
              <a:rPr kumimoji="1" lang="en-US" altLang="zh-CN" baseline="-25000" dirty="0">
                <a:latin typeface="宋体" charset="0"/>
              </a:rPr>
              <a:t>1</a:t>
            </a:r>
            <a:r>
              <a:rPr kumimoji="1" lang="zh-CN" altLang="en-US" dirty="0">
                <a:latin typeface="宋体" charset="0"/>
              </a:rPr>
              <a:t>、 </a:t>
            </a:r>
            <a:r>
              <a:rPr kumimoji="1" lang="en-US" altLang="zh-CN" i="1" dirty="0">
                <a:latin typeface="宋体" charset="0"/>
              </a:rPr>
              <a:t>A</a:t>
            </a:r>
            <a:r>
              <a:rPr kumimoji="1" lang="en-US" altLang="zh-CN" baseline="-25000" dirty="0">
                <a:latin typeface="宋体" charset="0"/>
              </a:rPr>
              <a:t>2</a:t>
            </a:r>
            <a:r>
              <a:rPr kumimoji="1" lang="zh-CN" altLang="en-US" dirty="0">
                <a:latin typeface="宋体" charset="0"/>
              </a:rPr>
              <a:t>、 </a:t>
            </a:r>
            <a:r>
              <a:rPr kumimoji="1" lang="en-US" altLang="zh-CN" i="1" dirty="0">
                <a:latin typeface="宋体" charset="0"/>
              </a:rPr>
              <a:t>A</a:t>
            </a:r>
            <a:r>
              <a:rPr kumimoji="1" lang="en-US" altLang="zh-CN" baseline="-25000" dirty="0">
                <a:latin typeface="宋体" charset="0"/>
              </a:rPr>
              <a:t>3</a:t>
            </a:r>
            <a:r>
              <a:rPr kumimoji="1" lang="zh-CN" altLang="en-US" dirty="0">
                <a:latin typeface="宋体" charset="0"/>
              </a:rPr>
              <a:t>、 </a:t>
            </a:r>
            <a:r>
              <a:rPr kumimoji="1" lang="en-US" altLang="zh-CN" i="1" dirty="0">
                <a:latin typeface="宋体" charset="0"/>
              </a:rPr>
              <a:t>A</a:t>
            </a:r>
            <a:r>
              <a:rPr kumimoji="1" lang="en-US" altLang="zh-CN" baseline="-25000" dirty="0">
                <a:latin typeface="宋体" charset="0"/>
              </a:rPr>
              <a:t>4</a:t>
            </a:r>
            <a:r>
              <a:rPr kumimoji="1" lang="zh-CN" altLang="en-US" dirty="0">
                <a:latin typeface="宋体" charset="0"/>
              </a:rPr>
              <a:t>、 </a:t>
            </a:r>
            <a:r>
              <a:rPr kumimoji="1" lang="en-US" altLang="zh-CN" i="1" dirty="0">
                <a:latin typeface="宋体" charset="0"/>
              </a:rPr>
              <a:t>A</a:t>
            </a:r>
            <a:r>
              <a:rPr kumimoji="1" lang="en-US" altLang="zh-CN" baseline="-25000" dirty="0">
                <a:latin typeface="宋体" charset="0"/>
              </a:rPr>
              <a:t>5</a:t>
            </a:r>
            <a:r>
              <a:rPr kumimoji="1" lang="zh-CN" altLang="en-US" dirty="0">
                <a:latin typeface="宋体" charset="0"/>
              </a:rPr>
              <a:t>、 </a:t>
            </a:r>
            <a:r>
              <a:rPr kumimoji="1" lang="en-US" altLang="zh-CN" i="1" dirty="0">
                <a:latin typeface="宋体" charset="0"/>
              </a:rPr>
              <a:t>A</a:t>
            </a:r>
            <a:r>
              <a:rPr kumimoji="1" lang="en-US" altLang="zh-CN" baseline="-25000" dirty="0">
                <a:latin typeface="宋体" charset="0"/>
              </a:rPr>
              <a:t>6</a:t>
            </a:r>
            <a:r>
              <a:rPr kumimoji="1" lang="zh-CN" altLang="en-US" dirty="0">
                <a:latin typeface="宋体" charset="0"/>
              </a:rPr>
              <a:t>、 </a:t>
            </a:r>
            <a:r>
              <a:rPr kumimoji="1" lang="en-US" altLang="zh-CN" i="1" dirty="0">
                <a:latin typeface="宋体" charset="0"/>
              </a:rPr>
              <a:t>A</a:t>
            </a:r>
            <a:r>
              <a:rPr kumimoji="1" lang="en-US" altLang="zh-CN" baseline="-25000" dirty="0">
                <a:latin typeface="宋体" charset="0"/>
              </a:rPr>
              <a:t>7</a:t>
            </a:r>
            <a:r>
              <a:rPr kumimoji="1" lang="zh-CN" altLang="en-US" dirty="0">
                <a:latin typeface="宋体" charset="0"/>
              </a:rPr>
              <a:t>、 </a:t>
            </a:r>
            <a:r>
              <a:rPr kumimoji="1" lang="en-US" altLang="zh-CN" i="1" dirty="0">
                <a:latin typeface="宋体" charset="0"/>
              </a:rPr>
              <a:t>A</a:t>
            </a:r>
            <a:r>
              <a:rPr kumimoji="1" lang="en-US" altLang="zh-CN" baseline="-25000" dirty="0">
                <a:latin typeface="宋体" charset="0"/>
              </a:rPr>
              <a:t>8</a:t>
            </a:r>
            <a:r>
              <a:rPr kumimoji="1" lang="zh-CN" altLang="en-US" dirty="0">
                <a:latin typeface="宋体" charset="0"/>
              </a:rPr>
              <a:t>、 </a:t>
            </a:r>
            <a:r>
              <a:rPr kumimoji="1" lang="en-US" altLang="zh-CN" i="1" dirty="0">
                <a:latin typeface="宋体" charset="0"/>
              </a:rPr>
              <a:t>A</a:t>
            </a:r>
            <a:r>
              <a:rPr kumimoji="1" lang="en-US" altLang="zh-CN" baseline="-25000" dirty="0">
                <a:latin typeface="宋体" charset="0"/>
              </a:rPr>
              <a:t>9</a:t>
            </a:r>
            <a:r>
              <a:rPr kumimoji="1" lang="zh-CN" altLang="en-US" dirty="0">
                <a:latin typeface="宋体" charset="0"/>
              </a:rPr>
              <a:t>、 </a:t>
            </a:r>
            <a:r>
              <a:rPr kumimoji="1" lang="en-US" altLang="zh-CN" i="1" dirty="0">
                <a:latin typeface="宋体" charset="0"/>
              </a:rPr>
              <a:t>A</a:t>
            </a:r>
            <a:r>
              <a:rPr kumimoji="1" lang="en-US" altLang="zh-CN" baseline="-25000" dirty="0">
                <a:latin typeface="宋体" charset="0"/>
              </a:rPr>
              <a:t>10</a:t>
            </a:r>
            <a:r>
              <a:rPr kumimoji="1" lang="zh-CN" altLang="en-US" dirty="0">
                <a:latin typeface="宋体" charset="0"/>
              </a:rPr>
              <a:t>等</a:t>
            </a:r>
            <a:r>
              <a:rPr kumimoji="1" lang="en-US" altLang="zh-CN" dirty="0">
                <a:latin typeface="宋体" charset="0"/>
              </a:rPr>
              <a:t>10</a:t>
            </a:r>
            <a:r>
              <a:rPr kumimoji="1" lang="zh-CN" altLang="en-US" dirty="0">
                <a:latin typeface="宋体" charset="0"/>
              </a:rPr>
              <a:t>个数据。若为求钢丝的伸长，依次相减，则伸长量</a:t>
            </a:r>
            <a:r>
              <a:rPr kumimoji="1" lang="zh-CN" altLang="en-US" dirty="0">
                <a:latin typeface="宋体" charset="0"/>
                <a:sym typeface="Symbol" charset="0"/>
              </a:rPr>
              <a:t></a:t>
            </a:r>
            <a:r>
              <a:rPr kumimoji="1" lang="en-US" altLang="zh-CN" dirty="0">
                <a:latin typeface="宋体" charset="0"/>
                <a:sym typeface="Symbol" charset="0"/>
              </a:rPr>
              <a:t>A</a:t>
            </a:r>
            <a:r>
              <a:rPr kumimoji="1" lang="zh-CN" altLang="en-US" dirty="0">
                <a:latin typeface="宋体" charset="0"/>
                <a:sym typeface="Symbol" charset="0"/>
              </a:rPr>
              <a:t>有：</a:t>
            </a:r>
            <a:endParaRPr kumimoji="1" lang="zh-CN" altLang="en-US" baseline="-25000" dirty="0">
              <a:latin typeface="宋体" charset="0"/>
            </a:endParaRPr>
          </a:p>
        </p:txBody>
      </p:sp>
      <p:graphicFrame>
        <p:nvGraphicFramePr>
          <p:cNvPr id="75780" name="Object 6"/>
          <p:cNvGraphicFramePr>
            <a:graphicFrameLocks noChangeAspect="1"/>
          </p:cNvGraphicFramePr>
          <p:nvPr/>
        </p:nvGraphicFramePr>
        <p:xfrm>
          <a:off x="1258888" y="4797425"/>
          <a:ext cx="6400800" cy="774700"/>
        </p:xfrm>
        <a:graphic>
          <a:graphicData uri="http://schemas.openxmlformats.org/presentationml/2006/ole">
            <mc:AlternateContent xmlns:mc="http://schemas.openxmlformats.org/markup-compatibility/2006">
              <mc:Choice xmlns:v="urn:schemas-microsoft-com:vml" Requires="v">
                <p:oleObj spid="_x0000_s76398" name="Equation" r:id="rId3" imgW="3040920" imgH="357480" progId="Equation.3">
                  <p:embed/>
                </p:oleObj>
              </mc:Choice>
              <mc:Fallback>
                <p:oleObj name="Equation" r:id="rId3" imgW="3040920" imgH="357480" progId="Equation.3">
                  <p:embed/>
                  <p:pic>
                    <p:nvPicPr>
                      <p:cNvPr id="0" name="Picture 6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4797425"/>
                        <a:ext cx="6400800" cy="774700"/>
                      </a:xfrm>
                      <a:prstGeom prst="rect">
                        <a:avLst/>
                      </a:prstGeom>
                      <a:noFill/>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7350" name="Text Box 7"/>
          <p:cNvSpPr txBox="1">
            <a:spLocks noChangeArrowheads="1"/>
          </p:cNvSpPr>
          <p:nvPr/>
        </p:nvSpPr>
        <p:spPr bwMode="auto">
          <a:xfrm>
            <a:off x="533400" y="5715000"/>
            <a:ext cx="4806950" cy="519113"/>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dirty="0">
                <a:solidFill>
                  <a:srgbClr val="FF0000"/>
                </a:solidFill>
                <a:latin typeface="Times New Roman" charset="0"/>
              </a:rPr>
              <a:t>中间各次测量均未起到作用</a:t>
            </a:r>
            <a:r>
              <a:rPr kumimoji="1" lang="zh-CN" altLang="en-US" dirty="0">
                <a:solidFill>
                  <a:srgbClr val="FFFF99"/>
                </a:solidFill>
                <a:latin typeface="Times New Roman" charset="0"/>
              </a:rPr>
              <a:t>。</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3"/>
          <p:cNvSpPr txBox="1">
            <a:spLocks noChangeArrowheads="1"/>
          </p:cNvSpPr>
          <p:nvPr/>
        </p:nvSpPr>
        <p:spPr bwMode="auto">
          <a:xfrm>
            <a:off x="593725" y="273050"/>
            <a:ext cx="8220075" cy="3084513"/>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b="1" dirty="0">
                <a:latin typeface="Times New Roman" charset="0"/>
              </a:rPr>
              <a:t>为发挥多次测量的优越性，将数据分成前后两组：</a:t>
            </a:r>
          </a:p>
          <a:p>
            <a:pPr eaLnBrk="1" hangingPunct="1">
              <a:spcBef>
                <a:spcPct val="50000"/>
              </a:spcBef>
              <a:defRPr/>
            </a:pPr>
            <a:r>
              <a:rPr kumimoji="1" lang="en-US" altLang="zh-CN" b="1" i="1" dirty="0">
                <a:latin typeface="Times New Roman" charset="0"/>
              </a:rPr>
              <a:t>A</a:t>
            </a:r>
            <a:r>
              <a:rPr kumimoji="1" lang="en-US" altLang="zh-CN" b="1" baseline="-25000" dirty="0">
                <a:latin typeface="Times New Roman" charset="0"/>
              </a:rPr>
              <a:t>1</a:t>
            </a:r>
            <a:r>
              <a:rPr kumimoji="1" lang="zh-CN" altLang="en-US" b="1" dirty="0">
                <a:latin typeface="Times New Roman" charset="0"/>
              </a:rPr>
              <a:t>、 </a:t>
            </a:r>
            <a:r>
              <a:rPr kumimoji="1" lang="en-US" altLang="zh-CN" b="1" i="1" dirty="0">
                <a:latin typeface="Times New Roman" charset="0"/>
              </a:rPr>
              <a:t>A</a:t>
            </a:r>
            <a:r>
              <a:rPr kumimoji="1" lang="en-US" altLang="zh-CN" b="1" baseline="-25000" dirty="0">
                <a:latin typeface="Times New Roman" charset="0"/>
              </a:rPr>
              <a:t>2</a:t>
            </a:r>
            <a:r>
              <a:rPr kumimoji="1" lang="zh-CN" altLang="en-US" b="1" dirty="0">
                <a:latin typeface="Times New Roman" charset="0"/>
              </a:rPr>
              <a:t>、 </a:t>
            </a:r>
            <a:r>
              <a:rPr kumimoji="1" lang="en-US" altLang="zh-CN" b="1" i="1" dirty="0">
                <a:latin typeface="Times New Roman" charset="0"/>
              </a:rPr>
              <a:t>A</a:t>
            </a:r>
            <a:r>
              <a:rPr kumimoji="1" lang="en-US" altLang="zh-CN" b="1" baseline="-25000" dirty="0">
                <a:latin typeface="Times New Roman" charset="0"/>
              </a:rPr>
              <a:t>3</a:t>
            </a:r>
            <a:r>
              <a:rPr kumimoji="1" lang="zh-CN" altLang="en-US" b="1" dirty="0">
                <a:latin typeface="Times New Roman" charset="0"/>
              </a:rPr>
              <a:t>、 </a:t>
            </a:r>
            <a:r>
              <a:rPr kumimoji="1" lang="en-US" altLang="zh-CN" b="1" i="1" dirty="0">
                <a:latin typeface="Times New Roman" charset="0"/>
              </a:rPr>
              <a:t>A</a:t>
            </a:r>
            <a:r>
              <a:rPr kumimoji="1" lang="en-US" altLang="zh-CN" b="1" baseline="-25000" dirty="0">
                <a:latin typeface="Times New Roman" charset="0"/>
              </a:rPr>
              <a:t>4</a:t>
            </a:r>
            <a:r>
              <a:rPr kumimoji="1" lang="zh-CN" altLang="en-US" b="1" dirty="0">
                <a:latin typeface="Times New Roman" charset="0"/>
              </a:rPr>
              <a:t>、 </a:t>
            </a:r>
            <a:r>
              <a:rPr kumimoji="1" lang="en-US" altLang="zh-CN" b="1" i="1" dirty="0">
                <a:latin typeface="Times New Roman" charset="0"/>
              </a:rPr>
              <a:t>A</a:t>
            </a:r>
            <a:r>
              <a:rPr kumimoji="1" lang="en-US" altLang="zh-CN" b="1" baseline="-25000" dirty="0">
                <a:latin typeface="Times New Roman" charset="0"/>
              </a:rPr>
              <a:t>5</a:t>
            </a:r>
            <a:r>
              <a:rPr kumimoji="1" lang="zh-CN" altLang="en-US" b="1" dirty="0">
                <a:latin typeface="Times New Roman" charset="0"/>
              </a:rPr>
              <a:t>为一组，</a:t>
            </a:r>
          </a:p>
          <a:p>
            <a:pPr eaLnBrk="1" hangingPunct="1">
              <a:spcBef>
                <a:spcPct val="50000"/>
              </a:spcBef>
              <a:defRPr/>
            </a:pPr>
            <a:r>
              <a:rPr kumimoji="1" lang="en-US" altLang="zh-CN" b="1" i="1" dirty="0">
                <a:latin typeface="Times New Roman" charset="0"/>
              </a:rPr>
              <a:t>A</a:t>
            </a:r>
            <a:r>
              <a:rPr kumimoji="1" lang="en-US" altLang="zh-CN" b="1" baseline="-25000" dirty="0">
                <a:latin typeface="Times New Roman" charset="0"/>
              </a:rPr>
              <a:t>6</a:t>
            </a:r>
            <a:r>
              <a:rPr kumimoji="1" lang="zh-CN" altLang="en-US" b="1" dirty="0">
                <a:latin typeface="Times New Roman" charset="0"/>
              </a:rPr>
              <a:t>、 </a:t>
            </a:r>
            <a:r>
              <a:rPr kumimoji="1" lang="en-US" altLang="zh-CN" b="1" i="1" dirty="0">
                <a:latin typeface="Times New Roman" charset="0"/>
              </a:rPr>
              <a:t>A</a:t>
            </a:r>
            <a:r>
              <a:rPr kumimoji="1" lang="en-US" altLang="zh-CN" b="1" baseline="-25000" dirty="0">
                <a:latin typeface="Times New Roman" charset="0"/>
              </a:rPr>
              <a:t>7</a:t>
            </a:r>
            <a:r>
              <a:rPr kumimoji="1" lang="zh-CN" altLang="en-US" b="1" dirty="0">
                <a:latin typeface="Times New Roman" charset="0"/>
              </a:rPr>
              <a:t>、 </a:t>
            </a:r>
            <a:r>
              <a:rPr kumimoji="1" lang="en-US" altLang="zh-CN" b="1" i="1" dirty="0">
                <a:latin typeface="Times New Roman" charset="0"/>
              </a:rPr>
              <a:t>A</a:t>
            </a:r>
            <a:r>
              <a:rPr kumimoji="1" lang="en-US" altLang="zh-CN" b="1" baseline="-25000" dirty="0">
                <a:latin typeface="Times New Roman" charset="0"/>
              </a:rPr>
              <a:t>8</a:t>
            </a:r>
            <a:r>
              <a:rPr kumimoji="1" lang="zh-CN" altLang="en-US" b="1" dirty="0">
                <a:latin typeface="Times New Roman" charset="0"/>
              </a:rPr>
              <a:t>、 </a:t>
            </a:r>
            <a:r>
              <a:rPr kumimoji="1" lang="en-US" altLang="zh-CN" b="1" i="1" dirty="0">
                <a:latin typeface="Times New Roman" charset="0"/>
              </a:rPr>
              <a:t>A</a:t>
            </a:r>
            <a:r>
              <a:rPr kumimoji="1" lang="en-US" altLang="zh-CN" b="1" baseline="-25000" dirty="0">
                <a:latin typeface="Times New Roman" charset="0"/>
              </a:rPr>
              <a:t>9</a:t>
            </a:r>
            <a:r>
              <a:rPr kumimoji="1" lang="zh-CN" altLang="en-US" b="1" dirty="0">
                <a:latin typeface="Times New Roman" charset="0"/>
              </a:rPr>
              <a:t>、 </a:t>
            </a:r>
            <a:r>
              <a:rPr kumimoji="1" lang="en-US" altLang="zh-CN" b="1" i="1" dirty="0">
                <a:latin typeface="Times New Roman" charset="0"/>
              </a:rPr>
              <a:t>A</a:t>
            </a:r>
            <a:r>
              <a:rPr kumimoji="1" lang="en-US" altLang="zh-CN" b="1" baseline="-25000" dirty="0">
                <a:latin typeface="Times New Roman" charset="0"/>
              </a:rPr>
              <a:t>10</a:t>
            </a:r>
            <a:r>
              <a:rPr kumimoji="1" lang="zh-CN" altLang="en-US" b="1" dirty="0">
                <a:latin typeface="Times New Roman" charset="0"/>
              </a:rPr>
              <a:t>为另一组；</a:t>
            </a:r>
          </a:p>
          <a:p>
            <a:pPr eaLnBrk="1" hangingPunct="1">
              <a:spcBef>
                <a:spcPct val="50000"/>
              </a:spcBef>
              <a:defRPr/>
            </a:pPr>
            <a:r>
              <a:rPr kumimoji="1" lang="zh-CN" altLang="en-US" b="1" dirty="0">
                <a:latin typeface="Times New Roman" charset="0"/>
              </a:rPr>
              <a:t>将这两组对应相减，得出</a:t>
            </a:r>
            <a:r>
              <a:rPr kumimoji="1" lang="en-US" altLang="zh-CN" b="1" dirty="0">
                <a:latin typeface="Times New Roman" charset="0"/>
              </a:rPr>
              <a:t>5</a:t>
            </a:r>
            <a:r>
              <a:rPr kumimoji="1" lang="zh-CN" altLang="en-US" b="1" dirty="0">
                <a:latin typeface="Times New Roman" charset="0"/>
              </a:rPr>
              <a:t>组，且每一组相减间距是</a:t>
            </a:r>
          </a:p>
          <a:p>
            <a:pPr eaLnBrk="1" hangingPunct="1">
              <a:spcBef>
                <a:spcPct val="50000"/>
              </a:spcBef>
              <a:defRPr/>
            </a:pPr>
            <a:r>
              <a:rPr kumimoji="1" lang="zh-CN" altLang="en-US" b="1" dirty="0">
                <a:latin typeface="Times New Roman" charset="0"/>
              </a:rPr>
              <a:t>原来临近间距的</a:t>
            </a:r>
            <a:r>
              <a:rPr kumimoji="1" lang="en-US" altLang="zh-CN" b="1" dirty="0">
                <a:latin typeface="Times New Roman" charset="0"/>
              </a:rPr>
              <a:t>5</a:t>
            </a:r>
            <a:r>
              <a:rPr kumimoji="1" lang="zh-CN" altLang="en-US" b="1" dirty="0">
                <a:latin typeface="Times New Roman" charset="0"/>
              </a:rPr>
              <a:t>倍，这样有：</a:t>
            </a:r>
            <a:endParaRPr kumimoji="1" lang="zh-CN" altLang="en-US" b="1" baseline="-25000" dirty="0">
              <a:latin typeface="Times New Roman" charset="0"/>
            </a:endParaRPr>
          </a:p>
        </p:txBody>
      </p:sp>
      <p:graphicFrame>
        <p:nvGraphicFramePr>
          <p:cNvPr id="76802" name="Object 4"/>
          <p:cNvGraphicFramePr>
            <a:graphicFrameLocks noChangeAspect="1"/>
          </p:cNvGraphicFramePr>
          <p:nvPr/>
        </p:nvGraphicFramePr>
        <p:xfrm>
          <a:off x="468313" y="3500438"/>
          <a:ext cx="8388350" cy="889000"/>
        </p:xfrm>
        <a:graphic>
          <a:graphicData uri="http://schemas.openxmlformats.org/presentationml/2006/ole">
            <mc:AlternateContent xmlns:mc="http://schemas.openxmlformats.org/markup-compatibility/2006">
              <mc:Choice xmlns:v="urn:schemas-microsoft-com:vml" Requires="v">
                <p:oleObj spid="_x0000_s77421" name="Equation" r:id="rId3" imgW="3470040" imgH="357480" progId="Equation.3">
                  <p:embed/>
                </p:oleObj>
              </mc:Choice>
              <mc:Fallback>
                <p:oleObj name="Equation" r:id="rId3" imgW="3470040" imgH="357480" progId="Equation.3">
                  <p:embed/>
                  <p:pic>
                    <p:nvPicPr>
                      <p:cNvPr id="0" name="Picture 6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500438"/>
                        <a:ext cx="8388350" cy="889000"/>
                      </a:xfrm>
                      <a:prstGeom prst="rect">
                        <a:avLst/>
                      </a:prstGeom>
                      <a:noFill/>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58372" name="Text Box 5"/>
          <p:cNvSpPr txBox="1">
            <a:spLocks noChangeArrowheads="1"/>
          </p:cNvSpPr>
          <p:nvPr/>
        </p:nvSpPr>
        <p:spPr bwMode="auto">
          <a:xfrm>
            <a:off x="250825" y="4419600"/>
            <a:ext cx="8569325" cy="1373188"/>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a:latin typeface="Times New Roman" charset="0"/>
                <a:ea typeface="楷体" charset="0"/>
                <a:cs typeface="楷体" charset="0"/>
              </a:rPr>
              <a:t>这种处理数据的方法称为</a:t>
            </a:r>
            <a:r>
              <a:rPr kumimoji="1" lang="zh-CN" altLang="en-US" b="1">
                <a:solidFill>
                  <a:srgbClr val="FF0000"/>
                </a:solidFill>
                <a:latin typeface="Times New Roman" charset="0"/>
                <a:ea typeface="楷体" charset="0"/>
                <a:cs typeface="楷体" charset="0"/>
              </a:rPr>
              <a:t>逐差法</a:t>
            </a:r>
            <a:r>
              <a:rPr kumimoji="1" lang="zh-CN" altLang="en-US">
                <a:latin typeface="Times New Roman" charset="0"/>
                <a:ea typeface="楷体" charset="0"/>
                <a:cs typeface="楷体" charset="0"/>
              </a:rPr>
              <a:t>。此法的优点是充分利用所测的数据，有利于减少测量的随机误差和仪器带来的误差。</a:t>
            </a:r>
          </a:p>
        </p:txBody>
      </p:sp>
      <p:sp>
        <p:nvSpPr>
          <p:cNvPr id="58373" name="Text Box 6"/>
          <p:cNvSpPr txBox="1">
            <a:spLocks noChangeArrowheads="1"/>
          </p:cNvSpPr>
          <p:nvPr/>
        </p:nvSpPr>
        <p:spPr bwMode="auto">
          <a:xfrm>
            <a:off x="1187450" y="5949950"/>
            <a:ext cx="46085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lang="zh-CN" altLang="en-US" sz="3200" b="1">
                <a:solidFill>
                  <a:srgbClr val="FF0000"/>
                </a:solidFill>
                <a:ea typeface="楷体" charset="0"/>
                <a:cs typeface="楷体" charset="0"/>
              </a:rPr>
              <a:t>条件：线性，等间距</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3810000" y="287338"/>
            <a:ext cx="5183188" cy="5475833"/>
            <a:chOff x="3810000" y="287338"/>
            <a:chExt cx="5183188" cy="5475833"/>
          </a:xfrm>
        </p:grpSpPr>
        <p:sp>
          <p:nvSpPr>
            <p:cNvPr id="121064" name="Rectangle 232"/>
            <p:cNvSpPr>
              <a:spLocks noChangeArrowheads="1"/>
            </p:cNvSpPr>
            <p:nvPr/>
          </p:nvSpPr>
          <p:spPr bwMode="auto">
            <a:xfrm>
              <a:off x="3810000" y="2513013"/>
              <a:ext cx="184150" cy="460375"/>
            </a:xfrm>
            <a:prstGeom prst="rect">
              <a:avLst/>
            </a:prstGeom>
            <a:solidFill>
              <a:schemeClr val="bg1"/>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grpSp>
          <p:nvGrpSpPr>
            <p:cNvPr id="77826" name="Group 2"/>
            <p:cNvGrpSpPr>
              <a:grpSpLocks/>
            </p:cNvGrpSpPr>
            <p:nvPr/>
          </p:nvGrpSpPr>
          <p:grpSpPr bwMode="auto">
            <a:xfrm>
              <a:off x="3886200" y="287338"/>
              <a:ext cx="5106988" cy="4970462"/>
              <a:chOff x="2160" y="367"/>
              <a:chExt cx="3217" cy="3131"/>
            </a:xfrm>
          </p:grpSpPr>
          <p:grpSp>
            <p:nvGrpSpPr>
              <p:cNvPr id="77840" name="Group 3"/>
              <p:cNvGrpSpPr>
                <a:grpSpLocks/>
              </p:cNvGrpSpPr>
              <p:nvPr/>
            </p:nvGrpSpPr>
            <p:grpSpPr bwMode="auto">
              <a:xfrm>
                <a:off x="2160" y="367"/>
                <a:ext cx="3130" cy="3131"/>
                <a:chOff x="1486" y="793"/>
                <a:chExt cx="3130" cy="3131"/>
              </a:xfrm>
            </p:grpSpPr>
            <p:grpSp>
              <p:nvGrpSpPr>
                <p:cNvPr id="77922" name="Group 4"/>
                <p:cNvGrpSpPr>
                  <a:grpSpLocks/>
                </p:cNvGrpSpPr>
                <p:nvPr/>
              </p:nvGrpSpPr>
              <p:grpSpPr bwMode="auto">
                <a:xfrm>
                  <a:off x="1492" y="793"/>
                  <a:ext cx="3124" cy="3124"/>
                  <a:chOff x="1708" y="514"/>
                  <a:chExt cx="3124" cy="3124"/>
                </a:xfrm>
              </p:grpSpPr>
              <p:sp>
                <p:nvSpPr>
                  <p:cNvPr id="120837" name="Line 5"/>
                  <p:cNvSpPr>
                    <a:spLocks noChangeShapeType="1"/>
                  </p:cNvSpPr>
                  <p:nvPr/>
                </p:nvSpPr>
                <p:spPr bwMode="auto">
                  <a:xfrm>
                    <a:off x="1708" y="514"/>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38" name="Line 6"/>
                  <p:cNvSpPr>
                    <a:spLocks noChangeShapeType="1"/>
                  </p:cNvSpPr>
                  <p:nvPr/>
                </p:nvSpPr>
                <p:spPr bwMode="auto">
                  <a:xfrm>
                    <a:off x="1708" y="610"/>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39" name="Line 7"/>
                  <p:cNvSpPr>
                    <a:spLocks noChangeShapeType="1"/>
                  </p:cNvSpPr>
                  <p:nvPr/>
                </p:nvSpPr>
                <p:spPr bwMode="auto">
                  <a:xfrm>
                    <a:off x="1708" y="5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0" name="Line 8"/>
                  <p:cNvSpPr>
                    <a:spLocks noChangeShapeType="1"/>
                  </p:cNvSpPr>
                  <p:nvPr/>
                </p:nvSpPr>
                <p:spPr bwMode="auto">
                  <a:xfrm>
                    <a:off x="1708" y="659"/>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1" name="Line 9"/>
                  <p:cNvSpPr>
                    <a:spLocks noChangeShapeType="1"/>
                  </p:cNvSpPr>
                  <p:nvPr/>
                </p:nvSpPr>
                <p:spPr bwMode="auto">
                  <a:xfrm>
                    <a:off x="1708" y="697"/>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2" name="Line 10"/>
                  <p:cNvSpPr>
                    <a:spLocks noChangeShapeType="1"/>
                  </p:cNvSpPr>
                  <p:nvPr/>
                </p:nvSpPr>
                <p:spPr bwMode="auto">
                  <a:xfrm>
                    <a:off x="1708" y="758"/>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3" name="Line 11"/>
                  <p:cNvSpPr>
                    <a:spLocks noChangeShapeType="1"/>
                  </p:cNvSpPr>
                  <p:nvPr/>
                </p:nvSpPr>
                <p:spPr bwMode="auto">
                  <a:xfrm>
                    <a:off x="1708" y="855"/>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4" name="Line 12"/>
                  <p:cNvSpPr>
                    <a:spLocks noChangeShapeType="1"/>
                  </p:cNvSpPr>
                  <p:nvPr/>
                </p:nvSpPr>
                <p:spPr bwMode="auto">
                  <a:xfrm>
                    <a:off x="1708" y="798"/>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5" name="Line 13"/>
                  <p:cNvSpPr>
                    <a:spLocks noChangeShapeType="1"/>
                  </p:cNvSpPr>
                  <p:nvPr/>
                </p:nvSpPr>
                <p:spPr bwMode="auto">
                  <a:xfrm>
                    <a:off x="1708" y="904"/>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6" name="Line 14"/>
                  <p:cNvSpPr>
                    <a:spLocks noChangeShapeType="1"/>
                  </p:cNvSpPr>
                  <p:nvPr/>
                </p:nvSpPr>
                <p:spPr bwMode="auto">
                  <a:xfrm>
                    <a:off x="1708" y="94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7" name="Line 15"/>
                  <p:cNvSpPr>
                    <a:spLocks noChangeShapeType="1"/>
                  </p:cNvSpPr>
                  <p:nvPr/>
                </p:nvSpPr>
                <p:spPr bwMode="auto">
                  <a:xfrm>
                    <a:off x="1708" y="1003"/>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8" name="Line 16"/>
                  <p:cNvSpPr>
                    <a:spLocks noChangeShapeType="1"/>
                  </p:cNvSpPr>
                  <p:nvPr/>
                </p:nvSpPr>
                <p:spPr bwMode="auto">
                  <a:xfrm>
                    <a:off x="1708" y="1090"/>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49" name="Line 17"/>
                  <p:cNvSpPr>
                    <a:spLocks noChangeShapeType="1"/>
                  </p:cNvSpPr>
                  <p:nvPr/>
                </p:nvSpPr>
                <p:spPr bwMode="auto">
                  <a:xfrm>
                    <a:off x="1708" y="104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0" name="Line 18"/>
                  <p:cNvSpPr>
                    <a:spLocks noChangeShapeType="1"/>
                  </p:cNvSpPr>
                  <p:nvPr/>
                </p:nvSpPr>
                <p:spPr bwMode="auto">
                  <a:xfrm>
                    <a:off x="1708" y="1139"/>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1" name="Line 19"/>
                  <p:cNvSpPr>
                    <a:spLocks noChangeShapeType="1"/>
                  </p:cNvSpPr>
                  <p:nvPr/>
                </p:nvSpPr>
                <p:spPr bwMode="auto">
                  <a:xfrm>
                    <a:off x="1708" y="1186"/>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2" name="Line 20"/>
                  <p:cNvSpPr>
                    <a:spLocks noChangeShapeType="1"/>
                  </p:cNvSpPr>
                  <p:nvPr/>
                </p:nvSpPr>
                <p:spPr bwMode="auto">
                  <a:xfrm>
                    <a:off x="1708" y="1238"/>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3" name="Line 21"/>
                  <p:cNvSpPr>
                    <a:spLocks noChangeShapeType="1"/>
                  </p:cNvSpPr>
                  <p:nvPr/>
                </p:nvSpPr>
                <p:spPr bwMode="auto">
                  <a:xfrm>
                    <a:off x="1708" y="1335"/>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4" name="Line 22"/>
                  <p:cNvSpPr>
                    <a:spLocks noChangeShapeType="1"/>
                  </p:cNvSpPr>
                  <p:nvPr/>
                </p:nvSpPr>
                <p:spPr bwMode="auto">
                  <a:xfrm>
                    <a:off x="1708" y="1287"/>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5" name="Line 23"/>
                  <p:cNvSpPr>
                    <a:spLocks noChangeShapeType="1"/>
                  </p:cNvSpPr>
                  <p:nvPr/>
                </p:nvSpPr>
                <p:spPr bwMode="auto">
                  <a:xfrm>
                    <a:off x="1708" y="1384"/>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6" name="Line 24"/>
                  <p:cNvSpPr>
                    <a:spLocks noChangeShapeType="1"/>
                  </p:cNvSpPr>
                  <p:nvPr/>
                </p:nvSpPr>
                <p:spPr bwMode="auto">
                  <a:xfrm>
                    <a:off x="1708" y="1431"/>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7" name="Line 25"/>
                  <p:cNvSpPr>
                    <a:spLocks noChangeShapeType="1"/>
                  </p:cNvSpPr>
                  <p:nvPr/>
                </p:nvSpPr>
                <p:spPr bwMode="auto">
                  <a:xfrm>
                    <a:off x="1708" y="1474"/>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8" name="Line 26"/>
                  <p:cNvSpPr>
                    <a:spLocks noChangeShapeType="1"/>
                  </p:cNvSpPr>
                  <p:nvPr/>
                </p:nvSpPr>
                <p:spPr bwMode="auto">
                  <a:xfrm>
                    <a:off x="1708" y="1570"/>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59" name="Line 27"/>
                  <p:cNvSpPr>
                    <a:spLocks noChangeShapeType="1"/>
                  </p:cNvSpPr>
                  <p:nvPr/>
                </p:nvSpPr>
                <p:spPr bwMode="auto">
                  <a:xfrm>
                    <a:off x="1708" y="152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0" name="Line 28"/>
                  <p:cNvSpPr>
                    <a:spLocks noChangeShapeType="1"/>
                  </p:cNvSpPr>
                  <p:nvPr/>
                </p:nvSpPr>
                <p:spPr bwMode="auto">
                  <a:xfrm>
                    <a:off x="1708" y="1619"/>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1" name="Line 29"/>
                  <p:cNvSpPr>
                    <a:spLocks noChangeShapeType="1"/>
                  </p:cNvSpPr>
                  <p:nvPr/>
                </p:nvSpPr>
                <p:spPr bwMode="auto">
                  <a:xfrm>
                    <a:off x="1708" y="1666"/>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2" name="Line 30"/>
                  <p:cNvSpPr>
                    <a:spLocks noChangeShapeType="1"/>
                  </p:cNvSpPr>
                  <p:nvPr/>
                </p:nvSpPr>
                <p:spPr bwMode="auto">
                  <a:xfrm>
                    <a:off x="1708" y="1718"/>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3" name="Line 31"/>
                  <p:cNvSpPr>
                    <a:spLocks noChangeShapeType="1"/>
                  </p:cNvSpPr>
                  <p:nvPr/>
                </p:nvSpPr>
                <p:spPr bwMode="auto">
                  <a:xfrm>
                    <a:off x="1708" y="1806"/>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4" name="Line 32"/>
                  <p:cNvSpPr>
                    <a:spLocks noChangeShapeType="1"/>
                  </p:cNvSpPr>
                  <p:nvPr/>
                </p:nvSpPr>
                <p:spPr bwMode="auto">
                  <a:xfrm>
                    <a:off x="1708" y="1766"/>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5" name="Line 33"/>
                  <p:cNvSpPr>
                    <a:spLocks noChangeShapeType="1"/>
                  </p:cNvSpPr>
                  <p:nvPr/>
                </p:nvSpPr>
                <p:spPr bwMode="auto">
                  <a:xfrm>
                    <a:off x="1708" y="1855"/>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6" name="Line 34"/>
                  <p:cNvSpPr>
                    <a:spLocks noChangeShapeType="1"/>
                  </p:cNvSpPr>
                  <p:nvPr/>
                </p:nvSpPr>
                <p:spPr bwMode="auto">
                  <a:xfrm>
                    <a:off x="1708" y="190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7" name="Line 35"/>
                  <p:cNvSpPr>
                    <a:spLocks noChangeShapeType="1"/>
                  </p:cNvSpPr>
                  <p:nvPr/>
                </p:nvSpPr>
                <p:spPr bwMode="auto">
                  <a:xfrm>
                    <a:off x="1708" y="1954"/>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8" name="Line 36"/>
                  <p:cNvSpPr>
                    <a:spLocks noChangeShapeType="1"/>
                  </p:cNvSpPr>
                  <p:nvPr/>
                </p:nvSpPr>
                <p:spPr bwMode="auto">
                  <a:xfrm>
                    <a:off x="1708" y="2050"/>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69" name="Line 37"/>
                  <p:cNvSpPr>
                    <a:spLocks noChangeShapeType="1"/>
                  </p:cNvSpPr>
                  <p:nvPr/>
                </p:nvSpPr>
                <p:spPr bwMode="auto">
                  <a:xfrm>
                    <a:off x="1708" y="200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0" name="Line 38"/>
                  <p:cNvSpPr>
                    <a:spLocks noChangeShapeType="1"/>
                  </p:cNvSpPr>
                  <p:nvPr/>
                </p:nvSpPr>
                <p:spPr bwMode="auto">
                  <a:xfrm>
                    <a:off x="1708" y="2099"/>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1" name="Line 39"/>
                  <p:cNvSpPr>
                    <a:spLocks noChangeShapeType="1"/>
                  </p:cNvSpPr>
                  <p:nvPr/>
                </p:nvSpPr>
                <p:spPr bwMode="auto">
                  <a:xfrm>
                    <a:off x="1708" y="2146"/>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2" name="Line 40"/>
                  <p:cNvSpPr>
                    <a:spLocks noChangeShapeType="1"/>
                  </p:cNvSpPr>
                  <p:nvPr/>
                </p:nvSpPr>
                <p:spPr bwMode="auto">
                  <a:xfrm>
                    <a:off x="1708" y="2198"/>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3" name="Line 41"/>
                  <p:cNvSpPr>
                    <a:spLocks noChangeShapeType="1"/>
                  </p:cNvSpPr>
                  <p:nvPr/>
                </p:nvSpPr>
                <p:spPr bwMode="auto">
                  <a:xfrm>
                    <a:off x="1708" y="2294"/>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4" name="Line 42"/>
                  <p:cNvSpPr>
                    <a:spLocks noChangeShapeType="1"/>
                  </p:cNvSpPr>
                  <p:nvPr/>
                </p:nvSpPr>
                <p:spPr bwMode="auto">
                  <a:xfrm>
                    <a:off x="1708" y="2246"/>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5" name="Line 43"/>
                  <p:cNvSpPr>
                    <a:spLocks noChangeShapeType="1"/>
                  </p:cNvSpPr>
                  <p:nvPr/>
                </p:nvSpPr>
                <p:spPr bwMode="auto">
                  <a:xfrm>
                    <a:off x="1708" y="2344"/>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6" name="Line 44"/>
                  <p:cNvSpPr>
                    <a:spLocks noChangeShapeType="1"/>
                  </p:cNvSpPr>
                  <p:nvPr/>
                </p:nvSpPr>
                <p:spPr bwMode="auto">
                  <a:xfrm>
                    <a:off x="1708" y="2391"/>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7" name="Line 45"/>
                  <p:cNvSpPr>
                    <a:spLocks noChangeShapeType="1"/>
                  </p:cNvSpPr>
                  <p:nvPr/>
                </p:nvSpPr>
                <p:spPr bwMode="auto">
                  <a:xfrm>
                    <a:off x="1708" y="2443"/>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8" name="Line 46"/>
                  <p:cNvSpPr>
                    <a:spLocks noChangeShapeType="1"/>
                  </p:cNvSpPr>
                  <p:nvPr/>
                </p:nvSpPr>
                <p:spPr bwMode="auto">
                  <a:xfrm>
                    <a:off x="1708" y="2538"/>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79" name="Line 47"/>
                  <p:cNvSpPr>
                    <a:spLocks noChangeShapeType="1"/>
                  </p:cNvSpPr>
                  <p:nvPr/>
                </p:nvSpPr>
                <p:spPr bwMode="auto">
                  <a:xfrm>
                    <a:off x="1708" y="2490"/>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0" name="Line 48"/>
                  <p:cNvSpPr>
                    <a:spLocks noChangeShapeType="1"/>
                  </p:cNvSpPr>
                  <p:nvPr/>
                </p:nvSpPr>
                <p:spPr bwMode="auto">
                  <a:xfrm>
                    <a:off x="1708" y="2587"/>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1" name="Line 49"/>
                  <p:cNvSpPr>
                    <a:spLocks noChangeShapeType="1"/>
                  </p:cNvSpPr>
                  <p:nvPr/>
                </p:nvSpPr>
                <p:spPr bwMode="auto">
                  <a:xfrm>
                    <a:off x="1708" y="2634"/>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2" name="Line 50"/>
                  <p:cNvSpPr>
                    <a:spLocks noChangeShapeType="1"/>
                  </p:cNvSpPr>
                  <p:nvPr/>
                </p:nvSpPr>
                <p:spPr bwMode="auto">
                  <a:xfrm>
                    <a:off x="1708" y="2687"/>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3" name="Line 51"/>
                  <p:cNvSpPr>
                    <a:spLocks noChangeShapeType="1"/>
                  </p:cNvSpPr>
                  <p:nvPr/>
                </p:nvSpPr>
                <p:spPr bwMode="auto">
                  <a:xfrm>
                    <a:off x="1708" y="2774"/>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4" name="Line 52"/>
                  <p:cNvSpPr>
                    <a:spLocks noChangeShapeType="1"/>
                  </p:cNvSpPr>
                  <p:nvPr/>
                </p:nvSpPr>
                <p:spPr bwMode="auto">
                  <a:xfrm>
                    <a:off x="1708" y="2726"/>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5" name="Line 53"/>
                  <p:cNvSpPr>
                    <a:spLocks noChangeShapeType="1"/>
                  </p:cNvSpPr>
                  <p:nvPr/>
                </p:nvSpPr>
                <p:spPr bwMode="auto">
                  <a:xfrm>
                    <a:off x="1708" y="2814"/>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6" name="Line 54"/>
                  <p:cNvSpPr>
                    <a:spLocks noChangeShapeType="1"/>
                  </p:cNvSpPr>
                  <p:nvPr/>
                </p:nvSpPr>
                <p:spPr bwMode="auto">
                  <a:xfrm>
                    <a:off x="1708" y="2861"/>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7" name="Line 55"/>
                  <p:cNvSpPr>
                    <a:spLocks noChangeShapeType="1"/>
                  </p:cNvSpPr>
                  <p:nvPr/>
                </p:nvSpPr>
                <p:spPr bwMode="auto">
                  <a:xfrm>
                    <a:off x="1708" y="2914"/>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8" name="Line 56"/>
                  <p:cNvSpPr>
                    <a:spLocks noChangeShapeType="1"/>
                  </p:cNvSpPr>
                  <p:nvPr/>
                </p:nvSpPr>
                <p:spPr bwMode="auto">
                  <a:xfrm>
                    <a:off x="1708" y="3010"/>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89" name="Line 57"/>
                  <p:cNvSpPr>
                    <a:spLocks noChangeShapeType="1"/>
                  </p:cNvSpPr>
                  <p:nvPr/>
                </p:nvSpPr>
                <p:spPr bwMode="auto">
                  <a:xfrm>
                    <a:off x="1708" y="29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0" name="Line 58"/>
                  <p:cNvSpPr>
                    <a:spLocks noChangeShapeType="1"/>
                  </p:cNvSpPr>
                  <p:nvPr/>
                </p:nvSpPr>
                <p:spPr bwMode="auto">
                  <a:xfrm>
                    <a:off x="1708" y="3059"/>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1" name="Line 59"/>
                  <p:cNvSpPr>
                    <a:spLocks noChangeShapeType="1"/>
                  </p:cNvSpPr>
                  <p:nvPr/>
                </p:nvSpPr>
                <p:spPr bwMode="auto">
                  <a:xfrm>
                    <a:off x="1708" y="3097"/>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2" name="Line 60"/>
                  <p:cNvSpPr>
                    <a:spLocks noChangeShapeType="1"/>
                  </p:cNvSpPr>
                  <p:nvPr/>
                </p:nvSpPr>
                <p:spPr bwMode="auto">
                  <a:xfrm>
                    <a:off x="1708" y="3158"/>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3" name="Line 61"/>
                  <p:cNvSpPr>
                    <a:spLocks noChangeShapeType="1"/>
                  </p:cNvSpPr>
                  <p:nvPr/>
                </p:nvSpPr>
                <p:spPr bwMode="auto">
                  <a:xfrm>
                    <a:off x="1708" y="3254"/>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4" name="Line 62"/>
                  <p:cNvSpPr>
                    <a:spLocks noChangeShapeType="1"/>
                  </p:cNvSpPr>
                  <p:nvPr/>
                </p:nvSpPr>
                <p:spPr bwMode="auto">
                  <a:xfrm>
                    <a:off x="1708" y="3206"/>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5" name="Line 63"/>
                  <p:cNvSpPr>
                    <a:spLocks noChangeShapeType="1"/>
                  </p:cNvSpPr>
                  <p:nvPr/>
                </p:nvSpPr>
                <p:spPr bwMode="auto">
                  <a:xfrm>
                    <a:off x="1708" y="3303"/>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6" name="Line 64"/>
                  <p:cNvSpPr>
                    <a:spLocks noChangeShapeType="1"/>
                  </p:cNvSpPr>
                  <p:nvPr/>
                </p:nvSpPr>
                <p:spPr bwMode="auto">
                  <a:xfrm>
                    <a:off x="1708" y="3350"/>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7" name="Line 65"/>
                  <p:cNvSpPr>
                    <a:spLocks noChangeShapeType="1"/>
                  </p:cNvSpPr>
                  <p:nvPr/>
                </p:nvSpPr>
                <p:spPr bwMode="auto">
                  <a:xfrm>
                    <a:off x="1708" y="3393"/>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8" name="Line 66"/>
                  <p:cNvSpPr>
                    <a:spLocks noChangeShapeType="1"/>
                  </p:cNvSpPr>
                  <p:nvPr/>
                </p:nvSpPr>
                <p:spPr bwMode="auto">
                  <a:xfrm>
                    <a:off x="1708" y="3490"/>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899" name="Line 67"/>
                  <p:cNvSpPr>
                    <a:spLocks noChangeShapeType="1"/>
                  </p:cNvSpPr>
                  <p:nvPr/>
                </p:nvSpPr>
                <p:spPr bwMode="auto">
                  <a:xfrm>
                    <a:off x="1708" y="344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00" name="Line 68"/>
                  <p:cNvSpPr>
                    <a:spLocks noChangeShapeType="1"/>
                  </p:cNvSpPr>
                  <p:nvPr/>
                </p:nvSpPr>
                <p:spPr bwMode="auto">
                  <a:xfrm>
                    <a:off x="1708" y="3538"/>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01" name="Line 69"/>
                  <p:cNvSpPr>
                    <a:spLocks noChangeShapeType="1"/>
                  </p:cNvSpPr>
                  <p:nvPr/>
                </p:nvSpPr>
                <p:spPr bwMode="auto">
                  <a:xfrm>
                    <a:off x="1708" y="3585"/>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02" name="Line 70"/>
                  <p:cNvSpPr>
                    <a:spLocks noChangeShapeType="1"/>
                  </p:cNvSpPr>
                  <p:nvPr/>
                </p:nvSpPr>
                <p:spPr bwMode="auto">
                  <a:xfrm>
                    <a:off x="1708" y="3638"/>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923" name="Group 71"/>
                <p:cNvGrpSpPr>
                  <a:grpSpLocks/>
                </p:cNvGrpSpPr>
                <p:nvPr/>
              </p:nvGrpSpPr>
              <p:grpSpPr bwMode="auto">
                <a:xfrm>
                  <a:off x="1486" y="800"/>
                  <a:ext cx="3124" cy="3124"/>
                  <a:chOff x="1731" y="700"/>
                  <a:chExt cx="3124" cy="3124"/>
                </a:xfrm>
              </p:grpSpPr>
              <p:sp>
                <p:nvSpPr>
                  <p:cNvPr id="120904" name="Line 72"/>
                  <p:cNvSpPr>
                    <a:spLocks noChangeShapeType="1"/>
                  </p:cNvSpPr>
                  <p:nvPr/>
                </p:nvSpPr>
                <p:spPr bwMode="auto">
                  <a:xfrm rot="5400000">
                    <a:off x="3293"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05" name="Line 73"/>
                  <p:cNvSpPr>
                    <a:spLocks noChangeShapeType="1"/>
                  </p:cNvSpPr>
                  <p:nvPr/>
                </p:nvSpPr>
                <p:spPr bwMode="auto">
                  <a:xfrm rot="5400000">
                    <a:off x="3189"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06" name="Line 74"/>
                  <p:cNvSpPr>
                    <a:spLocks noChangeShapeType="1"/>
                  </p:cNvSpPr>
                  <p:nvPr/>
                </p:nvSpPr>
                <p:spPr bwMode="auto">
                  <a:xfrm rot="5400000">
                    <a:off x="3236"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07" name="Line 75"/>
                  <p:cNvSpPr>
                    <a:spLocks noChangeShapeType="1"/>
                  </p:cNvSpPr>
                  <p:nvPr/>
                </p:nvSpPr>
                <p:spPr bwMode="auto">
                  <a:xfrm rot="5400000">
                    <a:off x="3139"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08" name="Line 76"/>
                  <p:cNvSpPr>
                    <a:spLocks noChangeShapeType="1"/>
                  </p:cNvSpPr>
                  <p:nvPr/>
                </p:nvSpPr>
                <p:spPr bwMode="auto">
                  <a:xfrm rot="5400000">
                    <a:off x="3093"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09" name="Line 77"/>
                  <p:cNvSpPr>
                    <a:spLocks noChangeShapeType="1"/>
                  </p:cNvSpPr>
                  <p:nvPr/>
                </p:nvSpPr>
                <p:spPr bwMode="auto">
                  <a:xfrm rot="5400000">
                    <a:off x="3040"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0" name="Line 78"/>
                  <p:cNvSpPr>
                    <a:spLocks noChangeShapeType="1"/>
                  </p:cNvSpPr>
                  <p:nvPr/>
                </p:nvSpPr>
                <p:spPr bwMode="auto">
                  <a:xfrm rot="5400000">
                    <a:off x="2936"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1" name="Line 79"/>
                  <p:cNvSpPr>
                    <a:spLocks noChangeShapeType="1"/>
                  </p:cNvSpPr>
                  <p:nvPr/>
                </p:nvSpPr>
                <p:spPr bwMode="auto">
                  <a:xfrm rot="5400000">
                    <a:off x="2983"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2" name="Line 80"/>
                  <p:cNvSpPr>
                    <a:spLocks noChangeShapeType="1"/>
                  </p:cNvSpPr>
                  <p:nvPr/>
                </p:nvSpPr>
                <p:spPr bwMode="auto">
                  <a:xfrm rot="5400000">
                    <a:off x="2895"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3" name="Line 81"/>
                  <p:cNvSpPr>
                    <a:spLocks noChangeShapeType="1"/>
                  </p:cNvSpPr>
                  <p:nvPr/>
                </p:nvSpPr>
                <p:spPr bwMode="auto">
                  <a:xfrm rot="5400000">
                    <a:off x="2848"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4" name="Line 82"/>
                  <p:cNvSpPr>
                    <a:spLocks noChangeShapeType="1"/>
                  </p:cNvSpPr>
                  <p:nvPr/>
                </p:nvSpPr>
                <p:spPr bwMode="auto">
                  <a:xfrm rot="5400000">
                    <a:off x="2805"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5" name="Line 83"/>
                  <p:cNvSpPr>
                    <a:spLocks noChangeShapeType="1"/>
                  </p:cNvSpPr>
                  <p:nvPr/>
                </p:nvSpPr>
                <p:spPr bwMode="auto">
                  <a:xfrm rot="5400000">
                    <a:off x="2701"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6" name="Line 84"/>
                  <p:cNvSpPr>
                    <a:spLocks noChangeShapeType="1"/>
                  </p:cNvSpPr>
                  <p:nvPr/>
                </p:nvSpPr>
                <p:spPr bwMode="auto">
                  <a:xfrm rot="5400000">
                    <a:off x="2748"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7" name="Line 85"/>
                  <p:cNvSpPr>
                    <a:spLocks noChangeShapeType="1"/>
                  </p:cNvSpPr>
                  <p:nvPr/>
                </p:nvSpPr>
                <p:spPr bwMode="auto">
                  <a:xfrm rot="5400000">
                    <a:off x="2652"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8" name="Line 86"/>
                  <p:cNvSpPr>
                    <a:spLocks noChangeShapeType="1"/>
                  </p:cNvSpPr>
                  <p:nvPr/>
                </p:nvSpPr>
                <p:spPr bwMode="auto">
                  <a:xfrm rot="5400000">
                    <a:off x="2614"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19" name="Line 87"/>
                  <p:cNvSpPr>
                    <a:spLocks noChangeShapeType="1"/>
                  </p:cNvSpPr>
                  <p:nvPr/>
                </p:nvSpPr>
                <p:spPr bwMode="auto">
                  <a:xfrm rot="5400000">
                    <a:off x="2561"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0" name="Line 88"/>
                  <p:cNvSpPr>
                    <a:spLocks noChangeShapeType="1"/>
                  </p:cNvSpPr>
                  <p:nvPr/>
                </p:nvSpPr>
                <p:spPr bwMode="auto">
                  <a:xfrm rot="5400000">
                    <a:off x="2466"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1" name="Line 89"/>
                  <p:cNvSpPr>
                    <a:spLocks noChangeShapeType="1"/>
                  </p:cNvSpPr>
                  <p:nvPr/>
                </p:nvSpPr>
                <p:spPr bwMode="auto">
                  <a:xfrm rot="5400000">
                    <a:off x="2513"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2" name="Line 90"/>
                  <p:cNvSpPr>
                    <a:spLocks noChangeShapeType="1"/>
                  </p:cNvSpPr>
                  <p:nvPr/>
                </p:nvSpPr>
                <p:spPr bwMode="auto">
                  <a:xfrm rot="5400000">
                    <a:off x="2416"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3" name="Line 91"/>
                  <p:cNvSpPr>
                    <a:spLocks noChangeShapeType="1"/>
                  </p:cNvSpPr>
                  <p:nvPr/>
                </p:nvSpPr>
                <p:spPr bwMode="auto">
                  <a:xfrm rot="5400000">
                    <a:off x="2378"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4" name="Line 92"/>
                  <p:cNvSpPr>
                    <a:spLocks noChangeShapeType="1"/>
                  </p:cNvSpPr>
                  <p:nvPr/>
                </p:nvSpPr>
                <p:spPr bwMode="auto">
                  <a:xfrm rot="5400000">
                    <a:off x="2325"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5" name="Line 93"/>
                  <p:cNvSpPr>
                    <a:spLocks noChangeShapeType="1"/>
                  </p:cNvSpPr>
                  <p:nvPr/>
                </p:nvSpPr>
                <p:spPr bwMode="auto">
                  <a:xfrm rot="5400000">
                    <a:off x="2231"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6" name="Line 94"/>
                  <p:cNvSpPr>
                    <a:spLocks noChangeShapeType="1"/>
                  </p:cNvSpPr>
                  <p:nvPr/>
                </p:nvSpPr>
                <p:spPr bwMode="auto">
                  <a:xfrm rot="5400000">
                    <a:off x="2278"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7" name="Line 95"/>
                  <p:cNvSpPr>
                    <a:spLocks noChangeShapeType="1"/>
                  </p:cNvSpPr>
                  <p:nvPr/>
                </p:nvSpPr>
                <p:spPr bwMode="auto">
                  <a:xfrm rot="5400000">
                    <a:off x="2181"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8" name="Line 96"/>
                  <p:cNvSpPr>
                    <a:spLocks noChangeShapeType="1"/>
                  </p:cNvSpPr>
                  <p:nvPr/>
                </p:nvSpPr>
                <p:spPr bwMode="auto">
                  <a:xfrm rot="5400000">
                    <a:off x="2125"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29" name="Line 97"/>
                  <p:cNvSpPr>
                    <a:spLocks noChangeShapeType="1"/>
                  </p:cNvSpPr>
                  <p:nvPr/>
                </p:nvSpPr>
                <p:spPr bwMode="auto">
                  <a:xfrm rot="5400000">
                    <a:off x="2081"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0" name="Line 98"/>
                  <p:cNvSpPr>
                    <a:spLocks noChangeShapeType="1"/>
                  </p:cNvSpPr>
                  <p:nvPr/>
                </p:nvSpPr>
                <p:spPr bwMode="auto">
                  <a:xfrm rot="5400000">
                    <a:off x="1986"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1" name="Line 99"/>
                  <p:cNvSpPr>
                    <a:spLocks noChangeShapeType="1"/>
                  </p:cNvSpPr>
                  <p:nvPr/>
                </p:nvSpPr>
                <p:spPr bwMode="auto">
                  <a:xfrm rot="5400000">
                    <a:off x="2033"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2" name="Line 100"/>
                  <p:cNvSpPr>
                    <a:spLocks noChangeShapeType="1"/>
                  </p:cNvSpPr>
                  <p:nvPr/>
                </p:nvSpPr>
                <p:spPr bwMode="auto">
                  <a:xfrm rot="5400000">
                    <a:off x="1936"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3" name="Line 101"/>
                  <p:cNvSpPr>
                    <a:spLocks noChangeShapeType="1"/>
                  </p:cNvSpPr>
                  <p:nvPr/>
                </p:nvSpPr>
                <p:spPr bwMode="auto">
                  <a:xfrm rot="5400000">
                    <a:off x="1890"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4" name="Line 102"/>
                  <p:cNvSpPr>
                    <a:spLocks noChangeShapeType="1"/>
                  </p:cNvSpPr>
                  <p:nvPr/>
                </p:nvSpPr>
                <p:spPr bwMode="auto">
                  <a:xfrm rot="5400000">
                    <a:off x="1847"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5" name="Line 103"/>
                  <p:cNvSpPr>
                    <a:spLocks noChangeShapeType="1"/>
                  </p:cNvSpPr>
                  <p:nvPr/>
                </p:nvSpPr>
                <p:spPr bwMode="auto">
                  <a:xfrm rot="5400000">
                    <a:off x="1743"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6" name="Line 104"/>
                  <p:cNvSpPr>
                    <a:spLocks noChangeShapeType="1"/>
                  </p:cNvSpPr>
                  <p:nvPr/>
                </p:nvSpPr>
                <p:spPr bwMode="auto">
                  <a:xfrm rot="5400000">
                    <a:off x="1790"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7" name="Line 105"/>
                  <p:cNvSpPr>
                    <a:spLocks noChangeShapeType="1"/>
                  </p:cNvSpPr>
                  <p:nvPr/>
                </p:nvSpPr>
                <p:spPr bwMode="auto">
                  <a:xfrm rot="5400000">
                    <a:off x="1702"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8" name="Line 106"/>
                  <p:cNvSpPr>
                    <a:spLocks noChangeShapeType="1"/>
                  </p:cNvSpPr>
                  <p:nvPr/>
                </p:nvSpPr>
                <p:spPr bwMode="auto">
                  <a:xfrm rot="5400000">
                    <a:off x="1655"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39" name="Line 107"/>
                  <p:cNvSpPr>
                    <a:spLocks noChangeShapeType="1"/>
                  </p:cNvSpPr>
                  <p:nvPr/>
                </p:nvSpPr>
                <p:spPr bwMode="auto">
                  <a:xfrm rot="5400000">
                    <a:off x="1611"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0" name="Line 108"/>
                  <p:cNvSpPr>
                    <a:spLocks noChangeShapeType="1"/>
                  </p:cNvSpPr>
                  <p:nvPr/>
                </p:nvSpPr>
                <p:spPr bwMode="auto">
                  <a:xfrm rot="5400000">
                    <a:off x="1508"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1" name="Line 109"/>
                  <p:cNvSpPr>
                    <a:spLocks noChangeShapeType="1"/>
                  </p:cNvSpPr>
                  <p:nvPr/>
                </p:nvSpPr>
                <p:spPr bwMode="auto">
                  <a:xfrm rot="5400000">
                    <a:off x="1554"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2" name="Line 110"/>
                  <p:cNvSpPr>
                    <a:spLocks noChangeShapeType="1"/>
                  </p:cNvSpPr>
                  <p:nvPr/>
                </p:nvSpPr>
                <p:spPr bwMode="auto">
                  <a:xfrm rot="5400000">
                    <a:off x="1467"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3" name="Line 111"/>
                  <p:cNvSpPr>
                    <a:spLocks noChangeShapeType="1"/>
                  </p:cNvSpPr>
                  <p:nvPr/>
                </p:nvSpPr>
                <p:spPr bwMode="auto">
                  <a:xfrm rot="5400000">
                    <a:off x="1411"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4" name="Line 112"/>
                  <p:cNvSpPr>
                    <a:spLocks noChangeShapeType="1"/>
                  </p:cNvSpPr>
                  <p:nvPr/>
                </p:nvSpPr>
                <p:spPr bwMode="auto">
                  <a:xfrm rot="5400000">
                    <a:off x="1362"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5" name="Line 113"/>
                  <p:cNvSpPr>
                    <a:spLocks noChangeShapeType="1"/>
                  </p:cNvSpPr>
                  <p:nvPr/>
                </p:nvSpPr>
                <p:spPr bwMode="auto">
                  <a:xfrm rot="5400000">
                    <a:off x="1266"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6" name="Line 114"/>
                  <p:cNvSpPr>
                    <a:spLocks noChangeShapeType="1"/>
                  </p:cNvSpPr>
                  <p:nvPr/>
                </p:nvSpPr>
                <p:spPr bwMode="auto">
                  <a:xfrm rot="5400000">
                    <a:off x="1314"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7" name="Line 115"/>
                  <p:cNvSpPr>
                    <a:spLocks noChangeShapeType="1"/>
                  </p:cNvSpPr>
                  <p:nvPr/>
                </p:nvSpPr>
                <p:spPr bwMode="auto">
                  <a:xfrm rot="5400000">
                    <a:off x="1217"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8" name="Line 116"/>
                  <p:cNvSpPr>
                    <a:spLocks noChangeShapeType="1"/>
                  </p:cNvSpPr>
                  <p:nvPr/>
                </p:nvSpPr>
                <p:spPr bwMode="auto">
                  <a:xfrm rot="5400000">
                    <a:off x="1170"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49" name="Line 117"/>
                  <p:cNvSpPr>
                    <a:spLocks noChangeShapeType="1"/>
                  </p:cNvSpPr>
                  <p:nvPr/>
                </p:nvSpPr>
                <p:spPr bwMode="auto">
                  <a:xfrm rot="5400000">
                    <a:off x="1127"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0" name="Line 118"/>
                  <p:cNvSpPr>
                    <a:spLocks noChangeShapeType="1"/>
                  </p:cNvSpPr>
                  <p:nvPr/>
                </p:nvSpPr>
                <p:spPr bwMode="auto">
                  <a:xfrm rot="5400000">
                    <a:off x="1031"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1" name="Line 119"/>
                  <p:cNvSpPr>
                    <a:spLocks noChangeShapeType="1"/>
                  </p:cNvSpPr>
                  <p:nvPr/>
                </p:nvSpPr>
                <p:spPr bwMode="auto">
                  <a:xfrm rot="5400000">
                    <a:off x="1070"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2" name="Line 120"/>
                  <p:cNvSpPr>
                    <a:spLocks noChangeShapeType="1"/>
                  </p:cNvSpPr>
                  <p:nvPr/>
                </p:nvSpPr>
                <p:spPr bwMode="auto">
                  <a:xfrm rot="5400000">
                    <a:off x="982"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3" name="Line 121"/>
                  <p:cNvSpPr>
                    <a:spLocks noChangeShapeType="1"/>
                  </p:cNvSpPr>
                  <p:nvPr/>
                </p:nvSpPr>
                <p:spPr bwMode="auto">
                  <a:xfrm rot="5400000">
                    <a:off x="935"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4" name="Line 122"/>
                  <p:cNvSpPr>
                    <a:spLocks noChangeShapeType="1"/>
                  </p:cNvSpPr>
                  <p:nvPr/>
                </p:nvSpPr>
                <p:spPr bwMode="auto">
                  <a:xfrm rot="5400000">
                    <a:off x="890"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5" name="Line 123"/>
                  <p:cNvSpPr>
                    <a:spLocks noChangeShapeType="1"/>
                  </p:cNvSpPr>
                  <p:nvPr/>
                </p:nvSpPr>
                <p:spPr bwMode="auto">
                  <a:xfrm rot="5400000">
                    <a:off x="795"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6" name="Line 124"/>
                  <p:cNvSpPr>
                    <a:spLocks noChangeShapeType="1"/>
                  </p:cNvSpPr>
                  <p:nvPr/>
                </p:nvSpPr>
                <p:spPr bwMode="auto">
                  <a:xfrm rot="5400000">
                    <a:off x="842"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7" name="Line 125"/>
                  <p:cNvSpPr>
                    <a:spLocks noChangeShapeType="1"/>
                  </p:cNvSpPr>
                  <p:nvPr/>
                </p:nvSpPr>
                <p:spPr bwMode="auto">
                  <a:xfrm rot="5400000">
                    <a:off x="746"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8" name="Line 126"/>
                  <p:cNvSpPr>
                    <a:spLocks noChangeShapeType="1"/>
                  </p:cNvSpPr>
                  <p:nvPr/>
                </p:nvSpPr>
                <p:spPr bwMode="auto">
                  <a:xfrm rot="5400000">
                    <a:off x="698"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59" name="Line 127"/>
                  <p:cNvSpPr>
                    <a:spLocks noChangeShapeType="1"/>
                  </p:cNvSpPr>
                  <p:nvPr/>
                </p:nvSpPr>
                <p:spPr bwMode="auto">
                  <a:xfrm rot="5400000">
                    <a:off x="655"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0" name="Line 128"/>
                  <p:cNvSpPr>
                    <a:spLocks noChangeShapeType="1"/>
                  </p:cNvSpPr>
                  <p:nvPr/>
                </p:nvSpPr>
                <p:spPr bwMode="auto">
                  <a:xfrm rot="5400000">
                    <a:off x="560"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1" name="Line 129"/>
                  <p:cNvSpPr>
                    <a:spLocks noChangeShapeType="1"/>
                  </p:cNvSpPr>
                  <p:nvPr/>
                </p:nvSpPr>
                <p:spPr bwMode="auto">
                  <a:xfrm rot="5400000">
                    <a:off x="598"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2" name="Line 130"/>
                  <p:cNvSpPr>
                    <a:spLocks noChangeShapeType="1"/>
                  </p:cNvSpPr>
                  <p:nvPr/>
                </p:nvSpPr>
                <p:spPr bwMode="auto">
                  <a:xfrm rot="5400000">
                    <a:off x="510"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3" name="Line 131"/>
                  <p:cNvSpPr>
                    <a:spLocks noChangeShapeType="1"/>
                  </p:cNvSpPr>
                  <p:nvPr/>
                </p:nvSpPr>
                <p:spPr bwMode="auto">
                  <a:xfrm rot="5400000">
                    <a:off x="463"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4" name="Line 132"/>
                  <p:cNvSpPr>
                    <a:spLocks noChangeShapeType="1"/>
                  </p:cNvSpPr>
                  <p:nvPr/>
                </p:nvSpPr>
                <p:spPr bwMode="auto">
                  <a:xfrm rot="5400000">
                    <a:off x="422"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5" name="Line 133"/>
                  <p:cNvSpPr>
                    <a:spLocks noChangeShapeType="1"/>
                  </p:cNvSpPr>
                  <p:nvPr/>
                </p:nvSpPr>
                <p:spPr bwMode="auto">
                  <a:xfrm rot="5400000">
                    <a:off x="318"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6" name="Line 134"/>
                  <p:cNvSpPr>
                    <a:spLocks noChangeShapeType="1"/>
                  </p:cNvSpPr>
                  <p:nvPr/>
                </p:nvSpPr>
                <p:spPr bwMode="auto">
                  <a:xfrm rot="5400000">
                    <a:off x="364"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7" name="Line 135"/>
                  <p:cNvSpPr>
                    <a:spLocks noChangeShapeType="1"/>
                  </p:cNvSpPr>
                  <p:nvPr/>
                </p:nvSpPr>
                <p:spPr bwMode="auto">
                  <a:xfrm rot="5400000">
                    <a:off x="268"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8" name="Line 136"/>
                  <p:cNvSpPr>
                    <a:spLocks noChangeShapeType="1"/>
                  </p:cNvSpPr>
                  <p:nvPr/>
                </p:nvSpPr>
                <p:spPr bwMode="auto">
                  <a:xfrm rot="5400000">
                    <a:off x="221" y="2262"/>
                    <a:ext cx="3124"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69" name="Line 137"/>
                  <p:cNvSpPr>
                    <a:spLocks noChangeShapeType="1"/>
                  </p:cNvSpPr>
                  <p:nvPr/>
                </p:nvSpPr>
                <p:spPr bwMode="auto">
                  <a:xfrm rot="5400000">
                    <a:off x="169" y="2262"/>
                    <a:ext cx="3124"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grpSp>
            <p:nvGrpSpPr>
              <p:cNvPr id="77841" name="Group 138"/>
              <p:cNvGrpSpPr>
                <a:grpSpLocks/>
              </p:cNvGrpSpPr>
              <p:nvPr/>
            </p:nvGrpSpPr>
            <p:grpSpPr bwMode="auto">
              <a:xfrm>
                <a:off x="2408" y="602"/>
                <a:ext cx="2627" cy="2646"/>
                <a:chOff x="2408" y="575"/>
                <a:chExt cx="2627" cy="2646"/>
              </a:xfrm>
            </p:grpSpPr>
            <p:sp>
              <p:nvSpPr>
                <p:cNvPr id="120971" name="Line 139"/>
                <p:cNvSpPr>
                  <a:spLocks noChangeShapeType="1"/>
                </p:cNvSpPr>
                <p:nvPr/>
              </p:nvSpPr>
              <p:spPr bwMode="auto">
                <a:xfrm flipV="1">
                  <a:off x="2417" y="575"/>
                  <a:ext cx="0" cy="2646"/>
                </a:xfrm>
                <a:prstGeom prst="line">
                  <a:avLst/>
                </a:prstGeom>
                <a:noFill/>
                <a:ln w="222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72" name="Line 140"/>
                <p:cNvSpPr>
                  <a:spLocks noChangeShapeType="1"/>
                </p:cNvSpPr>
                <p:nvPr/>
              </p:nvSpPr>
              <p:spPr bwMode="auto">
                <a:xfrm>
                  <a:off x="2408" y="3221"/>
                  <a:ext cx="2627" cy="0"/>
                </a:xfrm>
                <a:prstGeom prst="line">
                  <a:avLst/>
                </a:prstGeom>
                <a:noFill/>
                <a:ln w="222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42" name="Group 141"/>
              <p:cNvGrpSpPr>
                <a:grpSpLocks/>
              </p:cNvGrpSpPr>
              <p:nvPr/>
            </p:nvGrpSpPr>
            <p:grpSpPr bwMode="auto">
              <a:xfrm>
                <a:off x="2172" y="400"/>
                <a:ext cx="3205" cy="2952"/>
                <a:chOff x="2172" y="373"/>
                <a:chExt cx="3205" cy="2952"/>
              </a:xfrm>
            </p:grpSpPr>
            <p:sp>
              <p:nvSpPr>
                <p:cNvPr id="120974" name="Text Box 142"/>
                <p:cNvSpPr txBox="1">
                  <a:spLocks noChangeArrowheads="1"/>
                </p:cNvSpPr>
                <p:nvPr/>
              </p:nvSpPr>
              <p:spPr bwMode="auto">
                <a:xfrm>
                  <a:off x="2172" y="373"/>
                  <a:ext cx="49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ltLang="zh-CN" sz="1600" i="1"/>
                    <a:t>I </a:t>
                  </a:r>
                  <a:r>
                    <a:rPr lang="en-US" altLang="zh-CN" sz="1600"/>
                    <a:t>(mA)</a:t>
                  </a:r>
                  <a:endParaRPr lang="en-US" altLang="zh-CN"/>
                </a:p>
              </p:txBody>
            </p:sp>
            <p:sp>
              <p:nvSpPr>
                <p:cNvPr id="120975" name="Text Box 143"/>
                <p:cNvSpPr txBox="1">
                  <a:spLocks noChangeArrowheads="1"/>
                </p:cNvSpPr>
                <p:nvPr/>
              </p:nvSpPr>
              <p:spPr bwMode="auto">
                <a:xfrm>
                  <a:off x="4946" y="3112"/>
                  <a:ext cx="431"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ltLang="zh-CN" sz="1600" i="1"/>
                    <a:t>U </a:t>
                  </a:r>
                  <a:r>
                    <a:rPr lang="en-US" altLang="zh-CN" sz="1600"/>
                    <a:t>(V)</a:t>
                  </a:r>
                  <a:endParaRPr lang="en-US" altLang="zh-CN"/>
                </a:p>
              </p:txBody>
            </p:sp>
          </p:grpSp>
          <p:grpSp>
            <p:nvGrpSpPr>
              <p:cNvPr id="77843" name="Group 144"/>
              <p:cNvGrpSpPr>
                <a:grpSpLocks/>
              </p:cNvGrpSpPr>
              <p:nvPr/>
            </p:nvGrpSpPr>
            <p:grpSpPr bwMode="auto">
              <a:xfrm>
                <a:off x="2165" y="803"/>
                <a:ext cx="2762" cy="2576"/>
                <a:chOff x="2165" y="776"/>
                <a:chExt cx="2762" cy="2576"/>
              </a:xfrm>
            </p:grpSpPr>
            <p:grpSp>
              <p:nvGrpSpPr>
                <p:cNvPr id="77875" name="Group 145"/>
                <p:cNvGrpSpPr>
                  <a:grpSpLocks/>
                </p:cNvGrpSpPr>
                <p:nvPr/>
              </p:nvGrpSpPr>
              <p:grpSpPr bwMode="auto">
                <a:xfrm>
                  <a:off x="2165" y="776"/>
                  <a:ext cx="302" cy="2270"/>
                  <a:chOff x="2165" y="776"/>
                  <a:chExt cx="302" cy="2270"/>
                </a:xfrm>
              </p:grpSpPr>
              <p:sp>
                <p:nvSpPr>
                  <p:cNvPr id="120978" name="Line 146"/>
                  <p:cNvSpPr>
                    <a:spLocks noChangeShapeType="1"/>
                  </p:cNvSpPr>
                  <p:nvPr/>
                </p:nvSpPr>
                <p:spPr bwMode="auto">
                  <a:xfrm rot="5400000">
                    <a:off x="2440" y="1752"/>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79" name="Line 147"/>
                  <p:cNvSpPr>
                    <a:spLocks noChangeShapeType="1"/>
                  </p:cNvSpPr>
                  <p:nvPr/>
                </p:nvSpPr>
                <p:spPr bwMode="auto">
                  <a:xfrm rot="5400000">
                    <a:off x="2440" y="2245"/>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80" name="Line 148"/>
                  <p:cNvSpPr>
                    <a:spLocks noChangeShapeType="1"/>
                  </p:cNvSpPr>
                  <p:nvPr/>
                </p:nvSpPr>
                <p:spPr bwMode="auto">
                  <a:xfrm rot="5400000">
                    <a:off x="2440" y="2709"/>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81" name="Line 149"/>
                  <p:cNvSpPr>
                    <a:spLocks noChangeShapeType="1"/>
                  </p:cNvSpPr>
                  <p:nvPr/>
                </p:nvSpPr>
                <p:spPr bwMode="auto">
                  <a:xfrm rot="5400000">
                    <a:off x="2440" y="804"/>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82" name="Line 150"/>
                  <p:cNvSpPr>
                    <a:spLocks noChangeShapeType="1"/>
                  </p:cNvSpPr>
                  <p:nvPr/>
                </p:nvSpPr>
                <p:spPr bwMode="auto">
                  <a:xfrm rot="5400000">
                    <a:off x="2440" y="1272"/>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83" name="Text Box 151"/>
                  <p:cNvSpPr txBox="1">
                    <a:spLocks noChangeArrowheads="1"/>
                  </p:cNvSpPr>
                  <p:nvPr/>
                </p:nvSpPr>
                <p:spPr bwMode="auto">
                  <a:xfrm>
                    <a:off x="2213" y="2216"/>
                    <a:ext cx="206"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8.00</a:t>
                    </a:r>
                    <a:endParaRPr lang="zh-CN" altLang="en-US"/>
                  </a:p>
                </p:txBody>
              </p:sp>
              <p:sp>
                <p:nvSpPr>
                  <p:cNvPr id="120984" name="Text Box 152"/>
                  <p:cNvSpPr txBox="1">
                    <a:spLocks noChangeArrowheads="1"/>
                  </p:cNvSpPr>
                  <p:nvPr/>
                </p:nvSpPr>
                <p:spPr bwMode="auto">
                  <a:xfrm>
                    <a:off x="2213" y="2678"/>
                    <a:ext cx="206"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4.00</a:t>
                    </a:r>
                    <a:endParaRPr lang="zh-CN" altLang="en-US"/>
                  </a:p>
                </p:txBody>
              </p:sp>
              <p:sp>
                <p:nvSpPr>
                  <p:cNvPr id="120985" name="Text Box 153"/>
                  <p:cNvSpPr txBox="1">
                    <a:spLocks noChangeArrowheads="1"/>
                  </p:cNvSpPr>
                  <p:nvPr/>
                </p:nvSpPr>
                <p:spPr bwMode="auto">
                  <a:xfrm>
                    <a:off x="2165" y="776"/>
                    <a:ext cx="2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20.00</a:t>
                    </a:r>
                    <a:endParaRPr lang="zh-CN" altLang="en-US"/>
                  </a:p>
                </p:txBody>
              </p:sp>
              <p:sp>
                <p:nvSpPr>
                  <p:cNvPr id="120986" name="Text Box 154"/>
                  <p:cNvSpPr txBox="1">
                    <a:spLocks noChangeArrowheads="1"/>
                  </p:cNvSpPr>
                  <p:nvPr/>
                </p:nvSpPr>
                <p:spPr bwMode="auto">
                  <a:xfrm>
                    <a:off x="2165" y="1244"/>
                    <a:ext cx="2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16.00</a:t>
                    </a:r>
                    <a:endParaRPr lang="zh-CN" altLang="en-US"/>
                  </a:p>
                </p:txBody>
              </p:sp>
              <p:sp>
                <p:nvSpPr>
                  <p:cNvPr id="120987" name="Text Box 155"/>
                  <p:cNvSpPr txBox="1">
                    <a:spLocks noChangeArrowheads="1"/>
                  </p:cNvSpPr>
                  <p:nvPr/>
                </p:nvSpPr>
                <p:spPr bwMode="auto">
                  <a:xfrm>
                    <a:off x="2177" y="1724"/>
                    <a:ext cx="242"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12.00</a:t>
                    </a:r>
                    <a:endParaRPr lang="zh-CN" altLang="en-US"/>
                  </a:p>
                </p:txBody>
              </p:sp>
              <p:sp>
                <p:nvSpPr>
                  <p:cNvPr id="120988" name="Line 156"/>
                  <p:cNvSpPr>
                    <a:spLocks noChangeShapeType="1"/>
                  </p:cNvSpPr>
                  <p:nvPr/>
                </p:nvSpPr>
                <p:spPr bwMode="auto">
                  <a:xfrm rot="5400000">
                    <a:off x="2440" y="1038"/>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89" name="Text Box 157"/>
                  <p:cNvSpPr txBox="1">
                    <a:spLocks noChangeArrowheads="1"/>
                  </p:cNvSpPr>
                  <p:nvPr/>
                </p:nvSpPr>
                <p:spPr bwMode="auto">
                  <a:xfrm>
                    <a:off x="2165" y="1010"/>
                    <a:ext cx="2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18.00</a:t>
                    </a:r>
                    <a:endParaRPr lang="zh-CN" altLang="en-US"/>
                  </a:p>
                </p:txBody>
              </p:sp>
              <p:sp>
                <p:nvSpPr>
                  <p:cNvPr id="120990" name="Line 158"/>
                  <p:cNvSpPr>
                    <a:spLocks noChangeShapeType="1"/>
                  </p:cNvSpPr>
                  <p:nvPr/>
                </p:nvSpPr>
                <p:spPr bwMode="auto">
                  <a:xfrm rot="5400000">
                    <a:off x="2440" y="1518"/>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91" name="Text Box 159"/>
                  <p:cNvSpPr txBox="1">
                    <a:spLocks noChangeArrowheads="1"/>
                  </p:cNvSpPr>
                  <p:nvPr/>
                </p:nvSpPr>
                <p:spPr bwMode="auto">
                  <a:xfrm>
                    <a:off x="2165" y="1484"/>
                    <a:ext cx="2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14.00</a:t>
                    </a:r>
                    <a:endParaRPr lang="zh-CN" altLang="en-US"/>
                  </a:p>
                </p:txBody>
              </p:sp>
              <p:sp>
                <p:nvSpPr>
                  <p:cNvPr id="120992" name="Line 160"/>
                  <p:cNvSpPr>
                    <a:spLocks noChangeShapeType="1"/>
                  </p:cNvSpPr>
                  <p:nvPr/>
                </p:nvSpPr>
                <p:spPr bwMode="auto">
                  <a:xfrm rot="5400000">
                    <a:off x="2440" y="1999"/>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93" name="Text Box 161"/>
                  <p:cNvSpPr txBox="1">
                    <a:spLocks noChangeArrowheads="1"/>
                  </p:cNvSpPr>
                  <p:nvPr/>
                </p:nvSpPr>
                <p:spPr bwMode="auto">
                  <a:xfrm>
                    <a:off x="2165" y="1970"/>
                    <a:ext cx="2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10.00</a:t>
                    </a:r>
                    <a:endParaRPr lang="zh-CN" altLang="en-US"/>
                  </a:p>
                </p:txBody>
              </p:sp>
              <p:sp>
                <p:nvSpPr>
                  <p:cNvPr id="120994" name="Line 162"/>
                  <p:cNvSpPr>
                    <a:spLocks noChangeShapeType="1"/>
                  </p:cNvSpPr>
                  <p:nvPr/>
                </p:nvSpPr>
                <p:spPr bwMode="auto">
                  <a:xfrm rot="5400000">
                    <a:off x="2440" y="2485"/>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95" name="Text Box 163"/>
                  <p:cNvSpPr txBox="1">
                    <a:spLocks noChangeArrowheads="1"/>
                  </p:cNvSpPr>
                  <p:nvPr/>
                </p:nvSpPr>
                <p:spPr bwMode="auto">
                  <a:xfrm>
                    <a:off x="2213" y="2462"/>
                    <a:ext cx="206"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6.00</a:t>
                    </a:r>
                    <a:endParaRPr lang="zh-CN" altLang="en-US"/>
                  </a:p>
                </p:txBody>
              </p:sp>
              <p:sp>
                <p:nvSpPr>
                  <p:cNvPr id="120996" name="Line 164"/>
                  <p:cNvSpPr>
                    <a:spLocks noChangeShapeType="1"/>
                  </p:cNvSpPr>
                  <p:nvPr/>
                </p:nvSpPr>
                <p:spPr bwMode="auto">
                  <a:xfrm rot="5400000">
                    <a:off x="2440" y="2959"/>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0997" name="Text Box 165"/>
                  <p:cNvSpPr txBox="1">
                    <a:spLocks noChangeArrowheads="1"/>
                  </p:cNvSpPr>
                  <p:nvPr/>
                </p:nvSpPr>
                <p:spPr bwMode="auto">
                  <a:xfrm>
                    <a:off x="2213" y="2930"/>
                    <a:ext cx="206"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2.00</a:t>
                    </a:r>
                    <a:endParaRPr lang="zh-CN" altLang="en-US"/>
                  </a:p>
                </p:txBody>
              </p:sp>
            </p:grpSp>
            <p:grpSp>
              <p:nvGrpSpPr>
                <p:cNvPr id="77876" name="Group 166"/>
                <p:cNvGrpSpPr>
                  <a:grpSpLocks/>
                </p:cNvGrpSpPr>
                <p:nvPr/>
              </p:nvGrpSpPr>
              <p:grpSpPr bwMode="auto">
                <a:xfrm>
                  <a:off x="2291" y="3166"/>
                  <a:ext cx="2636" cy="186"/>
                  <a:chOff x="2291" y="3166"/>
                  <a:chExt cx="2636" cy="186"/>
                </a:xfrm>
              </p:grpSpPr>
              <p:sp>
                <p:nvSpPr>
                  <p:cNvPr id="120999" name="Line 167"/>
                  <p:cNvSpPr>
                    <a:spLocks noChangeShapeType="1"/>
                  </p:cNvSpPr>
                  <p:nvPr/>
                </p:nvSpPr>
                <p:spPr bwMode="auto">
                  <a:xfrm>
                    <a:off x="4795" y="3171"/>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00" name="Line 168"/>
                  <p:cNvSpPr>
                    <a:spLocks noChangeShapeType="1"/>
                  </p:cNvSpPr>
                  <p:nvPr/>
                </p:nvSpPr>
                <p:spPr bwMode="auto">
                  <a:xfrm>
                    <a:off x="3838" y="3174"/>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01" name="Line 169"/>
                  <p:cNvSpPr>
                    <a:spLocks noChangeShapeType="1"/>
                  </p:cNvSpPr>
                  <p:nvPr/>
                </p:nvSpPr>
                <p:spPr bwMode="auto">
                  <a:xfrm>
                    <a:off x="3349" y="3174"/>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02" name="Line 170"/>
                  <p:cNvSpPr>
                    <a:spLocks noChangeShapeType="1"/>
                  </p:cNvSpPr>
                  <p:nvPr/>
                </p:nvSpPr>
                <p:spPr bwMode="auto">
                  <a:xfrm>
                    <a:off x="2881" y="3171"/>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03" name="Line 171"/>
                  <p:cNvSpPr>
                    <a:spLocks noChangeShapeType="1"/>
                  </p:cNvSpPr>
                  <p:nvPr/>
                </p:nvSpPr>
                <p:spPr bwMode="auto">
                  <a:xfrm>
                    <a:off x="4318" y="3174"/>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04" name="Text Box 172"/>
                  <p:cNvSpPr txBox="1">
                    <a:spLocks noChangeArrowheads="1"/>
                  </p:cNvSpPr>
                  <p:nvPr/>
                </p:nvSpPr>
                <p:spPr bwMode="auto">
                  <a:xfrm>
                    <a:off x="2291" y="3166"/>
                    <a:ext cx="146"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600">
                        <a:latin typeface="宋体" charset="0"/>
                      </a:rPr>
                      <a:t>0</a:t>
                    </a:r>
                    <a:endParaRPr lang="zh-CN" altLang="en-US" sz="1600"/>
                  </a:p>
                </p:txBody>
              </p:sp>
              <p:sp>
                <p:nvSpPr>
                  <p:cNvPr id="121005" name="Text Box 173"/>
                  <p:cNvSpPr txBox="1">
                    <a:spLocks noChangeArrowheads="1"/>
                  </p:cNvSpPr>
                  <p:nvPr/>
                </p:nvSpPr>
                <p:spPr bwMode="auto">
                  <a:xfrm>
                    <a:off x="2807" y="3236"/>
                    <a:ext cx="206"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2.00</a:t>
                    </a:r>
                    <a:endParaRPr lang="zh-CN" altLang="en-US"/>
                  </a:p>
                </p:txBody>
              </p:sp>
              <p:sp>
                <p:nvSpPr>
                  <p:cNvPr id="121006" name="Text Box 174"/>
                  <p:cNvSpPr txBox="1">
                    <a:spLocks noChangeArrowheads="1"/>
                  </p:cNvSpPr>
                  <p:nvPr/>
                </p:nvSpPr>
                <p:spPr bwMode="auto">
                  <a:xfrm>
                    <a:off x="3281" y="3236"/>
                    <a:ext cx="206"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4.00</a:t>
                    </a:r>
                    <a:endParaRPr lang="zh-CN" altLang="en-US"/>
                  </a:p>
                </p:txBody>
              </p:sp>
              <p:sp>
                <p:nvSpPr>
                  <p:cNvPr id="121007" name="Text Box 175"/>
                  <p:cNvSpPr txBox="1">
                    <a:spLocks noChangeArrowheads="1"/>
                  </p:cNvSpPr>
                  <p:nvPr/>
                </p:nvSpPr>
                <p:spPr bwMode="auto">
                  <a:xfrm>
                    <a:off x="3719" y="3236"/>
                    <a:ext cx="2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6.00</a:t>
                    </a:r>
                    <a:endParaRPr lang="zh-CN" altLang="en-US"/>
                  </a:p>
                </p:txBody>
              </p:sp>
              <p:sp>
                <p:nvSpPr>
                  <p:cNvPr id="121008" name="Text Box 176"/>
                  <p:cNvSpPr txBox="1">
                    <a:spLocks noChangeArrowheads="1"/>
                  </p:cNvSpPr>
                  <p:nvPr/>
                </p:nvSpPr>
                <p:spPr bwMode="auto">
                  <a:xfrm>
                    <a:off x="4187" y="3236"/>
                    <a:ext cx="248"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8.00</a:t>
                    </a:r>
                    <a:endParaRPr lang="zh-CN" altLang="en-US"/>
                  </a:p>
                </p:txBody>
              </p:sp>
              <p:sp>
                <p:nvSpPr>
                  <p:cNvPr id="121009" name="Text Box 177"/>
                  <p:cNvSpPr txBox="1">
                    <a:spLocks noChangeArrowheads="1"/>
                  </p:cNvSpPr>
                  <p:nvPr/>
                </p:nvSpPr>
                <p:spPr bwMode="auto">
                  <a:xfrm>
                    <a:off x="4673" y="3236"/>
                    <a:ext cx="2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10.00</a:t>
                    </a:r>
                    <a:endParaRPr lang="zh-CN" altLang="en-US"/>
                  </a:p>
                </p:txBody>
              </p:sp>
              <p:sp>
                <p:nvSpPr>
                  <p:cNvPr id="121010" name="Text Box 178"/>
                  <p:cNvSpPr txBox="1">
                    <a:spLocks noChangeArrowheads="1"/>
                  </p:cNvSpPr>
                  <p:nvPr/>
                </p:nvSpPr>
                <p:spPr bwMode="auto">
                  <a:xfrm>
                    <a:off x="2555" y="3236"/>
                    <a:ext cx="206"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1.00</a:t>
                    </a:r>
                    <a:endParaRPr lang="zh-CN" altLang="en-US"/>
                  </a:p>
                </p:txBody>
              </p:sp>
              <p:sp>
                <p:nvSpPr>
                  <p:cNvPr id="121011" name="Text Box 179"/>
                  <p:cNvSpPr txBox="1">
                    <a:spLocks noChangeArrowheads="1"/>
                  </p:cNvSpPr>
                  <p:nvPr/>
                </p:nvSpPr>
                <p:spPr bwMode="auto">
                  <a:xfrm>
                    <a:off x="3029" y="3236"/>
                    <a:ext cx="206"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3.00</a:t>
                    </a:r>
                    <a:endParaRPr lang="zh-CN" altLang="en-US"/>
                  </a:p>
                </p:txBody>
              </p:sp>
              <p:sp>
                <p:nvSpPr>
                  <p:cNvPr id="121012" name="Text Box 180"/>
                  <p:cNvSpPr txBox="1">
                    <a:spLocks noChangeArrowheads="1"/>
                  </p:cNvSpPr>
                  <p:nvPr/>
                </p:nvSpPr>
                <p:spPr bwMode="auto">
                  <a:xfrm>
                    <a:off x="3467" y="3236"/>
                    <a:ext cx="2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5.00</a:t>
                    </a:r>
                    <a:endParaRPr lang="zh-CN" altLang="en-US"/>
                  </a:p>
                </p:txBody>
              </p:sp>
              <p:sp>
                <p:nvSpPr>
                  <p:cNvPr id="121013" name="Text Box 181"/>
                  <p:cNvSpPr txBox="1">
                    <a:spLocks noChangeArrowheads="1"/>
                  </p:cNvSpPr>
                  <p:nvPr/>
                </p:nvSpPr>
                <p:spPr bwMode="auto">
                  <a:xfrm>
                    <a:off x="3935" y="3236"/>
                    <a:ext cx="248"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7.00</a:t>
                    </a:r>
                    <a:endParaRPr lang="zh-CN" altLang="en-US"/>
                  </a:p>
                </p:txBody>
              </p:sp>
              <p:sp>
                <p:nvSpPr>
                  <p:cNvPr id="121014" name="Text Box 182"/>
                  <p:cNvSpPr txBox="1">
                    <a:spLocks noChangeArrowheads="1"/>
                  </p:cNvSpPr>
                  <p:nvPr/>
                </p:nvSpPr>
                <p:spPr bwMode="auto">
                  <a:xfrm>
                    <a:off x="4421" y="3236"/>
                    <a:ext cx="2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zh-CN" altLang="en-US" sz="1200"/>
                      <a:t>9.00</a:t>
                    </a:r>
                    <a:endParaRPr lang="zh-CN" altLang="en-US"/>
                  </a:p>
                </p:txBody>
              </p:sp>
              <p:sp>
                <p:nvSpPr>
                  <p:cNvPr id="121015" name="Line 183"/>
                  <p:cNvSpPr>
                    <a:spLocks noChangeShapeType="1"/>
                  </p:cNvSpPr>
                  <p:nvPr/>
                </p:nvSpPr>
                <p:spPr bwMode="auto">
                  <a:xfrm>
                    <a:off x="4549" y="3171"/>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16" name="Line 184"/>
                  <p:cNvSpPr>
                    <a:spLocks noChangeShapeType="1"/>
                  </p:cNvSpPr>
                  <p:nvPr/>
                </p:nvSpPr>
                <p:spPr bwMode="auto">
                  <a:xfrm>
                    <a:off x="3604" y="3174"/>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17" name="Line 185"/>
                  <p:cNvSpPr>
                    <a:spLocks noChangeShapeType="1"/>
                  </p:cNvSpPr>
                  <p:nvPr/>
                </p:nvSpPr>
                <p:spPr bwMode="auto">
                  <a:xfrm>
                    <a:off x="3115" y="3174"/>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18" name="Line 186"/>
                  <p:cNvSpPr>
                    <a:spLocks noChangeShapeType="1"/>
                  </p:cNvSpPr>
                  <p:nvPr/>
                </p:nvSpPr>
                <p:spPr bwMode="auto">
                  <a:xfrm>
                    <a:off x="2641" y="3171"/>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19" name="Line 187"/>
                  <p:cNvSpPr>
                    <a:spLocks noChangeShapeType="1"/>
                  </p:cNvSpPr>
                  <p:nvPr/>
                </p:nvSpPr>
                <p:spPr bwMode="auto">
                  <a:xfrm>
                    <a:off x="4072" y="3174"/>
                    <a:ext cx="0" cy="5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grpSp>
            <p:nvGrpSpPr>
              <p:cNvPr id="77844" name="Group 188"/>
              <p:cNvGrpSpPr>
                <a:grpSpLocks/>
              </p:cNvGrpSpPr>
              <p:nvPr/>
            </p:nvGrpSpPr>
            <p:grpSpPr bwMode="auto">
              <a:xfrm>
                <a:off x="4182" y="831"/>
                <a:ext cx="34" cy="34"/>
                <a:chOff x="1392" y="2352"/>
                <a:chExt cx="96" cy="96"/>
              </a:xfrm>
            </p:grpSpPr>
            <p:sp>
              <p:nvSpPr>
                <p:cNvPr id="121021" name="Line 189"/>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22" name="Line 190"/>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45" name="Group 191"/>
              <p:cNvGrpSpPr>
                <a:grpSpLocks/>
              </p:cNvGrpSpPr>
              <p:nvPr/>
            </p:nvGrpSpPr>
            <p:grpSpPr bwMode="auto">
              <a:xfrm>
                <a:off x="3996" y="1068"/>
                <a:ext cx="34" cy="34"/>
                <a:chOff x="1392" y="2352"/>
                <a:chExt cx="96" cy="96"/>
              </a:xfrm>
            </p:grpSpPr>
            <p:sp>
              <p:nvSpPr>
                <p:cNvPr id="121024" name="Line 192"/>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25" name="Line 193"/>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46" name="Group 194"/>
              <p:cNvGrpSpPr>
                <a:grpSpLocks/>
              </p:cNvGrpSpPr>
              <p:nvPr/>
            </p:nvGrpSpPr>
            <p:grpSpPr bwMode="auto">
              <a:xfrm>
                <a:off x="3810" y="1323"/>
                <a:ext cx="34" cy="34"/>
                <a:chOff x="1392" y="2352"/>
                <a:chExt cx="96" cy="96"/>
              </a:xfrm>
            </p:grpSpPr>
            <p:sp>
              <p:nvSpPr>
                <p:cNvPr id="121027" name="Line 195"/>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28" name="Line 196"/>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47" name="Group 197"/>
              <p:cNvGrpSpPr>
                <a:grpSpLocks/>
              </p:cNvGrpSpPr>
              <p:nvPr/>
            </p:nvGrpSpPr>
            <p:grpSpPr bwMode="auto">
              <a:xfrm>
                <a:off x="3643" y="1551"/>
                <a:ext cx="34" cy="34"/>
                <a:chOff x="1392" y="2352"/>
                <a:chExt cx="96" cy="96"/>
              </a:xfrm>
            </p:grpSpPr>
            <p:sp>
              <p:nvSpPr>
                <p:cNvPr id="121030" name="Line 198"/>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31" name="Line 199"/>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48" name="Group 200"/>
              <p:cNvGrpSpPr>
                <a:grpSpLocks/>
              </p:cNvGrpSpPr>
              <p:nvPr/>
            </p:nvGrpSpPr>
            <p:grpSpPr bwMode="auto">
              <a:xfrm>
                <a:off x="3458" y="1788"/>
                <a:ext cx="34" cy="34"/>
                <a:chOff x="1392" y="2352"/>
                <a:chExt cx="96" cy="96"/>
              </a:xfrm>
            </p:grpSpPr>
            <p:sp>
              <p:nvSpPr>
                <p:cNvPr id="121033" name="Line 201"/>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34" name="Line 202"/>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49" name="Group 203"/>
              <p:cNvGrpSpPr>
                <a:grpSpLocks/>
              </p:cNvGrpSpPr>
              <p:nvPr/>
            </p:nvGrpSpPr>
            <p:grpSpPr bwMode="auto">
              <a:xfrm>
                <a:off x="3259" y="2054"/>
                <a:ext cx="34" cy="34"/>
                <a:chOff x="1392" y="2352"/>
                <a:chExt cx="96" cy="96"/>
              </a:xfrm>
            </p:grpSpPr>
            <p:sp>
              <p:nvSpPr>
                <p:cNvPr id="121036" name="Line 204"/>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37" name="Line 205"/>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50" name="Group 206"/>
              <p:cNvGrpSpPr>
                <a:grpSpLocks/>
              </p:cNvGrpSpPr>
              <p:nvPr/>
            </p:nvGrpSpPr>
            <p:grpSpPr bwMode="auto">
              <a:xfrm>
                <a:off x="3120" y="2249"/>
                <a:ext cx="34" cy="34"/>
                <a:chOff x="1392" y="2352"/>
                <a:chExt cx="96" cy="96"/>
              </a:xfrm>
            </p:grpSpPr>
            <p:sp>
              <p:nvSpPr>
                <p:cNvPr id="121039" name="Line 207"/>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40" name="Line 208"/>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51" name="Group 209"/>
              <p:cNvGrpSpPr>
                <a:grpSpLocks/>
              </p:cNvGrpSpPr>
              <p:nvPr/>
            </p:nvGrpSpPr>
            <p:grpSpPr bwMode="auto">
              <a:xfrm>
                <a:off x="2934" y="2493"/>
                <a:ext cx="34" cy="34"/>
                <a:chOff x="1392" y="2352"/>
                <a:chExt cx="96" cy="96"/>
              </a:xfrm>
            </p:grpSpPr>
            <p:sp>
              <p:nvSpPr>
                <p:cNvPr id="121042" name="Line 210"/>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43" name="Line 211"/>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52" name="Group 212"/>
              <p:cNvGrpSpPr>
                <a:grpSpLocks/>
              </p:cNvGrpSpPr>
              <p:nvPr/>
            </p:nvGrpSpPr>
            <p:grpSpPr bwMode="auto">
              <a:xfrm>
                <a:off x="2743" y="2739"/>
                <a:ext cx="34" cy="34"/>
                <a:chOff x="1392" y="2352"/>
                <a:chExt cx="96" cy="96"/>
              </a:xfrm>
            </p:grpSpPr>
            <p:sp>
              <p:nvSpPr>
                <p:cNvPr id="121045" name="Line 213"/>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46" name="Line 214"/>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77853" name="Group 215"/>
              <p:cNvGrpSpPr>
                <a:grpSpLocks/>
              </p:cNvGrpSpPr>
              <p:nvPr/>
            </p:nvGrpSpPr>
            <p:grpSpPr bwMode="auto">
              <a:xfrm>
                <a:off x="2556" y="2987"/>
                <a:ext cx="34" cy="34"/>
                <a:chOff x="1392" y="2352"/>
                <a:chExt cx="96" cy="96"/>
              </a:xfrm>
            </p:grpSpPr>
            <p:sp>
              <p:nvSpPr>
                <p:cNvPr id="121048" name="Line 216"/>
                <p:cNvSpPr>
                  <a:spLocks noChangeShapeType="1"/>
                </p:cNvSpPr>
                <p:nvPr/>
              </p:nvSpPr>
              <p:spPr bwMode="auto">
                <a:xfrm>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49" name="Line 217"/>
                <p:cNvSpPr>
                  <a:spLocks noChangeShapeType="1"/>
                </p:cNvSpPr>
                <p:nvPr/>
              </p:nvSpPr>
              <p:spPr bwMode="auto">
                <a:xfrm rot="5400000">
                  <a:off x="1440" y="235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121050" name="Line 218"/>
              <p:cNvSpPr>
                <a:spLocks noChangeShapeType="1"/>
              </p:cNvSpPr>
              <p:nvPr/>
            </p:nvSpPr>
            <p:spPr bwMode="auto">
              <a:xfrm flipH="1">
                <a:off x="2412" y="734"/>
                <a:ext cx="1858" cy="25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121051" name="Group 219"/>
            <p:cNvGrpSpPr>
              <a:grpSpLocks/>
            </p:cNvGrpSpPr>
            <p:nvPr/>
          </p:nvGrpSpPr>
          <p:grpSpPr bwMode="auto">
            <a:xfrm>
              <a:off x="5334000" y="3138488"/>
              <a:ext cx="3011488" cy="722312"/>
              <a:chOff x="3360" y="1977"/>
              <a:chExt cx="1897" cy="455"/>
            </a:xfrm>
          </p:grpSpPr>
          <p:sp>
            <p:nvSpPr>
              <p:cNvPr id="121052" name="Text Box 220"/>
              <p:cNvSpPr txBox="1">
                <a:spLocks noChangeArrowheads="1"/>
              </p:cNvSpPr>
              <p:nvPr/>
            </p:nvSpPr>
            <p:spPr bwMode="auto">
              <a:xfrm>
                <a:off x="3360" y="1977"/>
                <a:ext cx="1857"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Ins="0" anchor="ctr">
                <a:spAutoFit/>
              </a:bodyPr>
              <a:lstStyle/>
              <a:p>
                <a:pPr>
                  <a:defRPr/>
                </a:pPr>
                <a:r>
                  <a:rPr lang="zh-CN" altLang="en-US" sz="1400" dirty="0"/>
                  <a:t>由图上</a:t>
                </a:r>
                <a:r>
                  <a:rPr lang="en-US" altLang="zh-CN" sz="1400" i="1" dirty="0"/>
                  <a:t>A</a:t>
                </a:r>
                <a:r>
                  <a:rPr lang="en-US" altLang="zh-CN" sz="1400" dirty="0"/>
                  <a:t>、</a:t>
                </a:r>
                <a:r>
                  <a:rPr lang="en-US" altLang="zh-CN" sz="1400" i="1" dirty="0"/>
                  <a:t>B</a:t>
                </a:r>
                <a:r>
                  <a:rPr lang="zh-CN" altLang="en-US" sz="1400" dirty="0"/>
                  <a:t>两点可得被测电阻</a:t>
                </a:r>
                <a:r>
                  <a:rPr lang="en-US" altLang="zh-CN" sz="1400" i="1" dirty="0"/>
                  <a:t>R</a:t>
                </a:r>
                <a:r>
                  <a:rPr lang="zh-CN" altLang="en-US" sz="1400" dirty="0"/>
                  <a:t>为：</a:t>
                </a:r>
              </a:p>
            </p:txBody>
          </p:sp>
          <p:graphicFrame>
            <p:nvGraphicFramePr>
              <p:cNvPr id="77839" name="Object 221"/>
              <p:cNvGraphicFramePr>
                <a:graphicFrameLocks noChangeAspect="1"/>
              </p:cNvGraphicFramePr>
              <p:nvPr/>
            </p:nvGraphicFramePr>
            <p:xfrm>
              <a:off x="3402" y="2140"/>
              <a:ext cx="1855" cy="292"/>
            </p:xfrm>
            <a:graphic>
              <a:graphicData uri="http://schemas.openxmlformats.org/presentationml/2006/ole">
                <mc:AlternateContent xmlns:mc="http://schemas.openxmlformats.org/markup-compatibility/2006">
                  <mc:Choice xmlns:v="urn:schemas-microsoft-com:vml" Requires="v">
                    <p:oleObj spid="_x0000_s78672" name="公式" r:id="rId3" imgW="5816600" imgH="914400" progId="Equation.3">
                      <p:embed/>
                    </p:oleObj>
                  </mc:Choice>
                  <mc:Fallback>
                    <p:oleObj name="公式" r:id="rId3" imgW="5816600" imgH="914400" progId="Equation.3">
                      <p:embed/>
                      <p:pic>
                        <p:nvPicPr>
                          <p:cNvPr id="0" name="Picture 8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 y="2140"/>
                            <a:ext cx="1855" cy="29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pSp>
        <p:grpSp>
          <p:nvGrpSpPr>
            <p:cNvPr id="121054" name="Group 222"/>
            <p:cNvGrpSpPr>
              <a:grpSpLocks/>
            </p:cNvGrpSpPr>
            <p:nvPr/>
          </p:nvGrpSpPr>
          <p:grpSpPr bwMode="auto">
            <a:xfrm>
              <a:off x="4152900" y="4492625"/>
              <a:ext cx="1173163" cy="307975"/>
              <a:chOff x="2616" y="2820"/>
              <a:chExt cx="739" cy="194"/>
            </a:xfrm>
          </p:grpSpPr>
          <p:sp>
            <p:nvSpPr>
              <p:cNvPr id="121055" name="Oval 223"/>
              <p:cNvSpPr>
                <a:spLocks noChangeArrowheads="1"/>
              </p:cNvSpPr>
              <p:nvPr/>
            </p:nvSpPr>
            <p:spPr bwMode="auto">
              <a:xfrm>
                <a:off x="2616" y="2884"/>
                <a:ext cx="54" cy="5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56" name="Text Box 224"/>
              <p:cNvSpPr txBox="1">
                <a:spLocks noChangeArrowheads="1"/>
              </p:cNvSpPr>
              <p:nvPr/>
            </p:nvSpPr>
            <p:spPr bwMode="auto">
              <a:xfrm>
                <a:off x="2654" y="2820"/>
                <a:ext cx="701"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altLang="zh-CN" sz="1400" i="1"/>
                  <a:t>A</a:t>
                </a:r>
                <a:r>
                  <a:rPr lang="en-US" altLang="zh-CN" sz="1400"/>
                  <a:t>(1.00,2.76)</a:t>
                </a:r>
                <a:endParaRPr lang="en-US" altLang="zh-CN" sz="2000"/>
              </a:p>
            </p:txBody>
          </p:sp>
        </p:grpSp>
        <p:grpSp>
          <p:nvGrpSpPr>
            <p:cNvPr id="121057" name="Group 225"/>
            <p:cNvGrpSpPr>
              <a:grpSpLocks/>
            </p:cNvGrpSpPr>
            <p:nvPr/>
          </p:nvGrpSpPr>
          <p:grpSpPr bwMode="auto">
            <a:xfrm>
              <a:off x="6421438" y="1447800"/>
              <a:ext cx="1249362" cy="307975"/>
              <a:chOff x="4036" y="936"/>
              <a:chExt cx="787" cy="194"/>
            </a:xfrm>
          </p:grpSpPr>
          <p:sp>
            <p:nvSpPr>
              <p:cNvPr id="121058" name="Oval 226"/>
              <p:cNvSpPr>
                <a:spLocks noChangeArrowheads="1"/>
              </p:cNvSpPr>
              <p:nvPr/>
            </p:nvSpPr>
            <p:spPr bwMode="auto">
              <a:xfrm>
                <a:off x="4036" y="1002"/>
                <a:ext cx="54" cy="5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1059" name="Text Box 227"/>
              <p:cNvSpPr txBox="1">
                <a:spLocks noChangeArrowheads="1"/>
              </p:cNvSpPr>
              <p:nvPr/>
            </p:nvSpPr>
            <p:spPr bwMode="auto">
              <a:xfrm>
                <a:off x="4066" y="936"/>
                <a:ext cx="757"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altLang="zh-CN" sz="1400" i="1"/>
                  <a:t>B</a:t>
                </a:r>
                <a:r>
                  <a:rPr lang="en-US" altLang="zh-CN" sz="1400"/>
                  <a:t>(7.00,18.58)</a:t>
                </a:r>
              </a:p>
            </p:txBody>
          </p:sp>
        </p:grpSp>
        <p:sp>
          <p:nvSpPr>
            <p:cNvPr id="121062" name="Text Box 230"/>
            <p:cNvSpPr txBox="1">
              <a:spLocks noChangeArrowheads="1"/>
            </p:cNvSpPr>
            <p:nvPr/>
          </p:nvSpPr>
          <p:spPr bwMode="auto">
            <a:xfrm>
              <a:off x="5292080" y="5301208"/>
              <a:ext cx="2646363" cy="461963"/>
            </a:xfrm>
            <a:prstGeom prst="rect">
              <a:avLst/>
            </a:prstGeom>
            <a:noFill/>
            <a:ln>
              <a:noFill/>
            </a:ln>
            <a:effectLst>
              <a:outerShdw blurRad="63500" dist="17961" dir="2700000" algn="ctr" rotWithShape="0">
                <a:schemeClr val="tx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Lst>
          </p:spPr>
          <p:txBody>
            <a:bodyPr wrap="none">
              <a:spAutoFit/>
            </a:bodyPr>
            <a:lstStyle/>
            <a:p>
              <a:pPr>
                <a:defRPr/>
              </a:pPr>
              <a:r>
                <a:rPr lang="zh-CN" altLang="en-US" dirty="0">
                  <a:solidFill>
                    <a:srgbClr val="000000"/>
                  </a:solidFill>
                  <a:ea typeface="楷体_GB2312" charset="0"/>
                  <a:cs typeface="楷体_GB2312" charset="0"/>
                </a:rPr>
                <a:t>电阻伏安特性曲线</a:t>
              </a:r>
            </a:p>
          </p:txBody>
        </p:sp>
      </p:grpSp>
      <p:sp>
        <p:nvSpPr>
          <p:cNvPr id="2" name="幻灯片编号占位符 1"/>
          <p:cNvSpPr>
            <a:spLocks noGrp="1"/>
          </p:cNvSpPr>
          <p:nvPr>
            <p:ph type="sldNum" sz="quarter" idx="12"/>
          </p:nvPr>
        </p:nvSpPr>
        <p:spPr/>
        <p:txBody>
          <a:bodyPr/>
          <a:lstStyle/>
          <a:p>
            <a:pPr>
              <a:defRPr/>
            </a:pPr>
            <a:fld id="{EFA9247E-CC56-6C4C-B36B-8392F1E8A1FB}" type="slidenum">
              <a:rPr lang="zh-CN" altLang="en-US"/>
              <a:pPr>
                <a:defRPr/>
              </a:pPr>
              <a:t>85</a:t>
            </a:fld>
            <a:endParaRPr lang="zh-CN" altLang="en-US"/>
          </a:p>
        </p:txBody>
      </p:sp>
      <p:sp>
        <p:nvSpPr>
          <p:cNvPr id="77832" name="矩形 2"/>
          <p:cNvSpPr>
            <a:spLocks noChangeArrowheads="1"/>
          </p:cNvSpPr>
          <p:nvPr/>
        </p:nvSpPr>
        <p:spPr bwMode="auto">
          <a:xfrm>
            <a:off x="250825" y="1268413"/>
            <a:ext cx="32575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latin typeface="+mn-ea"/>
                <a:ea typeface="+mn-ea"/>
                <a:cs typeface="楷体_GB2312" charset="0"/>
              </a:rPr>
              <a:t>作图的六点要求：</a:t>
            </a:r>
            <a:endParaRPr lang="en-US" altLang="zh-CN" dirty="0">
              <a:latin typeface="+mn-ea"/>
              <a:ea typeface="+mn-ea"/>
              <a:cs typeface="楷体_GB2312" charset="0"/>
            </a:endParaRPr>
          </a:p>
          <a:p>
            <a:endParaRPr lang="en-US" altLang="zh-CN" dirty="0">
              <a:latin typeface="+mn-ea"/>
              <a:ea typeface="+mn-ea"/>
              <a:cs typeface="楷体_GB2312" charset="0"/>
            </a:endParaRPr>
          </a:p>
          <a:p>
            <a:r>
              <a:rPr lang="en-US" altLang="zh-CN" dirty="0">
                <a:latin typeface="+mn-ea"/>
                <a:ea typeface="+mn-ea"/>
                <a:cs typeface="楷体_GB2312" charset="0"/>
              </a:rPr>
              <a:t>1</a:t>
            </a:r>
            <a:r>
              <a:rPr lang="zh-CN" altLang="en-US" dirty="0">
                <a:latin typeface="+mn-ea"/>
                <a:ea typeface="+mn-ea"/>
                <a:cs typeface="楷体_GB2312" charset="0"/>
              </a:rPr>
              <a:t>、</a:t>
            </a:r>
            <a:r>
              <a:rPr lang="zh-CN" altLang="en-US" dirty="0">
                <a:solidFill>
                  <a:srgbClr val="0000FF"/>
                </a:solidFill>
                <a:latin typeface="+mn-ea"/>
                <a:ea typeface="+mn-ea"/>
                <a:cs typeface="楷体_GB2312" charset="0"/>
              </a:rPr>
              <a:t>选择合适的坐标</a:t>
            </a:r>
            <a:endParaRPr lang="en-US" altLang="zh-CN" dirty="0">
              <a:solidFill>
                <a:srgbClr val="0000FF"/>
              </a:solidFill>
              <a:latin typeface="+mn-ea"/>
              <a:ea typeface="+mn-ea"/>
              <a:cs typeface="楷体_GB2312" charset="0"/>
            </a:endParaRPr>
          </a:p>
          <a:p>
            <a:r>
              <a:rPr lang="zh-CN" altLang="en-US" dirty="0">
                <a:solidFill>
                  <a:srgbClr val="0000FF"/>
                </a:solidFill>
                <a:latin typeface="+mn-ea"/>
                <a:ea typeface="+mn-ea"/>
                <a:cs typeface="楷体_GB2312" charset="0"/>
              </a:rPr>
              <a:t>分度值</a:t>
            </a:r>
            <a:endParaRPr lang="en-US" altLang="zh-CN" dirty="0">
              <a:latin typeface="+mn-ea"/>
              <a:ea typeface="+mn-ea"/>
              <a:cs typeface="楷体_GB2312" charset="0"/>
            </a:endParaRPr>
          </a:p>
          <a:p>
            <a:r>
              <a:rPr lang="zh-CN" altLang="en-US" dirty="0">
                <a:latin typeface="+mn-ea"/>
                <a:ea typeface="+mn-ea"/>
                <a:cs typeface="楷体_GB2312" charset="0"/>
              </a:rPr>
              <a:t>2、</a:t>
            </a:r>
            <a:r>
              <a:rPr lang="zh-CN" altLang="en-US" dirty="0">
                <a:solidFill>
                  <a:srgbClr val="0000FF"/>
                </a:solidFill>
                <a:latin typeface="+mn-ea"/>
                <a:ea typeface="+mn-ea"/>
                <a:cs typeface="楷体_GB2312" charset="0"/>
              </a:rPr>
              <a:t>标明坐标轴</a:t>
            </a:r>
            <a:endParaRPr lang="en-US" altLang="zh-CN" dirty="0">
              <a:latin typeface="+mn-ea"/>
              <a:ea typeface="+mn-ea"/>
              <a:cs typeface="楷体_GB2312" charset="0"/>
            </a:endParaRPr>
          </a:p>
          <a:p>
            <a:r>
              <a:rPr lang="zh-CN" dirty="0">
                <a:latin typeface="+mn-ea"/>
                <a:ea typeface="+mn-ea"/>
                <a:cs typeface="楷体_GB2312" charset="0"/>
              </a:rPr>
              <a:t>3</a:t>
            </a:r>
            <a:r>
              <a:rPr lang="zh-CN" altLang="en-US" dirty="0">
                <a:latin typeface="+mn-ea"/>
                <a:ea typeface="+mn-ea"/>
                <a:cs typeface="楷体_GB2312" charset="0"/>
              </a:rPr>
              <a:t>、</a:t>
            </a:r>
            <a:r>
              <a:rPr lang="zh-CN" altLang="en-US" dirty="0">
                <a:solidFill>
                  <a:srgbClr val="FF0000"/>
                </a:solidFill>
                <a:latin typeface="+mn-ea"/>
                <a:ea typeface="+mn-ea"/>
                <a:cs typeface="楷体_GB2312" charset="0"/>
              </a:rPr>
              <a:t>标实验点</a:t>
            </a:r>
            <a:r>
              <a:rPr lang="zh-CN" altLang="en-US" dirty="0">
                <a:solidFill>
                  <a:srgbClr val="0000FF"/>
                </a:solidFill>
                <a:latin typeface="+mn-ea"/>
                <a:ea typeface="+mn-ea"/>
                <a:cs typeface="楷体_GB2312" charset="0"/>
              </a:rPr>
              <a:t>：</a:t>
            </a:r>
          </a:p>
          <a:p>
            <a:r>
              <a:rPr lang="zh-CN" altLang="en-US" dirty="0">
                <a:solidFill>
                  <a:srgbClr val="000000"/>
                </a:solidFill>
                <a:latin typeface="+mn-ea"/>
                <a:ea typeface="+mn-ea"/>
                <a:cs typeface="楷体_GB2312" charset="0"/>
              </a:rPr>
              <a:t>4、</a:t>
            </a:r>
            <a:r>
              <a:rPr lang="zh-CN" altLang="en-US" dirty="0">
                <a:solidFill>
                  <a:srgbClr val="008000"/>
                </a:solidFill>
                <a:latin typeface="+mn-ea"/>
                <a:ea typeface="+mn-ea"/>
                <a:cs typeface="楷体_GB2312" charset="0"/>
              </a:rPr>
              <a:t>连成图线：</a:t>
            </a:r>
            <a:endParaRPr lang="en-US" altLang="zh-CN" dirty="0">
              <a:solidFill>
                <a:srgbClr val="008000"/>
              </a:solidFill>
              <a:latin typeface="+mn-ea"/>
              <a:ea typeface="+mn-ea"/>
              <a:cs typeface="楷体_GB2312" charset="0"/>
            </a:endParaRPr>
          </a:p>
          <a:p>
            <a:r>
              <a:rPr lang="zh-CN" altLang="en-US" dirty="0">
                <a:latin typeface="+mn-ea"/>
                <a:ea typeface="+mn-ea"/>
                <a:cs typeface="楷体_GB2312" charset="0"/>
              </a:rPr>
              <a:t>5、</a:t>
            </a:r>
            <a:r>
              <a:rPr lang="zh-CN" altLang="en-US" dirty="0">
                <a:solidFill>
                  <a:srgbClr val="FF00FF"/>
                </a:solidFill>
                <a:latin typeface="+mn-ea"/>
                <a:ea typeface="+mn-ea"/>
                <a:cs typeface="楷体_GB2312" charset="0"/>
              </a:rPr>
              <a:t>标出图线特征</a:t>
            </a:r>
            <a:endParaRPr lang="en-US" altLang="zh-CN" dirty="0">
              <a:solidFill>
                <a:srgbClr val="FF00FF"/>
              </a:solidFill>
              <a:latin typeface="+mn-ea"/>
              <a:ea typeface="+mn-ea"/>
              <a:cs typeface="楷体_GB2312" charset="0"/>
            </a:endParaRPr>
          </a:p>
          <a:p>
            <a:r>
              <a:rPr lang="zh-CN" altLang="en-US" dirty="0">
                <a:solidFill>
                  <a:srgbClr val="000000"/>
                </a:solidFill>
                <a:latin typeface="+mn-ea"/>
                <a:ea typeface="+mn-ea"/>
                <a:cs typeface="楷体_GB2312" charset="0"/>
              </a:rPr>
              <a:t>6、</a:t>
            </a:r>
            <a:r>
              <a:rPr lang="zh-CN" altLang="en-US" dirty="0">
                <a:solidFill>
                  <a:srgbClr val="660066"/>
                </a:solidFill>
                <a:latin typeface="+mn-ea"/>
                <a:ea typeface="+mn-ea"/>
                <a:cs typeface="楷体_GB2312" charset="0"/>
              </a:rPr>
              <a:t>标出图名</a:t>
            </a:r>
            <a:endParaRPr lang="zh-CN" altLang="en-US" dirty="0">
              <a:solidFill>
                <a:srgbClr val="008000"/>
              </a:solidFill>
              <a:latin typeface="+mn-ea"/>
              <a:ea typeface="+mn-ea"/>
              <a:cs typeface="楷体_GB2312" charset="0"/>
            </a:endParaRPr>
          </a:p>
        </p:txBody>
      </p:sp>
      <p:sp>
        <p:nvSpPr>
          <p:cNvPr id="77833" name="文本框 3"/>
          <p:cNvSpPr txBox="1">
            <a:spLocks noChangeArrowheads="1"/>
          </p:cNvSpPr>
          <p:nvPr/>
        </p:nvSpPr>
        <p:spPr bwMode="auto">
          <a:xfrm>
            <a:off x="323850" y="260350"/>
            <a:ext cx="316865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sz="3200" b="1" dirty="0"/>
              <a:t>作图法</a:t>
            </a:r>
          </a:p>
        </p:txBody>
      </p:sp>
      <p:sp>
        <p:nvSpPr>
          <p:cNvPr id="3" name="文本框 2"/>
          <p:cNvSpPr txBox="1"/>
          <p:nvPr/>
        </p:nvSpPr>
        <p:spPr>
          <a:xfrm>
            <a:off x="179512" y="5733256"/>
            <a:ext cx="5256584" cy="954107"/>
          </a:xfrm>
          <a:prstGeom prst="rect">
            <a:avLst/>
          </a:prstGeom>
          <a:solidFill>
            <a:srgbClr val="FFFF00"/>
          </a:solidFill>
        </p:spPr>
        <p:txBody>
          <a:bodyPr wrap="square" rtlCol="0">
            <a:spAutoFit/>
          </a:bodyPr>
          <a:lstStyle/>
          <a:p>
            <a:r>
              <a:rPr kumimoji="1" lang="zh-CN" altLang="en-US" dirty="0" smtClean="0"/>
              <a:t>*整理数据表格</a:t>
            </a:r>
            <a:endParaRPr kumimoji="1" lang="en-US" altLang="zh-CN" dirty="0" smtClean="0"/>
          </a:p>
          <a:p>
            <a:r>
              <a:rPr kumimoji="1" lang="zh-CN" altLang="zh-CN" dirty="0"/>
              <a:t>*</a:t>
            </a:r>
            <a:r>
              <a:rPr kumimoji="1" lang="zh-CN" altLang="en-US" dirty="0" smtClean="0"/>
              <a:t>坐标纸作图或计算机作图</a:t>
            </a:r>
            <a:endParaRPr kumimoji="1" lang="zh-CN" altLang="en-US" dirty="0"/>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2"/>
          <p:cNvGrpSpPr>
            <a:grpSpLocks/>
          </p:cNvGrpSpPr>
          <p:nvPr/>
        </p:nvGrpSpPr>
        <p:grpSpPr bwMode="auto">
          <a:xfrm>
            <a:off x="395288" y="1196975"/>
            <a:ext cx="4608512" cy="3606800"/>
            <a:chOff x="424" y="1300"/>
            <a:chExt cx="3445" cy="2270"/>
          </a:xfrm>
        </p:grpSpPr>
        <p:grpSp>
          <p:nvGrpSpPr>
            <p:cNvPr id="78854" name="Group 3"/>
            <p:cNvGrpSpPr>
              <a:grpSpLocks/>
            </p:cNvGrpSpPr>
            <p:nvPr/>
          </p:nvGrpSpPr>
          <p:grpSpPr bwMode="auto">
            <a:xfrm>
              <a:off x="442" y="1321"/>
              <a:ext cx="3350" cy="2244"/>
              <a:chOff x="216" y="576"/>
              <a:chExt cx="5027" cy="3366"/>
            </a:xfrm>
          </p:grpSpPr>
          <p:grpSp>
            <p:nvGrpSpPr>
              <p:cNvPr id="78900" name="Group 4"/>
              <p:cNvGrpSpPr>
                <a:grpSpLocks/>
              </p:cNvGrpSpPr>
              <p:nvPr/>
            </p:nvGrpSpPr>
            <p:grpSpPr bwMode="auto">
              <a:xfrm>
                <a:off x="223" y="576"/>
                <a:ext cx="5020" cy="3364"/>
                <a:chOff x="223" y="963"/>
                <a:chExt cx="5020" cy="3124"/>
              </a:xfrm>
            </p:grpSpPr>
            <p:sp>
              <p:nvSpPr>
                <p:cNvPr id="59515" name="Line 5"/>
                <p:cNvSpPr>
                  <a:spLocks noChangeShapeType="1"/>
                </p:cNvSpPr>
                <p:nvPr/>
              </p:nvSpPr>
              <p:spPr bwMode="auto">
                <a:xfrm rot="5400000">
                  <a:off x="1785"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16" name="Line 6"/>
                <p:cNvSpPr>
                  <a:spLocks noChangeShapeType="1"/>
                </p:cNvSpPr>
                <p:nvPr/>
              </p:nvSpPr>
              <p:spPr bwMode="auto">
                <a:xfrm rot="5400000">
                  <a:off x="1681"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17" name="Line 7"/>
                <p:cNvSpPr>
                  <a:spLocks noChangeShapeType="1"/>
                </p:cNvSpPr>
                <p:nvPr/>
              </p:nvSpPr>
              <p:spPr bwMode="auto">
                <a:xfrm rot="5400000">
                  <a:off x="1728"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18" name="Line 8"/>
                <p:cNvSpPr>
                  <a:spLocks noChangeShapeType="1"/>
                </p:cNvSpPr>
                <p:nvPr/>
              </p:nvSpPr>
              <p:spPr bwMode="auto">
                <a:xfrm rot="5400000">
                  <a:off x="1632"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19" name="Line 9"/>
                <p:cNvSpPr>
                  <a:spLocks noChangeShapeType="1"/>
                </p:cNvSpPr>
                <p:nvPr/>
              </p:nvSpPr>
              <p:spPr bwMode="auto">
                <a:xfrm rot="5400000">
                  <a:off x="158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0" name="Line 10"/>
                <p:cNvSpPr>
                  <a:spLocks noChangeShapeType="1"/>
                </p:cNvSpPr>
                <p:nvPr/>
              </p:nvSpPr>
              <p:spPr bwMode="auto">
                <a:xfrm rot="5400000">
                  <a:off x="1532"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1" name="Line 11"/>
                <p:cNvSpPr>
                  <a:spLocks noChangeShapeType="1"/>
                </p:cNvSpPr>
                <p:nvPr/>
              </p:nvSpPr>
              <p:spPr bwMode="auto">
                <a:xfrm rot="5400000">
                  <a:off x="142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2" name="Line 12"/>
                <p:cNvSpPr>
                  <a:spLocks noChangeShapeType="1"/>
                </p:cNvSpPr>
                <p:nvPr/>
              </p:nvSpPr>
              <p:spPr bwMode="auto">
                <a:xfrm rot="5400000">
                  <a:off x="147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3" name="Line 13"/>
                <p:cNvSpPr>
                  <a:spLocks noChangeShapeType="1"/>
                </p:cNvSpPr>
                <p:nvPr/>
              </p:nvSpPr>
              <p:spPr bwMode="auto">
                <a:xfrm rot="5400000">
                  <a:off x="1388"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4" name="Line 14"/>
                <p:cNvSpPr>
                  <a:spLocks noChangeShapeType="1"/>
                </p:cNvSpPr>
                <p:nvPr/>
              </p:nvSpPr>
              <p:spPr bwMode="auto">
                <a:xfrm rot="5400000">
                  <a:off x="1341"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5" name="Line 15"/>
                <p:cNvSpPr>
                  <a:spLocks noChangeShapeType="1"/>
                </p:cNvSpPr>
                <p:nvPr/>
              </p:nvSpPr>
              <p:spPr bwMode="auto">
                <a:xfrm rot="5400000">
                  <a:off x="1299"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6" name="Line 16"/>
                <p:cNvSpPr>
                  <a:spLocks noChangeShapeType="1"/>
                </p:cNvSpPr>
                <p:nvPr/>
              </p:nvSpPr>
              <p:spPr bwMode="auto">
                <a:xfrm rot="5400000">
                  <a:off x="1194"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7" name="Line 17"/>
                <p:cNvSpPr>
                  <a:spLocks noChangeShapeType="1"/>
                </p:cNvSpPr>
                <p:nvPr/>
              </p:nvSpPr>
              <p:spPr bwMode="auto">
                <a:xfrm rot="5400000">
                  <a:off x="1240"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8" name="Line 18"/>
                <p:cNvSpPr>
                  <a:spLocks noChangeShapeType="1"/>
                </p:cNvSpPr>
                <p:nvPr/>
              </p:nvSpPr>
              <p:spPr bwMode="auto">
                <a:xfrm rot="5400000">
                  <a:off x="1144"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29" name="Line 19"/>
                <p:cNvSpPr>
                  <a:spLocks noChangeShapeType="1"/>
                </p:cNvSpPr>
                <p:nvPr/>
              </p:nvSpPr>
              <p:spPr bwMode="auto">
                <a:xfrm rot="5400000">
                  <a:off x="1108"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0" name="Line 20"/>
                <p:cNvSpPr>
                  <a:spLocks noChangeShapeType="1"/>
                </p:cNvSpPr>
                <p:nvPr/>
              </p:nvSpPr>
              <p:spPr bwMode="auto">
                <a:xfrm rot="5400000">
                  <a:off x="1053"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1" name="Line 21"/>
                <p:cNvSpPr>
                  <a:spLocks noChangeShapeType="1"/>
                </p:cNvSpPr>
                <p:nvPr/>
              </p:nvSpPr>
              <p:spPr bwMode="auto">
                <a:xfrm rot="5400000">
                  <a:off x="958"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2" name="Line 22"/>
                <p:cNvSpPr>
                  <a:spLocks noChangeShapeType="1"/>
                </p:cNvSpPr>
                <p:nvPr/>
              </p:nvSpPr>
              <p:spPr bwMode="auto">
                <a:xfrm rot="5400000">
                  <a:off x="100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3" name="Line 23"/>
                <p:cNvSpPr>
                  <a:spLocks noChangeShapeType="1"/>
                </p:cNvSpPr>
                <p:nvPr/>
              </p:nvSpPr>
              <p:spPr bwMode="auto">
                <a:xfrm rot="5400000">
                  <a:off x="90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4" name="Line 24"/>
                <p:cNvSpPr>
                  <a:spLocks noChangeShapeType="1"/>
                </p:cNvSpPr>
                <p:nvPr/>
              </p:nvSpPr>
              <p:spPr bwMode="auto">
                <a:xfrm rot="5400000">
                  <a:off x="86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5" name="Line 25"/>
                <p:cNvSpPr>
                  <a:spLocks noChangeShapeType="1"/>
                </p:cNvSpPr>
                <p:nvPr/>
              </p:nvSpPr>
              <p:spPr bwMode="auto">
                <a:xfrm rot="5400000">
                  <a:off x="818"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6" name="Line 26"/>
                <p:cNvSpPr>
                  <a:spLocks noChangeShapeType="1"/>
                </p:cNvSpPr>
                <p:nvPr/>
              </p:nvSpPr>
              <p:spPr bwMode="auto">
                <a:xfrm rot="5400000">
                  <a:off x="723"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7" name="Line 27"/>
                <p:cNvSpPr>
                  <a:spLocks noChangeShapeType="1"/>
                </p:cNvSpPr>
                <p:nvPr/>
              </p:nvSpPr>
              <p:spPr bwMode="auto">
                <a:xfrm rot="5400000">
                  <a:off x="771"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8" name="Line 28"/>
                <p:cNvSpPr>
                  <a:spLocks noChangeShapeType="1"/>
                </p:cNvSpPr>
                <p:nvPr/>
              </p:nvSpPr>
              <p:spPr bwMode="auto">
                <a:xfrm rot="5400000">
                  <a:off x="674"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39" name="Line 29"/>
                <p:cNvSpPr>
                  <a:spLocks noChangeShapeType="1"/>
                </p:cNvSpPr>
                <p:nvPr/>
              </p:nvSpPr>
              <p:spPr bwMode="auto">
                <a:xfrm rot="5400000">
                  <a:off x="617"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0" name="Line 30"/>
                <p:cNvSpPr>
                  <a:spLocks noChangeShapeType="1"/>
                </p:cNvSpPr>
                <p:nvPr/>
              </p:nvSpPr>
              <p:spPr bwMode="auto">
                <a:xfrm rot="5400000">
                  <a:off x="574"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1" name="Line 31"/>
                <p:cNvSpPr>
                  <a:spLocks noChangeShapeType="1"/>
                </p:cNvSpPr>
                <p:nvPr/>
              </p:nvSpPr>
              <p:spPr bwMode="auto">
                <a:xfrm rot="5400000">
                  <a:off x="47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2" name="Line 32"/>
                <p:cNvSpPr>
                  <a:spLocks noChangeShapeType="1"/>
                </p:cNvSpPr>
                <p:nvPr/>
              </p:nvSpPr>
              <p:spPr bwMode="auto">
                <a:xfrm rot="5400000">
                  <a:off x="526"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3" name="Line 33"/>
                <p:cNvSpPr>
                  <a:spLocks noChangeShapeType="1"/>
                </p:cNvSpPr>
                <p:nvPr/>
              </p:nvSpPr>
              <p:spPr bwMode="auto">
                <a:xfrm rot="5400000">
                  <a:off x="428"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4" name="Line 34"/>
                <p:cNvSpPr>
                  <a:spLocks noChangeShapeType="1"/>
                </p:cNvSpPr>
                <p:nvPr/>
              </p:nvSpPr>
              <p:spPr bwMode="auto">
                <a:xfrm rot="5400000">
                  <a:off x="381"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5" name="Line 35"/>
                <p:cNvSpPr>
                  <a:spLocks noChangeShapeType="1"/>
                </p:cNvSpPr>
                <p:nvPr/>
              </p:nvSpPr>
              <p:spPr bwMode="auto">
                <a:xfrm rot="5400000">
                  <a:off x="339"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6" name="Line 36"/>
                <p:cNvSpPr>
                  <a:spLocks noChangeShapeType="1"/>
                </p:cNvSpPr>
                <p:nvPr/>
              </p:nvSpPr>
              <p:spPr bwMode="auto">
                <a:xfrm rot="5400000">
                  <a:off x="23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7" name="Line 37"/>
                <p:cNvSpPr>
                  <a:spLocks noChangeShapeType="1"/>
                </p:cNvSpPr>
                <p:nvPr/>
              </p:nvSpPr>
              <p:spPr bwMode="auto">
                <a:xfrm rot="5400000">
                  <a:off x="284"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8" name="Line 38"/>
                <p:cNvSpPr>
                  <a:spLocks noChangeShapeType="1"/>
                </p:cNvSpPr>
                <p:nvPr/>
              </p:nvSpPr>
              <p:spPr bwMode="auto">
                <a:xfrm rot="5400000">
                  <a:off x="19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49" name="Line 39"/>
                <p:cNvSpPr>
                  <a:spLocks noChangeShapeType="1"/>
                </p:cNvSpPr>
                <p:nvPr/>
              </p:nvSpPr>
              <p:spPr bwMode="auto">
                <a:xfrm rot="5400000">
                  <a:off x="146"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0" name="Line 40"/>
                <p:cNvSpPr>
                  <a:spLocks noChangeShapeType="1"/>
                </p:cNvSpPr>
                <p:nvPr/>
              </p:nvSpPr>
              <p:spPr bwMode="auto">
                <a:xfrm rot="5400000">
                  <a:off x="104"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1" name="Line 41"/>
                <p:cNvSpPr>
                  <a:spLocks noChangeShapeType="1"/>
                </p:cNvSpPr>
                <p:nvPr/>
              </p:nvSpPr>
              <p:spPr bwMode="auto">
                <a:xfrm rot="5400000">
                  <a:off x="0"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2" name="Line 42"/>
                <p:cNvSpPr>
                  <a:spLocks noChangeShapeType="1"/>
                </p:cNvSpPr>
                <p:nvPr/>
              </p:nvSpPr>
              <p:spPr bwMode="auto">
                <a:xfrm rot="5400000">
                  <a:off x="47"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3" name="Line 43"/>
                <p:cNvSpPr>
                  <a:spLocks noChangeShapeType="1"/>
                </p:cNvSpPr>
                <p:nvPr/>
              </p:nvSpPr>
              <p:spPr bwMode="auto">
                <a:xfrm rot="5400000">
                  <a:off x="-41"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4" name="Line 44"/>
                <p:cNvSpPr>
                  <a:spLocks noChangeShapeType="1"/>
                </p:cNvSpPr>
                <p:nvPr/>
              </p:nvSpPr>
              <p:spPr bwMode="auto">
                <a:xfrm rot="5400000">
                  <a:off x="-96"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5" name="Line 45"/>
                <p:cNvSpPr>
                  <a:spLocks noChangeShapeType="1"/>
                </p:cNvSpPr>
                <p:nvPr/>
              </p:nvSpPr>
              <p:spPr bwMode="auto">
                <a:xfrm rot="5400000">
                  <a:off x="-146"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6" name="Line 46"/>
                <p:cNvSpPr>
                  <a:spLocks noChangeShapeType="1"/>
                </p:cNvSpPr>
                <p:nvPr/>
              </p:nvSpPr>
              <p:spPr bwMode="auto">
                <a:xfrm rot="5400000">
                  <a:off x="-240"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7" name="Line 47"/>
                <p:cNvSpPr>
                  <a:spLocks noChangeShapeType="1"/>
                </p:cNvSpPr>
                <p:nvPr/>
              </p:nvSpPr>
              <p:spPr bwMode="auto">
                <a:xfrm rot="5400000">
                  <a:off x="-192"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8" name="Line 48"/>
                <p:cNvSpPr>
                  <a:spLocks noChangeShapeType="1"/>
                </p:cNvSpPr>
                <p:nvPr/>
              </p:nvSpPr>
              <p:spPr bwMode="auto">
                <a:xfrm rot="5400000">
                  <a:off x="-290"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59" name="Line 49"/>
                <p:cNvSpPr>
                  <a:spLocks noChangeShapeType="1"/>
                </p:cNvSpPr>
                <p:nvPr/>
              </p:nvSpPr>
              <p:spPr bwMode="auto">
                <a:xfrm rot="5400000">
                  <a:off x="-336"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0" name="Line 50"/>
                <p:cNvSpPr>
                  <a:spLocks noChangeShapeType="1"/>
                </p:cNvSpPr>
                <p:nvPr/>
              </p:nvSpPr>
              <p:spPr bwMode="auto">
                <a:xfrm rot="5400000">
                  <a:off x="-379"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1" name="Line 51"/>
                <p:cNvSpPr>
                  <a:spLocks noChangeShapeType="1"/>
                </p:cNvSpPr>
                <p:nvPr/>
              </p:nvSpPr>
              <p:spPr bwMode="auto">
                <a:xfrm rot="5400000">
                  <a:off x="-477"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2" name="Line 52"/>
                <p:cNvSpPr>
                  <a:spLocks noChangeShapeType="1"/>
                </p:cNvSpPr>
                <p:nvPr/>
              </p:nvSpPr>
              <p:spPr bwMode="auto">
                <a:xfrm rot="5400000">
                  <a:off x="-438"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3" name="Line 53"/>
                <p:cNvSpPr>
                  <a:spLocks noChangeShapeType="1"/>
                </p:cNvSpPr>
                <p:nvPr/>
              </p:nvSpPr>
              <p:spPr bwMode="auto">
                <a:xfrm rot="5400000">
                  <a:off x="-52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4" name="Line 54"/>
                <p:cNvSpPr>
                  <a:spLocks noChangeShapeType="1"/>
                </p:cNvSpPr>
                <p:nvPr/>
              </p:nvSpPr>
              <p:spPr bwMode="auto">
                <a:xfrm rot="5400000">
                  <a:off x="-571"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5" name="Line 55"/>
                <p:cNvSpPr>
                  <a:spLocks noChangeShapeType="1"/>
                </p:cNvSpPr>
                <p:nvPr/>
              </p:nvSpPr>
              <p:spPr bwMode="auto">
                <a:xfrm rot="5400000">
                  <a:off x="-618"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6" name="Line 56"/>
                <p:cNvSpPr>
                  <a:spLocks noChangeShapeType="1"/>
                </p:cNvSpPr>
                <p:nvPr/>
              </p:nvSpPr>
              <p:spPr bwMode="auto">
                <a:xfrm rot="5400000">
                  <a:off x="-712"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7" name="Line 57"/>
                <p:cNvSpPr>
                  <a:spLocks noChangeShapeType="1"/>
                </p:cNvSpPr>
                <p:nvPr/>
              </p:nvSpPr>
              <p:spPr bwMode="auto">
                <a:xfrm rot="5400000">
                  <a:off x="-666"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8" name="Line 58"/>
                <p:cNvSpPr>
                  <a:spLocks noChangeShapeType="1"/>
                </p:cNvSpPr>
                <p:nvPr/>
              </p:nvSpPr>
              <p:spPr bwMode="auto">
                <a:xfrm rot="5400000">
                  <a:off x="-760"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69" name="Line 59"/>
                <p:cNvSpPr>
                  <a:spLocks noChangeShapeType="1"/>
                </p:cNvSpPr>
                <p:nvPr/>
              </p:nvSpPr>
              <p:spPr bwMode="auto">
                <a:xfrm rot="5400000">
                  <a:off x="-810"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0" name="Line 60"/>
                <p:cNvSpPr>
                  <a:spLocks noChangeShapeType="1"/>
                </p:cNvSpPr>
                <p:nvPr/>
              </p:nvSpPr>
              <p:spPr bwMode="auto">
                <a:xfrm rot="5400000">
                  <a:off x="-853"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1" name="Line 61"/>
                <p:cNvSpPr>
                  <a:spLocks noChangeShapeType="1"/>
                </p:cNvSpPr>
                <p:nvPr/>
              </p:nvSpPr>
              <p:spPr bwMode="auto">
                <a:xfrm rot="5400000">
                  <a:off x="-947"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2" name="Line 62"/>
                <p:cNvSpPr>
                  <a:spLocks noChangeShapeType="1"/>
                </p:cNvSpPr>
                <p:nvPr/>
              </p:nvSpPr>
              <p:spPr bwMode="auto">
                <a:xfrm rot="5400000">
                  <a:off x="-910"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3" name="Line 63"/>
                <p:cNvSpPr>
                  <a:spLocks noChangeShapeType="1"/>
                </p:cNvSpPr>
                <p:nvPr/>
              </p:nvSpPr>
              <p:spPr bwMode="auto">
                <a:xfrm rot="5400000">
                  <a:off x="-997"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4" name="Line 64"/>
                <p:cNvSpPr>
                  <a:spLocks noChangeShapeType="1"/>
                </p:cNvSpPr>
                <p:nvPr/>
              </p:nvSpPr>
              <p:spPr bwMode="auto">
                <a:xfrm rot="5400000">
                  <a:off x="-1043"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5" name="Line 65"/>
                <p:cNvSpPr>
                  <a:spLocks noChangeShapeType="1"/>
                </p:cNvSpPr>
                <p:nvPr/>
              </p:nvSpPr>
              <p:spPr bwMode="auto">
                <a:xfrm rot="5400000">
                  <a:off x="-1084"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6" name="Line 66"/>
                <p:cNvSpPr>
                  <a:spLocks noChangeShapeType="1"/>
                </p:cNvSpPr>
                <p:nvPr/>
              </p:nvSpPr>
              <p:spPr bwMode="auto">
                <a:xfrm rot="5400000">
                  <a:off x="-118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7" name="Line 67"/>
                <p:cNvSpPr>
                  <a:spLocks noChangeShapeType="1"/>
                </p:cNvSpPr>
                <p:nvPr/>
              </p:nvSpPr>
              <p:spPr bwMode="auto">
                <a:xfrm rot="5400000">
                  <a:off x="-1143"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8" name="Line 68"/>
                <p:cNvSpPr>
                  <a:spLocks noChangeShapeType="1"/>
                </p:cNvSpPr>
                <p:nvPr/>
              </p:nvSpPr>
              <p:spPr bwMode="auto">
                <a:xfrm rot="5400000">
                  <a:off x="-123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79" name="Line 69"/>
                <p:cNvSpPr>
                  <a:spLocks noChangeShapeType="1"/>
                </p:cNvSpPr>
                <p:nvPr/>
              </p:nvSpPr>
              <p:spPr bwMode="auto">
                <a:xfrm rot="5400000">
                  <a:off x="-128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0" name="Line 70"/>
                <p:cNvSpPr>
                  <a:spLocks noChangeShapeType="1"/>
                </p:cNvSpPr>
                <p:nvPr/>
              </p:nvSpPr>
              <p:spPr bwMode="auto">
                <a:xfrm rot="5400000">
                  <a:off x="-1337"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1" name="Line 71"/>
                <p:cNvSpPr>
                  <a:spLocks noChangeShapeType="1"/>
                </p:cNvSpPr>
                <p:nvPr/>
              </p:nvSpPr>
              <p:spPr bwMode="auto">
                <a:xfrm rot="5400000">
                  <a:off x="2732"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2" name="Line 72"/>
                <p:cNvSpPr>
                  <a:spLocks noChangeShapeType="1"/>
                </p:cNvSpPr>
                <p:nvPr/>
              </p:nvSpPr>
              <p:spPr bwMode="auto">
                <a:xfrm rot="5400000">
                  <a:off x="2634"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3" name="Line 73"/>
                <p:cNvSpPr>
                  <a:spLocks noChangeShapeType="1"/>
                </p:cNvSpPr>
                <p:nvPr/>
              </p:nvSpPr>
              <p:spPr bwMode="auto">
                <a:xfrm rot="5400000">
                  <a:off x="2672"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4" name="Line 74"/>
                <p:cNvSpPr>
                  <a:spLocks noChangeShapeType="1"/>
                </p:cNvSpPr>
                <p:nvPr/>
              </p:nvSpPr>
              <p:spPr bwMode="auto">
                <a:xfrm rot="5400000">
                  <a:off x="2586"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5" name="Line 75"/>
                <p:cNvSpPr>
                  <a:spLocks noChangeShapeType="1"/>
                </p:cNvSpPr>
                <p:nvPr/>
              </p:nvSpPr>
              <p:spPr bwMode="auto">
                <a:xfrm rot="5400000">
                  <a:off x="2538"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6" name="Line 76"/>
                <p:cNvSpPr>
                  <a:spLocks noChangeShapeType="1"/>
                </p:cNvSpPr>
                <p:nvPr/>
              </p:nvSpPr>
              <p:spPr bwMode="auto">
                <a:xfrm rot="5400000">
                  <a:off x="2493"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7" name="Line 77"/>
                <p:cNvSpPr>
                  <a:spLocks noChangeShapeType="1"/>
                </p:cNvSpPr>
                <p:nvPr/>
              </p:nvSpPr>
              <p:spPr bwMode="auto">
                <a:xfrm rot="5400000">
                  <a:off x="239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8" name="Line 78"/>
                <p:cNvSpPr>
                  <a:spLocks noChangeShapeType="1"/>
                </p:cNvSpPr>
                <p:nvPr/>
              </p:nvSpPr>
              <p:spPr bwMode="auto">
                <a:xfrm rot="5400000">
                  <a:off x="2444"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89" name="Line 79"/>
                <p:cNvSpPr>
                  <a:spLocks noChangeShapeType="1"/>
                </p:cNvSpPr>
                <p:nvPr/>
              </p:nvSpPr>
              <p:spPr bwMode="auto">
                <a:xfrm rot="5400000">
                  <a:off x="234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0" name="Line 80"/>
                <p:cNvSpPr>
                  <a:spLocks noChangeShapeType="1"/>
                </p:cNvSpPr>
                <p:nvPr/>
              </p:nvSpPr>
              <p:spPr bwMode="auto">
                <a:xfrm rot="5400000">
                  <a:off x="229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1" name="Line 81"/>
                <p:cNvSpPr>
                  <a:spLocks noChangeShapeType="1"/>
                </p:cNvSpPr>
                <p:nvPr/>
              </p:nvSpPr>
              <p:spPr bwMode="auto">
                <a:xfrm rot="5400000">
                  <a:off x="2258"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2" name="Line 82"/>
                <p:cNvSpPr>
                  <a:spLocks noChangeShapeType="1"/>
                </p:cNvSpPr>
                <p:nvPr/>
              </p:nvSpPr>
              <p:spPr bwMode="auto">
                <a:xfrm rot="5400000">
                  <a:off x="2164"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3" name="Line 83"/>
                <p:cNvSpPr>
                  <a:spLocks noChangeShapeType="1"/>
                </p:cNvSpPr>
                <p:nvPr/>
              </p:nvSpPr>
              <p:spPr bwMode="auto">
                <a:xfrm rot="5400000">
                  <a:off x="2201"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4" name="Line 84"/>
                <p:cNvSpPr>
                  <a:spLocks noChangeShapeType="1"/>
                </p:cNvSpPr>
                <p:nvPr/>
              </p:nvSpPr>
              <p:spPr bwMode="auto">
                <a:xfrm rot="5400000">
                  <a:off x="2112"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5" name="Line 85"/>
                <p:cNvSpPr>
                  <a:spLocks noChangeShapeType="1"/>
                </p:cNvSpPr>
                <p:nvPr/>
              </p:nvSpPr>
              <p:spPr bwMode="auto">
                <a:xfrm rot="5400000">
                  <a:off x="2068"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6" name="Line 86"/>
                <p:cNvSpPr>
                  <a:spLocks noChangeShapeType="1"/>
                </p:cNvSpPr>
                <p:nvPr/>
              </p:nvSpPr>
              <p:spPr bwMode="auto">
                <a:xfrm rot="5400000">
                  <a:off x="2025"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7" name="Line 87"/>
                <p:cNvSpPr>
                  <a:spLocks noChangeShapeType="1"/>
                </p:cNvSpPr>
                <p:nvPr/>
              </p:nvSpPr>
              <p:spPr bwMode="auto">
                <a:xfrm rot="5400000">
                  <a:off x="1922"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8" name="Line 88"/>
                <p:cNvSpPr>
                  <a:spLocks noChangeShapeType="1"/>
                </p:cNvSpPr>
                <p:nvPr/>
              </p:nvSpPr>
              <p:spPr bwMode="auto">
                <a:xfrm rot="5400000">
                  <a:off x="1966"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99" name="Line 89"/>
                <p:cNvSpPr>
                  <a:spLocks noChangeShapeType="1"/>
                </p:cNvSpPr>
                <p:nvPr/>
              </p:nvSpPr>
              <p:spPr bwMode="auto">
                <a:xfrm rot="5400000">
                  <a:off x="1872"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0" name="Line 90"/>
                <p:cNvSpPr>
                  <a:spLocks noChangeShapeType="1"/>
                </p:cNvSpPr>
                <p:nvPr/>
              </p:nvSpPr>
              <p:spPr bwMode="auto">
                <a:xfrm rot="5400000">
                  <a:off x="1826"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1" name="Line 91"/>
                <p:cNvSpPr>
                  <a:spLocks noChangeShapeType="1"/>
                </p:cNvSpPr>
                <p:nvPr/>
              </p:nvSpPr>
              <p:spPr bwMode="auto">
                <a:xfrm rot="5400000">
                  <a:off x="3681"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2" name="Line 92"/>
                <p:cNvSpPr>
                  <a:spLocks noChangeShapeType="1"/>
                </p:cNvSpPr>
                <p:nvPr/>
              </p:nvSpPr>
              <p:spPr bwMode="auto">
                <a:xfrm rot="5400000">
                  <a:off x="358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3" name="Line 93"/>
                <p:cNvSpPr>
                  <a:spLocks noChangeShapeType="1"/>
                </p:cNvSpPr>
                <p:nvPr/>
              </p:nvSpPr>
              <p:spPr bwMode="auto">
                <a:xfrm rot="5400000">
                  <a:off x="3624"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4" name="Line 94"/>
                <p:cNvSpPr>
                  <a:spLocks noChangeShapeType="1"/>
                </p:cNvSpPr>
                <p:nvPr/>
              </p:nvSpPr>
              <p:spPr bwMode="auto">
                <a:xfrm rot="5400000">
                  <a:off x="353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5" name="Line 95"/>
                <p:cNvSpPr>
                  <a:spLocks noChangeShapeType="1"/>
                </p:cNvSpPr>
                <p:nvPr/>
              </p:nvSpPr>
              <p:spPr bwMode="auto">
                <a:xfrm rot="5400000">
                  <a:off x="3489"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6" name="Line 96"/>
                <p:cNvSpPr>
                  <a:spLocks noChangeShapeType="1"/>
                </p:cNvSpPr>
                <p:nvPr/>
              </p:nvSpPr>
              <p:spPr bwMode="auto">
                <a:xfrm rot="5400000">
                  <a:off x="3444"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7" name="Line 97"/>
                <p:cNvSpPr>
                  <a:spLocks noChangeShapeType="1"/>
                </p:cNvSpPr>
                <p:nvPr/>
              </p:nvSpPr>
              <p:spPr bwMode="auto">
                <a:xfrm rot="5400000">
                  <a:off x="3350"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8" name="Line 98"/>
                <p:cNvSpPr>
                  <a:spLocks noChangeShapeType="1"/>
                </p:cNvSpPr>
                <p:nvPr/>
              </p:nvSpPr>
              <p:spPr bwMode="auto">
                <a:xfrm rot="5400000">
                  <a:off x="3396"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09" name="Line 99"/>
                <p:cNvSpPr>
                  <a:spLocks noChangeShapeType="1"/>
                </p:cNvSpPr>
                <p:nvPr/>
              </p:nvSpPr>
              <p:spPr bwMode="auto">
                <a:xfrm rot="5400000">
                  <a:off x="3300"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0" name="Line 100"/>
                <p:cNvSpPr>
                  <a:spLocks noChangeShapeType="1"/>
                </p:cNvSpPr>
                <p:nvPr/>
              </p:nvSpPr>
              <p:spPr bwMode="auto">
                <a:xfrm rot="5400000">
                  <a:off x="3252"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1" name="Line 101"/>
                <p:cNvSpPr>
                  <a:spLocks noChangeShapeType="1"/>
                </p:cNvSpPr>
                <p:nvPr/>
              </p:nvSpPr>
              <p:spPr bwMode="auto">
                <a:xfrm rot="5400000">
                  <a:off x="3209"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2" name="Line 102"/>
                <p:cNvSpPr>
                  <a:spLocks noChangeShapeType="1"/>
                </p:cNvSpPr>
                <p:nvPr/>
              </p:nvSpPr>
              <p:spPr bwMode="auto">
                <a:xfrm rot="5400000">
                  <a:off x="311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3" name="Line 103"/>
                <p:cNvSpPr>
                  <a:spLocks noChangeShapeType="1"/>
                </p:cNvSpPr>
                <p:nvPr/>
              </p:nvSpPr>
              <p:spPr bwMode="auto">
                <a:xfrm rot="5400000">
                  <a:off x="3152"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4" name="Line 104"/>
                <p:cNvSpPr>
                  <a:spLocks noChangeShapeType="1"/>
                </p:cNvSpPr>
                <p:nvPr/>
              </p:nvSpPr>
              <p:spPr bwMode="auto">
                <a:xfrm rot="5400000">
                  <a:off x="306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5" name="Line 105"/>
                <p:cNvSpPr>
                  <a:spLocks noChangeShapeType="1"/>
                </p:cNvSpPr>
                <p:nvPr/>
              </p:nvSpPr>
              <p:spPr bwMode="auto">
                <a:xfrm rot="5400000">
                  <a:off x="3017"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6" name="Line 106"/>
                <p:cNvSpPr>
                  <a:spLocks noChangeShapeType="1"/>
                </p:cNvSpPr>
                <p:nvPr/>
              </p:nvSpPr>
              <p:spPr bwMode="auto">
                <a:xfrm rot="5400000">
                  <a:off x="2976" y="2525"/>
                  <a:ext cx="3123"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7" name="Line 107"/>
                <p:cNvSpPr>
                  <a:spLocks noChangeShapeType="1"/>
                </p:cNvSpPr>
                <p:nvPr/>
              </p:nvSpPr>
              <p:spPr bwMode="auto">
                <a:xfrm rot="5400000">
                  <a:off x="2873"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8" name="Line 108"/>
                <p:cNvSpPr>
                  <a:spLocks noChangeShapeType="1"/>
                </p:cNvSpPr>
                <p:nvPr/>
              </p:nvSpPr>
              <p:spPr bwMode="auto">
                <a:xfrm rot="5400000">
                  <a:off x="2917"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19" name="Line 109"/>
                <p:cNvSpPr>
                  <a:spLocks noChangeShapeType="1"/>
                </p:cNvSpPr>
                <p:nvPr/>
              </p:nvSpPr>
              <p:spPr bwMode="auto">
                <a:xfrm rot="5400000">
                  <a:off x="2823"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620" name="Line 110"/>
                <p:cNvSpPr>
                  <a:spLocks noChangeShapeType="1"/>
                </p:cNvSpPr>
                <p:nvPr/>
              </p:nvSpPr>
              <p:spPr bwMode="auto">
                <a:xfrm rot="5400000">
                  <a:off x="2775" y="2525"/>
                  <a:ext cx="3123"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59444" name="Line 111"/>
              <p:cNvSpPr>
                <a:spLocks noChangeShapeType="1"/>
              </p:cNvSpPr>
              <p:nvPr/>
            </p:nvSpPr>
            <p:spPr bwMode="auto">
              <a:xfrm>
                <a:off x="217" y="577"/>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45" name="Line 112"/>
              <p:cNvSpPr>
                <a:spLocks noChangeShapeType="1"/>
              </p:cNvSpPr>
              <p:nvPr/>
            </p:nvSpPr>
            <p:spPr bwMode="auto">
              <a:xfrm>
                <a:off x="217" y="675"/>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46" name="Line 113"/>
              <p:cNvSpPr>
                <a:spLocks noChangeShapeType="1"/>
              </p:cNvSpPr>
              <p:nvPr/>
            </p:nvSpPr>
            <p:spPr bwMode="auto">
              <a:xfrm>
                <a:off x="217" y="627"/>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47" name="Line 114"/>
              <p:cNvSpPr>
                <a:spLocks noChangeShapeType="1"/>
              </p:cNvSpPr>
              <p:nvPr/>
            </p:nvSpPr>
            <p:spPr bwMode="auto">
              <a:xfrm>
                <a:off x="217" y="72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48" name="Line 115"/>
              <p:cNvSpPr>
                <a:spLocks noChangeShapeType="1"/>
              </p:cNvSpPr>
              <p:nvPr/>
            </p:nvSpPr>
            <p:spPr bwMode="auto">
              <a:xfrm>
                <a:off x="217" y="762"/>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49" name="Line 116"/>
              <p:cNvSpPr>
                <a:spLocks noChangeShapeType="1"/>
              </p:cNvSpPr>
              <p:nvPr/>
            </p:nvSpPr>
            <p:spPr bwMode="auto">
              <a:xfrm>
                <a:off x="217" y="822"/>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0" name="Line 117"/>
              <p:cNvSpPr>
                <a:spLocks noChangeShapeType="1"/>
              </p:cNvSpPr>
              <p:nvPr/>
            </p:nvSpPr>
            <p:spPr bwMode="auto">
              <a:xfrm>
                <a:off x="217" y="919"/>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1" name="Line 118"/>
              <p:cNvSpPr>
                <a:spLocks noChangeShapeType="1"/>
              </p:cNvSpPr>
              <p:nvPr/>
            </p:nvSpPr>
            <p:spPr bwMode="auto">
              <a:xfrm>
                <a:off x="217" y="86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2" name="Line 119"/>
              <p:cNvSpPr>
                <a:spLocks noChangeShapeType="1"/>
              </p:cNvSpPr>
              <p:nvPr/>
            </p:nvSpPr>
            <p:spPr bwMode="auto">
              <a:xfrm>
                <a:off x="217" y="969"/>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3" name="Line 120"/>
              <p:cNvSpPr>
                <a:spLocks noChangeShapeType="1"/>
              </p:cNvSpPr>
              <p:nvPr/>
            </p:nvSpPr>
            <p:spPr bwMode="auto">
              <a:xfrm>
                <a:off x="217" y="1006"/>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4" name="Line 121"/>
              <p:cNvSpPr>
                <a:spLocks noChangeShapeType="1"/>
              </p:cNvSpPr>
              <p:nvPr/>
            </p:nvSpPr>
            <p:spPr bwMode="auto">
              <a:xfrm>
                <a:off x="217" y="1068"/>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5" name="Line 122"/>
              <p:cNvSpPr>
                <a:spLocks noChangeShapeType="1"/>
              </p:cNvSpPr>
              <p:nvPr/>
            </p:nvSpPr>
            <p:spPr bwMode="auto">
              <a:xfrm>
                <a:off x="217" y="115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6" name="Line 123"/>
              <p:cNvSpPr>
                <a:spLocks noChangeShapeType="1"/>
              </p:cNvSpPr>
              <p:nvPr/>
            </p:nvSpPr>
            <p:spPr bwMode="auto">
              <a:xfrm>
                <a:off x="217" y="1107"/>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7" name="Line 124"/>
              <p:cNvSpPr>
                <a:spLocks noChangeShapeType="1"/>
              </p:cNvSpPr>
              <p:nvPr/>
            </p:nvSpPr>
            <p:spPr bwMode="auto">
              <a:xfrm>
                <a:off x="217" y="120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8" name="Line 125"/>
              <p:cNvSpPr>
                <a:spLocks noChangeShapeType="1"/>
              </p:cNvSpPr>
              <p:nvPr/>
            </p:nvSpPr>
            <p:spPr bwMode="auto">
              <a:xfrm>
                <a:off x="217" y="1250"/>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59" name="Line 126"/>
              <p:cNvSpPr>
                <a:spLocks noChangeShapeType="1"/>
              </p:cNvSpPr>
              <p:nvPr/>
            </p:nvSpPr>
            <p:spPr bwMode="auto">
              <a:xfrm>
                <a:off x="217" y="1301"/>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0" name="Line 127"/>
              <p:cNvSpPr>
                <a:spLocks noChangeShapeType="1"/>
              </p:cNvSpPr>
              <p:nvPr/>
            </p:nvSpPr>
            <p:spPr bwMode="auto">
              <a:xfrm>
                <a:off x="217" y="1399"/>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1" name="Line 128"/>
              <p:cNvSpPr>
                <a:spLocks noChangeShapeType="1"/>
              </p:cNvSpPr>
              <p:nvPr/>
            </p:nvSpPr>
            <p:spPr bwMode="auto">
              <a:xfrm>
                <a:off x="217" y="1351"/>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2" name="Line 129"/>
              <p:cNvSpPr>
                <a:spLocks noChangeShapeType="1"/>
              </p:cNvSpPr>
              <p:nvPr/>
            </p:nvSpPr>
            <p:spPr bwMode="auto">
              <a:xfrm>
                <a:off x="217" y="1448"/>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3" name="Line 130"/>
              <p:cNvSpPr>
                <a:spLocks noChangeShapeType="1"/>
              </p:cNvSpPr>
              <p:nvPr/>
            </p:nvSpPr>
            <p:spPr bwMode="auto">
              <a:xfrm>
                <a:off x="217" y="1495"/>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4" name="Line 131"/>
              <p:cNvSpPr>
                <a:spLocks noChangeShapeType="1"/>
              </p:cNvSpPr>
              <p:nvPr/>
            </p:nvSpPr>
            <p:spPr bwMode="auto">
              <a:xfrm>
                <a:off x="217" y="1538"/>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5" name="Line 132"/>
              <p:cNvSpPr>
                <a:spLocks noChangeShapeType="1"/>
              </p:cNvSpPr>
              <p:nvPr/>
            </p:nvSpPr>
            <p:spPr bwMode="auto">
              <a:xfrm>
                <a:off x="217" y="1636"/>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6" name="Line 133"/>
              <p:cNvSpPr>
                <a:spLocks noChangeShapeType="1"/>
              </p:cNvSpPr>
              <p:nvPr/>
            </p:nvSpPr>
            <p:spPr bwMode="auto">
              <a:xfrm>
                <a:off x="217" y="1588"/>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7" name="Line 134"/>
              <p:cNvSpPr>
                <a:spLocks noChangeShapeType="1"/>
              </p:cNvSpPr>
              <p:nvPr/>
            </p:nvSpPr>
            <p:spPr bwMode="auto">
              <a:xfrm>
                <a:off x="217" y="1683"/>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8" name="Line 135"/>
              <p:cNvSpPr>
                <a:spLocks noChangeShapeType="1"/>
              </p:cNvSpPr>
              <p:nvPr/>
            </p:nvSpPr>
            <p:spPr bwMode="auto">
              <a:xfrm>
                <a:off x="217" y="1730"/>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69" name="Line 136"/>
              <p:cNvSpPr>
                <a:spLocks noChangeShapeType="1"/>
              </p:cNvSpPr>
              <p:nvPr/>
            </p:nvSpPr>
            <p:spPr bwMode="auto">
              <a:xfrm>
                <a:off x="217" y="1782"/>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0" name="Line 137"/>
              <p:cNvSpPr>
                <a:spLocks noChangeShapeType="1"/>
              </p:cNvSpPr>
              <p:nvPr/>
            </p:nvSpPr>
            <p:spPr bwMode="auto">
              <a:xfrm>
                <a:off x="217" y="1869"/>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1" name="Line 138"/>
              <p:cNvSpPr>
                <a:spLocks noChangeShapeType="1"/>
              </p:cNvSpPr>
              <p:nvPr/>
            </p:nvSpPr>
            <p:spPr bwMode="auto">
              <a:xfrm>
                <a:off x="217" y="1829"/>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2" name="Line 139"/>
              <p:cNvSpPr>
                <a:spLocks noChangeShapeType="1"/>
              </p:cNvSpPr>
              <p:nvPr/>
            </p:nvSpPr>
            <p:spPr bwMode="auto">
              <a:xfrm>
                <a:off x="217" y="1919"/>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3" name="Line 140"/>
              <p:cNvSpPr>
                <a:spLocks noChangeShapeType="1"/>
              </p:cNvSpPr>
              <p:nvPr/>
            </p:nvSpPr>
            <p:spPr bwMode="auto">
              <a:xfrm>
                <a:off x="217" y="1965"/>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4" name="Line 141"/>
              <p:cNvSpPr>
                <a:spLocks noChangeShapeType="1"/>
              </p:cNvSpPr>
              <p:nvPr/>
            </p:nvSpPr>
            <p:spPr bwMode="auto">
              <a:xfrm>
                <a:off x="217" y="2018"/>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5" name="Line 142"/>
              <p:cNvSpPr>
                <a:spLocks noChangeShapeType="1"/>
              </p:cNvSpPr>
              <p:nvPr/>
            </p:nvSpPr>
            <p:spPr bwMode="auto">
              <a:xfrm>
                <a:off x="217" y="211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6" name="Line 143"/>
              <p:cNvSpPr>
                <a:spLocks noChangeShapeType="1"/>
              </p:cNvSpPr>
              <p:nvPr/>
            </p:nvSpPr>
            <p:spPr bwMode="auto">
              <a:xfrm>
                <a:off x="217" y="2066"/>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7" name="Line 144"/>
              <p:cNvSpPr>
                <a:spLocks noChangeShapeType="1"/>
              </p:cNvSpPr>
              <p:nvPr/>
            </p:nvSpPr>
            <p:spPr bwMode="auto">
              <a:xfrm>
                <a:off x="217" y="2165"/>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8" name="Line 145"/>
              <p:cNvSpPr>
                <a:spLocks noChangeShapeType="1"/>
              </p:cNvSpPr>
              <p:nvPr/>
            </p:nvSpPr>
            <p:spPr bwMode="auto">
              <a:xfrm>
                <a:off x="217" y="2210"/>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79" name="Line 146"/>
              <p:cNvSpPr>
                <a:spLocks noChangeShapeType="1"/>
              </p:cNvSpPr>
              <p:nvPr/>
            </p:nvSpPr>
            <p:spPr bwMode="auto">
              <a:xfrm>
                <a:off x="217" y="2262"/>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0" name="Line 147"/>
              <p:cNvSpPr>
                <a:spLocks noChangeShapeType="1"/>
              </p:cNvSpPr>
              <p:nvPr/>
            </p:nvSpPr>
            <p:spPr bwMode="auto">
              <a:xfrm>
                <a:off x="217" y="2358"/>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1" name="Line 148"/>
              <p:cNvSpPr>
                <a:spLocks noChangeShapeType="1"/>
              </p:cNvSpPr>
              <p:nvPr/>
            </p:nvSpPr>
            <p:spPr bwMode="auto">
              <a:xfrm>
                <a:off x="217" y="2308"/>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2" name="Line 149"/>
              <p:cNvSpPr>
                <a:spLocks noChangeShapeType="1"/>
              </p:cNvSpPr>
              <p:nvPr/>
            </p:nvSpPr>
            <p:spPr bwMode="auto">
              <a:xfrm>
                <a:off x="217" y="2407"/>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3" name="Line 150"/>
              <p:cNvSpPr>
                <a:spLocks noChangeShapeType="1"/>
              </p:cNvSpPr>
              <p:nvPr/>
            </p:nvSpPr>
            <p:spPr bwMode="auto">
              <a:xfrm>
                <a:off x="217" y="2455"/>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4" name="Line 151"/>
              <p:cNvSpPr>
                <a:spLocks noChangeShapeType="1"/>
              </p:cNvSpPr>
              <p:nvPr/>
            </p:nvSpPr>
            <p:spPr bwMode="auto">
              <a:xfrm>
                <a:off x="217" y="2506"/>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5" name="Line 152"/>
              <p:cNvSpPr>
                <a:spLocks noChangeShapeType="1"/>
              </p:cNvSpPr>
              <p:nvPr/>
            </p:nvSpPr>
            <p:spPr bwMode="auto">
              <a:xfrm>
                <a:off x="217" y="2601"/>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6" name="Line 153"/>
              <p:cNvSpPr>
                <a:spLocks noChangeShapeType="1"/>
              </p:cNvSpPr>
              <p:nvPr/>
            </p:nvSpPr>
            <p:spPr bwMode="auto">
              <a:xfrm>
                <a:off x="217" y="2553"/>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7" name="Line 154"/>
              <p:cNvSpPr>
                <a:spLocks noChangeShapeType="1"/>
              </p:cNvSpPr>
              <p:nvPr/>
            </p:nvSpPr>
            <p:spPr bwMode="auto">
              <a:xfrm>
                <a:off x="217" y="2650"/>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8" name="Line 155"/>
              <p:cNvSpPr>
                <a:spLocks noChangeShapeType="1"/>
              </p:cNvSpPr>
              <p:nvPr/>
            </p:nvSpPr>
            <p:spPr bwMode="auto">
              <a:xfrm>
                <a:off x="217" y="2698"/>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89" name="Line 156"/>
              <p:cNvSpPr>
                <a:spLocks noChangeShapeType="1"/>
              </p:cNvSpPr>
              <p:nvPr/>
            </p:nvSpPr>
            <p:spPr bwMode="auto">
              <a:xfrm>
                <a:off x="217" y="2751"/>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0" name="Line 157"/>
              <p:cNvSpPr>
                <a:spLocks noChangeShapeType="1"/>
              </p:cNvSpPr>
              <p:nvPr/>
            </p:nvSpPr>
            <p:spPr bwMode="auto">
              <a:xfrm>
                <a:off x="217" y="2837"/>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1" name="Line 158"/>
              <p:cNvSpPr>
                <a:spLocks noChangeShapeType="1"/>
              </p:cNvSpPr>
              <p:nvPr/>
            </p:nvSpPr>
            <p:spPr bwMode="auto">
              <a:xfrm>
                <a:off x="217" y="2790"/>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2" name="Line 159"/>
              <p:cNvSpPr>
                <a:spLocks noChangeShapeType="1"/>
              </p:cNvSpPr>
              <p:nvPr/>
            </p:nvSpPr>
            <p:spPr bwMode="auto">
              <a:xfrm>
                <a:off x="217" y="2878"/>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3" name="Line 160"/>
              <p:cNvSpPr>
                <a:spLocks noChangeShapeType="1"/>
              </p:cNvSpPr>
              <p:nvPr/>
            </p:nvSpPr>
            <p:spPr bwMode="auto">
              <a:xfrm>
                <a:off x="217" y="292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4" name="Line 161"/>
              <p:cNvSpPr>
                <a:spLocks noChangeShapeType="1"/>
              </p:cNvSpPr>
              <p:nvPr/>
            </p:nvSpPr>
            <p:spPr bwMode="auto">
              <a:xfrm>
                <a:off x="217" y="2977"/>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5" name="Line 162"/>
              <p:cNvSpPr>
                <a:spLocks noChangeShapeType="1"/>
              </p:cNvSpPr>
              <p:nvPr/>
            </p:nvSpPr>
            <p:spPr bwMode="auto">
              <a:xfrm>
                <a:off x="217" y="307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6" name="Line 163"/>
              <p:cNvSpPr>
                <a:spLocks noChangeShapeType="1"/>
              </p:cNvSpPr>
              <p:nvPr/>
            </p:nvSpPr>
            <p:spPr bwMode="auto">
              <a:xfrm>
                <a:off x="217" y="3025"/>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7" name="Line 164"/>
              <p:cNvSpPr>
                <a:spLocks noChangeShapeType="1"/>
              </p:cNvSpPr>
              <p:nvPr/>
            </p:nvSpPr>
            <p:spPr bwMode="auto">
              <a:xfrm>
                <a:off x="217" y="3122"/>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8" name="Line 165"/>
              <p:cNvSpPr>
                <a:spLocks noChangeShapeType="1"/>
              </p:cNvSpPr>
              <p:nvPr/>
            </p:nvSpPr>
            <p:spPr bwMode="auto">
              <a:xfrm>
                <a:off x="217" y="3170"/>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99" name="Line 166"/>
              <p:cNvSpPr>
                <a:spLocks noChangeShapeType="1"/>
              </p:cNvSpPr>
              <p:nvPr/>
            </p:nvSpPr>
            <p:spPr bwMode="auto">
              <a:xfrm>
                <a:off x="217" y="3221"/>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0" name="Line 167"/>
              <p:cNvSpPr>
                <a:spLocks noChangeShapeType="1"/>
              </p:cNvSpPr>
              <p:nvPr/>
            </p:nvSpPr>
            <p:spPr bwMode="auto">
              <a:xfrm>
                <a:off x="217" y="3317"/>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1" name="Line 168"/>
              <p:cNvSpPr>
                <a:spLocks noChangeShapeType="1"/>
              </p:cNvSpPr>
              <p:nvPr/>
            </p:nvSpPr>
            <p:spPr bwMode="auto">
              <a:xfrm>
                <a:off x="217" y="3269"/>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2" name="Line 169"/>
              <p:cNvSpPr>
                <a:spLocks noChangeShapeType="1"/>
              </p:cNvSpPr>
              <p:nvPr/>
            </p:nvSpPr>
            <p:spPr bwMode="auto">
              <a:xfrm>
                <a:off x="217" y="3367"/>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3" name="Line 170"/>
              <p:cNvSpPr>
                <a:spLocks noChangeShapeType="1"/>
              </p:cNvSpPr>
              <p:nvPr/>
            </p:nvSpPr>
            <p:spPr bwMode="auto">
              <a:xfrm>
                <a:off x="217" y="340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4" name="Line 171"/>
              <p:cNvSpPr>
                <a:spLocks noChangeShapeType="1"/>
              </p:cNvSpPr>
              <p:nvPr/>
            </p:nvSpPr>
            <p:spPr bwMode="auto">
              <a:xfrm>
                <a:off x="217" y="3456"/>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5" name="Line 172"/>
              <p:cNvSpPr>
                <a:spLocks noChangeShapeType="1"/>
              </p:cNvSpPr>
              <p:nvPr/>
            </p:nvSpPr>
            <p:spPr bwMode="auto">
              <a:xfrm>
                <a:off x="217" y="355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6" name="Line 173"/>
              <p:cNvSpPr>
                <a:spLocks noChangeShapeType="1"/>
              </p:cNvSpPr>
              <p:nvPr/>
            </p:nvSpPr>
            <p:spPr bwMode="auto">
              <a:xfrm>
                <a:off x="217" y="350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7" name="Line 174"/>
              <p:cNvSpPr>
                <a:spLocks noChangeShapeType="1"/>
              </p:cNvSpPr>
              <p:nvPr/>
            </p:nvSpPr>
            <p:spPr bwMode="auto">
              <a:xfrm>
                <a:off x="217" y="3602"/>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8" name="Line 175"/>
              <p:cNvSpPr>
                <a:spLocks noChangeShapeType="1"/>
              </p:cNvSpPr>
              <p:nvPr/>
            </p:nvSpPr>
            <p:spPr bwMode="auto">
              <a:xfrm>
                <a:off x="217" y="3648"/>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09" name="Line 176"/>
              <p:cNvSpPr>
                <a:spLocks noChangeShapeType="1"/>
              </p:cNvSpPr>
              <p:nvPr/>
            </p:nvSpPr>
            <p:spPr bwMode="auto">
              <a:xfrm>
                <a:off x="217" y="3701"/>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10" name="Line 177"/>
              <p:cNvSpPr>
                <a:spLocks noChangeShapeType="1"/>
              </p:cNvSpPr>
              <p:nvPr/>
            </p:nvSpPr>
            <p:spPr bwMode="auto">
              <a:xfrm>
                <a:off x="217" y="3794"/>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11" name="Line 178"/>
              <p:cNvSpPr>
                <a:spLocks noChangeShapeType="1"/>
              </p:cNvSpPr>
              <p:nvPr/>
            </p:nvSpPr>
            <p:spPr bwMode="auto">
              <a:xfrm>
                <a:off x="217" y="3746"/>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12" name="Line 179"/>
              <p:cNvSpPr>
                <a:spLocks noChangeShapeType="1"/>
              </p:cNvSpPr>
              <p:nvPr/>
            </p:nvSpPr>
            <p:spPr bwMode="auto">
              <a:xfrm>
                <a:off x="217" y="3842"/>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13" name="Line 180"/>
              <p:cNvSpPr>
                <a:spLocks noChangeShapeType="1"/>
              </p:cNvSpPr>
              <p:nvPr/>
            </p:nvSpPr>
            <p:spPr bwMode="auto">
              <a:xfrm>
                <a:off x="217" y="3881"/>
                <a:ext cx="5020" cy="0"/>
              </a:xfrm>
              <a:prstGeom prst="line">
                <a:avLst/>
              </a:prstGeom>
              <a:noFill/>
              <a:ln w="95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514" name="Line 181"/>
              <p:cNvSpPr>
                <a:spLocks noChangeShapeType="1"/>
              </p:cNvSpPr>
              <p:nvPr/>
            </p:nvSpPr>
            <p:spPr bwMode="auto">
              <a:xfrm>
                <a:off x="217" y="3941"/>
                <a:ext cx="5020" cy="0"/>
              </a:xfrm>
              <a:prstGeom prst="line">
                <a:avLst/>
              </a:prstGeom>
              <a:noFill/>
              <a:ln w="22225">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59397" name="Line 182"/>
            <p:cNvSpPr>
              <a:spLocks noChangeShapeType="1"/>
            </p:cNvSpPr>
            <p:nvPr/>
          </p:nvSpPr>
          <p:spPr bwMode="auto">
            <a:xfrm flipV="1">
              <a:off x="768" y="1483"/>
              <a:ext cx="0" cy="1758"/>
            </a:xfrm>
            <a:prstGeom prst="line">
              <a:avLst/>
            </a:prstGeom>
            <a:noFill/>
            <a:ln w="222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398" name="Text Box 183"/>
            <p:cNvSpPr txBox="1">
              <a:spLocks noChangeArrowheads="1"/>
            </p:cNvSpPr>
            <p:nvPr/>
          </p:nvSpPr>
          <p:spPr bwMode="auto">
            <a:xfrm>
              <a:off x="683" y="1300"/>
              <a:ext cx="190"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2000" b="1" i="1">
                  <a:solidFill>
                    <a:srgbClr val="4D4D4D"/>
                  </a:solidFill>
                  <a:latin typeface="Times New Roman" charset="0"/>
                </a:rPr>
                <a:t>n</a:t>
              </a:r>
              <a:endParaRPr kumimoji="1" lang="en-US" altLang="zh-CN" sz="2400" b="1">
                <a:solidFill>
                  <a:srgbClr val="4D4D4D"/>
                </a:solidFill>
                <a:latin typeface="Times New Roman" charset="0"/>
              </a:endParaRPr>
            </a:p>
          </p:txBody>
        </p:sp>
        <p:sp>
          <p:nvSpPr>
            <p:cNvPr id="59399" name="Text Box 184"/>
            <p:cNvSpPr txBox="1">
              <a:spLocks noChangeArrowheads="1"/>
            </p:cNvSpPr>
            <p:nvPr/>
          </p:nvSpPr>
          <p:spPr bwMode="auto">
            <a:xfrm>
              <a:off x="3311" y="3239"/>
              <a:ext cx="558"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2000" b="1" i="1">
                  <a:solidFill>
                    <a:srgbClr val="4D4D4D"/>
                  </a:solidFill>
                  <a:latin typeface="Times New Roman" charset="0"/>
                </a:rPr>
                <a:t>λ</a:t>
              </a:r>
              <a:r>
                <a:rPr kumimoji="1" lang="en-US" altLang="zh-CN" sz="2000" b="1">
                  <a:solidFill>
                    <a:srgbClr val="4D4D4D"/>
                  </a:solidFill>
                  <a:latin typeface="Times New Roman" charset="0"/>
                </a:rPr>
                <a:t>(nm)</a:t>
              </a:r>
              <a:endParaRPr kumimoji="1" lang="en-US" altLang="zh-CN" sz="2400" b="1">
                <a:solidFill>
                  <a:srgbClr val="4D4D4D"/>
                </a:solidFill>
                <a:latin typeface="Times New Roman" charset="0"/>
              </a:endParaRPr>
            </a:p>
          </p:txBody>
        </p:sp>
        <p:sp>
          <p:nvSpPr>
            <p:cNvPr id="59400" name="Line 185"/>
            <p:cNvSpPr>
              <a:spLocks noChangeShapeType="1"/>
            </p:cNvSpPr>
            <p:nvPr/>
          </p:nvSpPr>
          <p:spPr bwMode="auto">
            <a:xfrm>
              <a:off x="762" y="3241"/>
              <a:ext cx="2930" cy="0"/>
            </a:xfrm>
            <a:prstGeom prst="line">
              <a:avLst/>
            </a:prstGeom>
            <a:noFill/>
            <a:ln w="222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01" name="Line 186"/>
            <p:cNvSpPr>
              <a:spLocks noChangeShapeType="1"/>
            </p:cNvSpPr>
            <p:nvPr/>
          </p:nvSpPr>
          <p:spPr bwMode="auto">
            <a:xfrm>
              <a:off x="1561" y="3209"/>
              <a:ext cx="0" cy="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02" name="Line 187"/>
            <p:cNvSpPr>
              <a:spLocks noChangeShapeType="1"/>
            </p:cNvSpPr>
            <p:nvPr/>
          </p:nvSpPr>
          <p:spPr bwMode="auto">
            <a:xfrm>
              <a:off x="3153" y="3209"/>
              <a:ext cx="0" cy="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03" name="Line 188"/>
            <p:cNvSpPr>
              <a:spLocks noChangeShapeType="1"/>
            </p:cNvSpPr>
            <p:nvPr/>
          </p:nvSpPr>
          <p:spPr bwMode="auto">
            <a:xfrm rot="5400000">
              <a:off x="783" y="2269"/>
              <a:ext cx="0" cy="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04" name="Line 189"/>
            <p:cNvSpPr>
              <a:spLocks noChangeShapeType="1"/>
            </p:cNvSpPr>
            <p:nvPr/>
          </p:nvSpPr>
          <p:spPr bwMode="auto">
            <a:xfrm rot="5400000">
              <a:off x="783" y="2590"/>
              <a:ext cx="0" cy="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05" name="Line 190"/>
            <p:cNvSpPr>
              <a:spLocks noChangeShapeType="1"/>
            </p:cNvSpPr>
            <p:nvPr/>
          </p:nvSpPr>
          <p:spPr bwMode="auto">
            <a:xfrm rot="5400000">
              <a:off x="783" y="2900"/>
              <a:ext cx="0" cy="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06" name="Line 191"/>
            <p:cNvSpPr>
              <a:spLocks noChangeShapeType="1"/>
            </p:cNvSpPr>
            <p:nvPr/>
          </p:nvSpPr>
          <p:spPr bwMode="auto">
            <a:xfrm rot="5400000">
              <a:off x="783" y="1617"/>
              <a:ext cx="0" cy="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07" name="Line 192"/>
            <p:cNvSpPr>
              <a:spLocks noChangeShapeType="1"/>
            </p:cNvSpPr>
            <p:nvPr/>
          </p:nvSpPr>
          <p:spPr bwMode="auto">
            <a:xfrm rot="5400000">
              <a:off x="783" y="1944"/>
              <a:ext cx="0" cy="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08" name="Text Box 193"/>
            <p:cNvSpPr txBox="1">
              <a:spLocks noChangeArrowheads="1"/>
            </p:cNvSpPr>
            <p:nvPr/>
          </p:nvSpPr>
          <p:spPr bwMode="auto">
            <a:xfrm>
              <a:off x="431" y="3163"/>
              <a:ext cx="364"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1.6500</a:t>
              </a:r>
            </a:p>
          </p:txBody>
        </p:sp>
        <p:sp>
          <p:nvSpPr>
            <p:cNvPr id="59409" name="Text Box 194"/>
            <p:cNvSpPr txBox="1">
              <a:spLocks noChangeArrowheads="1"/>
            </p:cNvSpPr>
            <p:nvPr/>
          </p:nvSpPr>
          <p:spPr bwMode="auto">
            <a:xfrm>
              <a:off x="1391" y="3246"/>
              <a:ext cx="299"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500.0</a:t>
              </a:r>
              <a:endParaRPr kumimoji="1" lang="en-US" altLang="zh-CN" sz="2400" b="1">
                <a:solidFill>
                  <a:srgbClr val="4D4D4D"/>
                </a:solidFill>
                <a:latin typeface="Times New Roman" charset="0"/>
              </a:endParaRPr>
            </a:p>
          </p:txBody>
        </p:sp>
        <p:sp>
          <p:nvSpPr>
            <p:cNvPr id="59410" name="Text Box 195"/>
            <p:cNvSpPr txBox="1">
              <a:spLocks noChangeArrowheads="1"/>
            </p:cNvSpPr>
            <p:nvPr/>
          </p:nvSpPr>
          <p:spPr bwMode="auto">
            <a:xfrm>
              <a:off x="3036" y="3269"/>
              <a:ext cx="247"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700.0</a:t>
              </a:r>
              <a:endParaRPr kumimoji="1" lang="en-US" altLang="zh-CN" sz="2400" b="1">
                <a:solidFill>
                  <a:srgbClr val="4D4D4D"/>
                </a:solidFill>
                <a:latin typeface="Times New Roman" charset="0"/>
              </a:endParaRPr>
            </a:p>
          </p:txBody>
        </p:sp>
        <p:sp>
          <p:nvSpPr>
            <p:cNvPr id="59411" name="Text Box 196"/>
            <p:cNvSpPr txBox="1">
              <a:spLocks noChangeArrowheads="1"/>
            </p:cNvSpPr>
            <p:nvPr/>
          </p:nvSpPr>
          <p:spPr bwMode="auto">
            <a:xfrm>
              <a:off x="430" y="2557"/>
              <a:ext cx="358"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1.6700</a:t>
              </a:r>
              <a:endParaRPr kumimoji="1" lang="en-US" altLang="zh-CN" sz="2400" b="1">
                <a:solidFill>
                  <a:srgbClr val="4D4D4D"/>
                </a:solidFill>
                <a:latin typeface="Times New Roman" charset="0"/>
              </a:endParaRPr>
            </a:p>
          </p:txBody>
        </p:sp>
        <p:sp>
          <p:nvSpPr>
            <p:cNvPr id="59412" name="Text Box 197"/>
            <p:cNvSpPr txBox="1">
              <a:spLocks noChangeArrowheads="1"/>
            </p:cNvSpPr>
            <p:nvPr/>
          </p:nvSpPr>
          <p:spPr bwMode="auto">
            <a:xfrm>
              <a:off x="424" y="2865"/>
              <a:ext cx="374"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1.6600</a:t>
              </a:r>
              <a:endParaRPr kumimoji="1" lang="en-US" altLang="zh-CN" sz="2400" b="1">
                <a:solidFill>
                  <a:srgbClr val="4D4D4D"/>
                </a:solidFill>
                <a:latin typeface="Times New Roman" charset="0"/>
              </a:endParaRPr>
            </a:p>
          </p:txBody>
        </p:sp>
        <p:sp>
          <p:nvSpPr>
            <p:cNvPr id="59413" name="Text Box 198"/>
            <p:cNvSpPr txBox="1">
              <a:spLocks noChangeArrowheads="1"/>
            </p:cNvSpPr>
            <p:nvPr/>
          </p:nvSpPr>
          <p:spPr bwMode="auto">
            <a:xfrm>
              <a:off x="443" y="1597"/>
              <a:ext cx="345"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1.7000</a:t>
              </a:r>
              <a:endParaRPr kumimoji="1" lang="en-US" altLang="zh-CN" sz="2400" b="1">
                <a:solidFill>
                  <a:srgbClr val="4D4D4D"/>
                </a:solidFill>
                <a:latin typeface="Times New Roman" charset="0"/>
              </a:endParaRPr>
            </a:p>
          </p:txBody>
        </p:sp>
        <p:sp>
          <p:nvSpPr>
            <p:cNvPr id="59414" name="Text Box 199"/>
            <p:cNvSpPr txBox="1">
              <a:spLocks noChangeArrowheads="1"/>
            </p:cNvSpPr>
            <p:nvPr/>
          </p:nvSpPr>
          <p:spPr bwMode="auto">
            <a:xfrm>
              <a:off x="447" y="1909"/>
              <a:ext cx="324"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1.6900</a:t>
              </a:r>
              <a:endParaRPr kumimoji="1" lang="en-US" altLang="zh-CN" sz="2400" b="1">
                <a:solidFill>
                  <a:srgbClr val="4D4D4D"/>
                </a:solidFill>
                <a:latin typeface="Times New Roman" charset="0"/>
              </a:endParaRPr>
            </a:p>
          </p:txBody>
        </p:sp>
        <p:sp>
          <p:nvSpPr>
            <p:cNvPr id="59415" name="Text Box 200"/>
            <p:cNvSpPr txBox="1">
              <a:spLocks noChangeArrowheads="1"/>
            </p:cNvSpPr>
            <p:nvPr/>
          </p:nvSpPr>
          <p:spPr bwMode="auto">
            <a:xfrm>
              <a:off x="445" y="2229"/>
              <a:ext cx="324"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1.6800</a:t>
              </a:r>
              <a:endParaRPr kumimoji="1" lang="en-US" altLang="zh-CN" sz="2400" b="1">
                <a:solidFill>
                  <a:srgbClr val="4D4D4D"/>
                </a:solidFill>
                <a:latin typeface="Times New Roman" charset="0"/>
              </a:endParaRPr>
            </a:p>
          </p:txBody>
        </p:sp>
        <p:sp>
          <p:nvSpPr>
            <p:cNvPr id="59416" name="Text Box 201"/>
            <p:cNvSpPr txBox="1">
              <a:spLocks noChangeArrowheads="1"/>
            </p:cNvSpPr>
            <p:nvPr/>
          </p:nvSpPr>
          <p:spPr bwMode="auto">
            <a:xfrm>
              <a:off x="2187" y="3246"/>
              <a:ext cx="284"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600.0</a:t>
              </a:r>
              <a:endParaRPr kumimoji="1" lang="en-US" altLang="zh-CN" sz="2400" b="1">
                <a:solidFill>
                  <a:srgbClr val="4D4D4D"/>
                </a:solidFill>
                <a:latin typeface="Times New Roman" charset="0"/>
              </a:endParaRPr>
            </a:p>
          </p:txBody>
        </p:sp>
        <p:sp>
          <p:nvSpPr>
            <p:cNvPr id="59417" name="Line 202"/>
            <p:cNvSpPr>
              <a:spLocks noChangeShapeType="1"/>
            </p:cNvSpPr>
            <p:nvPr/>
          </p:nvSpPr>
          <p:spPr bwMode="auto">
            <a:xfrm>
              <a:off x="2356" y="3207"/>
              <a:ext cx="0" cy="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418" name="Text Box 203"/>
            <p:cNvSpPr txBox="1">
              <a:spLocks noChangeArrowheads="1"/>
            </p:cNvSpPr>
            <p:nvPr/>
          </p:nvSpPr>
          <p:spPr bwMode="auto">
            <a:xfrm>
              <a:off x="697" y="3265"/>
              <a:ext cx="309"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en-US" altLang="zh-CN" sz="1200" b="1">
                  <a:solidFill>
                    <a:srgbClr val="4D4D4D"/>
                  </a:solidFill>
                  <a:latin typeface="Times New Roman" charset="0"/>
                </a:rPr>
                <a:t>400.0</a:t>
              </a:r>
              <a:endParaRPr kumimoji="1" lang="en-US" altLang="zh-CN" sz="2400" b="1">
                <a:solidFill>
                  <a:srgbClr val="4D4D4D"/>
                </a:solidFill>
                <a:latin typeface="Times New Roman" charset="0"/>
              </a:endParaRPr>
            </a:p>
          </p:txBody>
        </p:sp>
        <p:sp>
          <p:nvSpPr>
            <p:cNvPr id="59419" name="Text Box 204"/>
            <p:cNvSpPr txBox="1">
              <a:spLocks noChangeArrowheads="1"/>
            </p:cNvSpPr>
            <p:nvPr/>
          </p:nvSpPr>
          <p:spPr bwMode="auto">
            <a:xfrm>
              <a:off x="1440" y="3343"/>
              <a:ext cx="1442"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algn="ctr" eaLnBrk="1" hangingPunct="1">
                <a:spcBef>
                  <a:spcPct val="50000"/>
                </a:spcBef>
                <a:defRPr/>
              </a:pPr>
              <a:r>
                <a:rPr kumimoji="1" lang="zh-CN" altLang="en-US" sz="2000" b="1">
                  <a:solidFill>
                    <a:srgbClr val="4D4D4D"/>
                  </a:solidFill>
                  <a:latin typeface="Times New Roman" charset="0"/>
                </a:rPr>
                <a:t>玻璃材料色散曲线图</a:t>
              </a:r>
              <a:endParaRPr kumimoji="1" lang="zh-CN" altLang="en-US" sz="2400" b="1">
                <a:solidFill>
                  <a:srgbClr val="4D4D4D"/>
                </a:solidFill>
                <a:latin typeface="Times New Roman" charset="0"/>
              </a:endParaRPr>
            </a:p>
          </p:txBody>
        </p:sp>
        <p:grpSp>
          <p:nvGrpSpPr>
            <p:cNvPr id="78878" name="Group 205"/>
            <p:cNvGrpSpPr>
              <a:grpSpLocks/>
            </p:cNvGrpSpPr>
            <p:nvPr/>
          </p:nvGrpSpPr>
          <p:grpSpPr bwMode="auto">
            <a:xfrm>
              <a:off x="1116" y="1753"/>
              <a:ext cx="31" cy="32"/>
              <a:chOff x="2705" y="307"/>
              <a:chExt cx="73" cy="72"/>
            </a:xfrm>
          </p:grpSpPr>
          <p:sp>
            <p:nvSpPr>
              <p:cNvPr id="59441" name="Line 206"/>
              <p:cNvSpPr>
                <a:spLocks noChangeShapeType="1"/>
              </p:cNvSpPr>
              <p:nvPr/>
            </p:nvSpPr>
            <p:spPr bwMode="auto">
              <a:xfrm>
                <a:off x="2705" y="347"/>
                <a:ext cx="7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59442" name="Line 207"/>
              <p:cNvSpPr>
                <a:spLocks noChangeShapeType="1"/>
              </p:cNvSpPr>
              <p:nvPr/>
            </p:nvSpPr>
            <p:spPr bwMode="auto">
              <a:xfrm rot="5400000">
                <a:off x="2708" y="342"/>
                <a:ext cx="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grpSp>
        <p:grpSp>
          <p:nvGrpSpPr>
            <p:cNvPr id="78879" name="Group 208"/>
            <p:cNvGrpSpPr>
              <a:grpSpLocks/>
            </p:cNvGrpSpPr>
            <p:nvPr/>
          </p:nvGrpSpPr>
          <p:grpSpPr bwMode="auto">
            <a:xfrm>
              <a:off x="1301" y="1938"/>
              <a:ext cx="32" cy="32"/>
              <a:chOff x="2705" y="307"/>
              <a:chExt cx="73" cy="72"/>
            </a:xfrm>
          </p:grpSpPr>
          <p:sp>
            <p:nvSpPr>
              <p:cNvPr id="59439" name="Line 209"/>
              <p:cNvSpPr>
                <a:spLocks noChangeShapeType="1"/>
              </p:cNvSpPr>
              <p:nvPr/>
            </p:nvSpPr>
            <p:spPr bwMode="auto">
              <a:xfrm>
                <a:off x="2705" y="353"/>
                <a:ext cx="7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59440" name="Line 210"/>
              <p:cNvSpPr>
                <a:spLocks noChangeShapeType="1"/>
              </p:cNvSpPr>
              <p:nvPr/>
            </p:nvSpPr>
            <p:spPr bwMode="auto">
              <a:xfrm rot="5400000">
                <a:off x="2710" y="344"/>
                <a:ext cx="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grpSp>
        <p:grpSp>
          <p:nvGrpSpPr>
            <p:cNvPr id="78880" name="Group 211"/>
            <p:cNvGrpSpPr>
              <a:grpSpLocks/>
            </p:cNvGrpSpPr>
            <p:nvPr/>
          </p:nvGrpSpPr>
          <p:grpSpPr bwMode="auto">
            <a:xfrm>
              <a:off x="1473" y="2082"/>
              <a:ext cx="32" cy="32"/>
              <a:chOff x="2705" y="307"/>
              <a:chExt cx="73" cy="72"/>
            </a:xfrm>
          </p:grpSpPr>
          <p:sp>
            <p:nvSpPr>
              <p:cNvPr id="59437" name="Line 212"/>
              <p:cNvSpPr>
                <a:spLocks noChangeShapeType="1"/>
              </p:cNvSpPr>
              <p:nvPr/>
            </p:nvSpPr>
            <p:spPr bwMode="auto">
              <a:xfrm>
                <a:off x="2705" y="348"/>
                <a:ext cx="7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59438" name="Line 213"/>
              <p:cNvSpPr>
                <a:spLocks noChangeShapeType="1"/>
              </p:cNvSpPr>
              <p:nvPr/>
            </p:nvSpPr>
            <p:spPr bwMode="auto">
              <a:xfrm rot="5400000">
                <a:off x="2710" y="344"/>
                <a:ext cx="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grpSp>
        <p:grpSp>
          <p:nvGrpSpPr>
            <p:cNvPr id="78881" name="Group 214"/>
            <p:cNvGrpSpPr>
              <a:grpSpLocks/>
            </p:cNvGrpSpPr>
            <p:nvPr/>
          </p:nvGrpSpPr>
          <p:grpSpPr bwMode="auto">
            <a:xfrm>
              <a:off x="1556" y="2134"/>
              <a:ext cx="32" cy="32"/>
              <a:chOff x="2705" y="307"/>
              <a:chExt cx="73" cy="72"/>
            </a:xfrm>
          </p:grpSpPr>
          <p:sp>
            <p:nvSpPr>
              <p:cNvPr id="59435" name="Line 215"/>
              <p:cNvSpPr>
                <a:spLocks noChangeShapeType="1"/>
              </p:cNvSpPr>
              <p:nvPr/>
            </p:nvSpPr>
            <p:spPr bwMode="auto">
              <a:xfrm>
                <a:off x="2705" y="348"/>
                <a:ext cx="7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59436" name="Line 216"/>
              <p:cNvSpPr>
                <a:spLocks noChangeShapeType="1"/>
              </p:cNvSpPr>
              <p:nvPr/>
            </p:nvSpPr>
            <p:spPr bwMode="auto">
              <a:xfrm rot="5400000">
                <a:off x="2710" y="344"/>
                <a:ext cx="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grpSp>
        <p:grpSp>
          <p:nvGrpSpPr>
            <p:cNvPr id="78882" name="Group 217"/>
            <p:cNvGrpSpPr>
              <a:grpSpLocks/>
            </p:cNvGrpSpPr>
            <p:nvPr/>
          </p:nvGrpSpPr>
          <p:grpSpPr bwMode="auto">
            <a:xfrm>
              <a:off x="2232" y="2521"/>
              <a:ext cx="32" cy="32"/>
              <a:chOff x="2705" y="307"/>
              <a:chExt cx="73" cy="72"/>
            </a:xfrm>
          </p:grpSpPr>
          <p:sp>
            <p:nvSpPr>
              <p:cNvPr id="59433" name="Line 218"/>
              <p:cNvSpPr>
                <a:spLocks noChangeShapeType="1"/>
              </p:cNvSpPr>
              <p:nvPr/>
            </p:nvSpPr>
            <p:spPr bwMode="auto">
              <a:xfrm>
                <a:off x="2706" y="347"/>
                <a:ext cx="7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59434" name="Line 219"/>
              <p:cNvSpPr>
                <a:spLocks noChangeShapeType="1"/>
              </p:cNvSpPr>
              <p:nvPr/>
            </p:nvSpPr>
            <p:spPr bwMode="auto">
              <a:xfrm rot="5400000">
                <a:off x="2714" y="343"/>
                <a:ext cx="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grpSp>
        <p:grpSp>
          <p:nvGrpSpPr>
            <p:cNvPr id="78883" name="Group 220"/>
            <p:cNvGrpSpPr>
              <a:grpSpLocks/>
            </p:cNvGrpSpPr>
            <p:nvPr/>
          </p:nvGrpSpPr>
          <p:grpSpPr bwMode="auto">
            <a:xfrm>
              <a:off x="2877" y="2745"/>
              <a:ext cx="32" cy="32"/>
              <a:chOff x="2705" y="307"/>
              <a:chExt cx="73" cy="72"/>
            </a:xfrm>
          </p:grpSpPr>
          <p:sp>
            <p:nvSpPr>
              <p:cNvPr id="59431" name="Line 221"/>
              <p:cNvSpPr>
                <a:spLocks noChangeShapeType="1"/>
              </p:cNvSpPr>
              <p:nvPr/>
            </p:nvSpPr>
            <p:spPr bwMode="auto">
              <a:xfrm>
                <a:off x="2705" y="349"/>
                <a:ext cx="7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59432" name="Line 222"/>
              <p:cNvSpPr>
                <a:spLocks noChangeShapeType="1"/>
              </p:cNvSpPr>
              <p:nvPr/>
            </p:nvSpPr>
            <p:spPr bwMode="auto">
              <a:xfrm rot="5400000">
                <a:off x="2709" y="342"/>
                <a:ext cx="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grpSp>
        <p:grpSp>
          <p:nvGrpSpPr>
            <p:cNvPr id="78884" name="Group 223"/>
            <p:cNvGrpSpPr>
              <a:grpSpLocks/>
            </p:cNvGrpSpPr>
            <p:nvPr/>
          </p:nvGrpSpPr>
          <p:grpSpPr bwMode="auto">
            <a:xfrm>
              <a:off x="3178" y="2823"/>
              <a:ext cx="32" cy="32"/>
              <a:chOff x="2705" y="307"/>
              <a:chExt cx="73" cy="72"/>
            </a:xfrm>
          </p:grpSpPr>
          <p:sp>
            <p:nvSpPr>
              <p:cNvPr id="59429" name="Line 224"/>
              <p:cNvSpPr>
                <a:spLocks noChangeShapeType="1"/>
              </p:cNvSpPr>
              <p:nvPr/>
            </p:nvSpPr>
            <p:spPr bwMode="auto">
              <a:xfrm>
                <a:off x="2706" y="347"/>
                <a:ext cx="7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59430" name="Line 225"/>
              <p:cNvSpPr>
                <a:spLocks noChangeShapeType="1"/>
              </p:cNvSpPr>
              <p:nvPr/>
            </p:nvSpPr>
            <p:spPr bwMode="auto">
              <a:xfrm rot="5400000">
                <a:off x="2710" y="342"/>
                <a:ext cx="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grpSp>
        <p:sp>
          <p:nvSpPr>
            <p:cNvPr id="78885" name="Freeform 227"/>
            <p:cNvSpPr>
              <a:spLocks/>
            </p:cNvSpPr>
            <p:nvPr/>
          </p:nvSpPr>
          <p:spPr bwMode="auto">
            <a:xfrm>
              <a:off x="1034" y="1634"/>
              <a:ext cx="2483" cy="1272"/>
            </a:xfrm>
            <a:custGeom>
              <a:avLst/>
              <a:gdLst>
                <a:gd name="T0" fmla="*/ 0 w 2483"/>
                <a:gd name="T1" fmla="*/ 0 h 1272"/>
                <a:gd name="T2" fmla="*/ 104 w 2483"/>
                <a:gd name="T3" fmla="*/ 114 h 1272"/>
                <a:gd name="T4" fmla="*/ 218 w 2483"/>
                <a:gd name="T5" fmla="*/ 217 h 1272"/>
                <a:gd name="T6" fmla="*/ 300 w 2483"/>
                <a:gd name="T7" fmla="*/ 279 h 1272"/>
                <a:gd name="T8" fmla="*/ 352 w 2483"/>
                <a:gd name="T9" fmla="*/ 331 h 1272"/>
                <a:gd name="T10" fmla="*/ 404 w 2483"/>
                <a:gd name="T11" fmla="*/ 383 h 1272"/>
                <a:gd name="T12" fmla="*/ 487 w 2483"/>
                <a:gd name="T13" fmla="*/ 466 h 1272"/>
                <a:gd name="T14" fmla="*/ 549 w 2483"/>
                <a:gd name="T15" fmla="*/ 507 h 1272"/>
                <a:gd name="T16" fmla="*/ 600 w 2483"/>
                <a:gd name="T17" fmla="*/ 548 h 1272"/>
                <a:gd name="T18" fmla="*/ 693 w 2483"/>
                <a:gd name="T19" fmla="*/ 631 h 1272"/>
                <a:gd name="T20" fmla="*/ 973 w 2483"/>
                <a:gd name="T21" fmla="*/ 797 h 1272"/>
                <a:gd name="T22" fmla="*/ 1035 w 2483"/>
                <a:gd name="T23" fmla="*/ 838 h 1272"/>
                <a:gd name="T24" fmla="*/ 1159 w 2483"/>
                <a:gd name="T25" fmla="*/ 910 h 1272"/>
                <a:gd name="T26" fmla="*/ 1459 w 2483"/>
                <a:gd name="T27" fmla="*/ 1004 h 1272"/>
                <a:gd name="T28" fmla="*/ 1687 w 2483"/>
                <a:gd name="T29" fmla="*/ 1086 h 1272"/>
                <a:gd name="T30" fmla="*/ 1842 w 2483"/>
                <a:gd name="T31" fmla="*/ 1148 h 1272"/>
                <a:gd name="T32" fmla="*/ 2400 w 2483"/>
                <a:gd name="T33" fmla="*/ 1252 h 1272"/>
                <a:gd name="T34" fmla="*/ 2431 w 2483"/>
                <a:gd name="T35" fmla="*/ 1262 h 1272"/>
                <a:gd name="T36" fmla="*/ 2483 w 2483"/>
                <a:gd name="T37" fmla="*/ 1272 h 12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83" h="1272">
                  <a:moveTo>
                    <a:pt x="0" y="0"/>
                  </a:moveTo>
                  <a:cubicBezTo>
                    <a:pt x="39" y="39"/>
                    <a:pt x="59" y="83"/>
                    <a:pt x="104" y="114"/>
                  </a:cubicBezTo>
                  <a:cubicBezTo>
                    <a:pt x="132" y="156"/>
                    <a:pt x="176" y="190"/>
                    <a:pt x="218" y="217"/>
                  </a:cubicBezTo>
                  <a:cubicBezTo>
                    <a:pt x="245" y="259"/>
                    <a:pt x="259" y="253"/>
                    <a:pt x="300" y="279"/>
                  </a:cubicBezTo>
                  <a:cubicBezTo>
                    <a:pt x="354" y="362"/>
                    <a:pt x="284" y="265"/>
                    <a:pt x="352" y="331"/>
                  </a:cubicBezTo>
                  <a:cubicBezTo>
                    <a:pt x="426" y="403"/>
                    <a:pt x="317" y="324"/>
                    <a:pt x="404" y="383"/>
                  </a:cubicBezTo>
                  <a:cubicBezTo>
                    <a:pt x="426" y="415"/>
                    <a:pt x="456" y="442"/>
                    <a:pt x="487" y="466"/>
                  </a:cubicBezTo>
                  <a:cubicBezTo>
                    <a:pt x="507" y="481"/>
                    <a:pt x="549" y="507"/>
                    <a:pt x="549" y="507"/>
                  </a:cubicBezTo>
                  <a:cubicBezTo>
                    <a:pt x="603" y="591"/>
                    <a:pt x="532" y="496"/>
                    <a:pt x="600" y="548"/>
                  </a:cubicBezTo>
                  <a:cubicBezTo>
                    <a:pt x="633" y="573"/>
                    <a:pt x="661" y="605"/>
                    <a:pt x="693" y="631"/>
                  </a:cubicBezTo>
                  <a:cubicBezTo>
                    <a:pt x="778" y="701"/>
                    <a:pt x="868" y="761"/>
                    <a:pt x="973" y="797"/>
                  </a:cubicBezTo>
                  <a:cubicBezTo>
                    <a:pt x="996" y="805"/>
                    <a:pt x="1014" y="824"/>
                    <a:pt x="1035" y="838"/>
                  </a:cubicBezTo>
                  <a:cubicBezTo>
                    <a:pt x="1075" y="865"/>
                    <a:pt x="1115" y="891"/>
                    <a:pt x="1159" y="910"/>
                  </a:cubicBezTo>
                  <a:cubicBezTo>
                    <a:pt x="1253" y="952"/>
                    <a:pt x="1360" y="974"/>
                    <a:pt x="1459" y="1004"/>
                  </a:cubicBezTo>
                  <a:cubicBezTo>
                    <a:pt x="1538" y="1028"/>
                    <a:pt x="1607" y="1067"/>
                    <a:pt x="1687" y="1086"/>
                  </a:cubicBezTo>
                  <a:cubicBezTo>
                    <a:pt x="1734" y="1118"/>
                    <a:pt x="1788" y="1130"/>
                    <a:pt x="1842" y="1148"/>
                  </a:cubicBezTo>
                  <a:cubicBezTo>
                    <a:pt x="2022" y="1209"/>
                    <a:pt x="2212" y="1227"/>
                    <a:pt x="2400" y="1252"/>
                  </a:cubicBezTo>
                  <a:cubicBezTo>
                    <a:pt x="2410" y="1255"/>
                    <a:pt x="2420" y="1259"/>
                    <a:pt x="2431" y="1262"/>
                  </a:cubicBezTo>
                  <a:cubicBezTo>
                    <a:pt x="2448" y="1266"/>
                    <a:pt x="2483" y="1272"/>
                    <a:pt x="2483" y="1272"/>
                  </a:cubicBezTo>
                </a:path>
              </a:pathLst>
            </a:custGeom>
            <a:noFill/>
            <a:ln w="2857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395" name="Text Box 228"/>
          <p:cNvSpPr txBox="1">
            <a:spLocks noChangeArrowheads="1"/>
          </p:cNvSpPr>
          <p:nvPr/>
        </p:nvSpPr>
        <p:spPr bwMode="auto">
          <a:xfrm>
            <a:off x="250825" y="388938"/>
            <a:ext cx="635357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宋体" charset="0"/>
                <a:cs typeface="宋体" charset="0"/>
              </a:defRPr>
            </a:lvl1pPr>
            <a:lvl2pPr marL="742950" indent="-285750">
              <a:defRPr sz="2800">
                <a:solidFill>
                  <a:schemeClr val="tx1"/>
                </a:solidFill>
                <a:latin typeface="Arial" charset="0"/>
                <a:ea typeface="宋体" charset="0"/>
              </a:defRPr>
            </a:lvl2pPr>
            <a:lvl3pPr marL="1143000" indent="-228600">
              <a:defRPr sz="2800">
                <a:solidFill>
                  <a:schemeClr val="tx1"/>
                </a:solidFill>
                <a:latin typeface="Arial" charset="0"/>
                <a:ea typeface="宋体" charset="0"/>
              </a:defRPr>
            </a:lvl3pPr>
            <a:lvl4pPr marL="1600200" indent="-228600">
              <a:defRPr sz="2800">
                <a:solidFill>
                  <a:schemeClr val="tx1"/>
                </a:solidFill>
                <a:latin typeface="Arial" charset="0"/>
                <a:ea typeface="宋体" charset="0"/>
              </a:defRPr>
            </a:lvl4pPr>
            <a:lvl5pPr marL="2057400" indent="-228600">
              <a:defRPr sz="2800">
                <a:solidFill>
                  <a:schemeClr val="tx1"/>
                </a:solidFill>
                <a:latin typeface="Arial" charset="0"/>
                <a:ea typeface="宋体" charset="0"/>
              </a:defRPr>
            </a:lvl5pPr>
            <a:lvl6pPr marL="2514600" indent="-228600" eaLnBrk="0" fontAlgn="base" hangingPunct="0">
              <a:spcBef>
                <a:spcPct val="0"/>
              </a:spcBef>
              <a:spcAft>
                <a:spcPct val="0"/>
              </a:spcAft>
              <a:defRPr sz="2800">
                <a:solidFill>
                  <a:schemeClr val="tx1"/>
                </a:solidFill>
                <a:latin typeface="Arial" charset="0"/>
                <a:ea typeface="宋体" charset="0"/>
              </a:defRPr>
            </a:lvl6pPr>
            <a:lvl7pPr marL="2971800" indent="-228600" eaLnBrk="0" fontAlgn="base" hangingPunct="0">
              <a:spcBef>
                <a:spcPct val="0"/>
              </a:spcBef>
              <a:spcAft>
                <a:spcPct val="0"/>
              </a:spcAft>
              <a:defRPr sz="2800">
                <a:solidFill>
                  <a:schemeClr val="tx1"/>
                </a:solidFill>
                <a:latin typeface="Arial" charset="0"/>
                <a:ea typeface="宋体" charset="0"/>
              </a:defRPr>
            </a:lvl7pPr>
            <a:lvl8pPr marL="3429000" indent="-228600" eaLnBrk="0" fontAlgn="base" hangingPunct="0">
              <a:spcBef>
                <a:spcPct val="0"/>
              </a:spcBef>
              <a:spcAft>
                <a:spcPct val="0"/>
              </a:spcAft>
              <a:defRPr sz="2800">
                <a:solidFill>
                  <a:schemeClr val="tx1"/>
                </a:solidFill>
                <a:latin typeface="Arial" charset="0"/>
                <a:ea typeface="宋体" charset="0"/>
              </a:defRPr>
            </a:lvl8pPr>
            <a:lvl9pPr marL="3886200" indent="-228600" eaLnBrk="0" fontAlgn="base" hangingPunct="0">
              <a:spcBef>
                <a:spcPct val="0"/>
              </a:spcBef>
              <a:spcAft>
                <a:spcPct val="0"/>
              </a:spcAft>
              <a:defRPr sz="2800">
                <a:solidFill>
                  <a:schemeClr val="tx1"/>
                </a:solidFill>
                <a:latin typeface="Arial" charset="0"/>
                <a:ea typeface="宋体" charset="0"/>
              </a:defRPr>
            </a:lvl9pPr>
          </a:lstStyle>
          <a:p>
            <a:pPr eaLnBrk="1" hangingPunct="1">
              <a:spcBef>
                <a:spcPct val="50000"/>
              </a:spcBef>
              <a:defRPr/>
            </a:pPr>
            <a:r>
              <a:rPr kumimoji="1" lang="zh-CN" altLang="en-US" sz="3200" b="1" dirty="0">
                <a:solidFill>
                  <a:srgbClr val="FF0000"/>
                </a:solidFill>
                <a:latin typeface="+mn-ea"/>
                <a:ea typeface="+mn-ea"/>
                <a:cs typeface="黑体" charset="0"/>
              </a:rPr>
              <a:t>数据处理</a:t>
            </a:r>
            <a:r>
              <a:rPr kumimoji="1" lang="en-US" altLang="zh-CN" sz="3200" b="1" dirty="0">
                <a:solidFill>
                  <a:srgbClr val="FF0000"/>
                </a:solidFill>
                <a:latin typeface="+mn-ea"/>
                <a:ea typeface="+mn-ea"/>
                <a:cs typeface="黑体" charset="0"/>
              </a:rPr>
              <a:t>—</a:t>
            </a:r>
            <a:r>
              <a:rPr kumimoji="1" lang="zh-CN" altLang="en-US" sz="3200" b="1" dirty="0">
                <a:solidFill>
                  <a:srgbClr val="FF0000"/>
                </a:solidFill>
                <a:latin typeface="+mn-ea"/>
                <a:ea typeface="+mn-ea"/>
                <a:cs typeface="黑体" charset="0"/>
              </a:rPr>
              <a:t>作图法</a:t>
            </a:r>
            <a:r>
              <a:rPr kumimoji="1" lang="en-US" altLang="zh-CN" i="1" dirty="0">
                <a:solidFill>
                  <a:schemeClr val="accent2"/>
                </a:solidFill>
                <a:latin typeface="Times New Roman" charset="0"/>
                <a:ea typeface="黑体" charset="0"/>
                <a:cs typeface="黑体" charset="0"/>
              </a:rPr>
              <a:t>——</a:t>
            </a:r>
            <a:r>
              <a:rPr kumimoji="1" lang="zh-CN" i="1" dirty="0">
                <a:solidFill>
                  <a:schemeClr val="accent2"/>
                </a:solidFill>
                <a:latin typeface="Times New Roman" charset="0"/>
                <a:ea typeface="黑体" charset="0"/>
                <a:cs typeface="黑体" charset="0"/>
              </a:rPr>
              <a:t>不当图例展示</a:t>
            </a:r>
            <a:endParaRPr kumimoji="1" lang="zh-CN" altLang="en-US" i="1" dirty="0">
              <a:solidFill>
                <a:schemeClr val="accent2"/>
              </a:solidFill>
              <a:latin typeface="宋体" charset="0"/>
              <a:ea typeface="黑体" charset="0"/>
              <a:cs typeface="黑体" charset="0"/>
            </a:endParaRPr>
          </a:p>
        </p:txBody>
      </p:sp>
      <p:pic>
        <p:nvPicPr>
          <p:cNvPr id="78851" name="图片 228"/>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64163" y="1125538"/>
            <a:ext cx="3559175"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文本框 4">
            <a:extLst/>
          </p:cNvPr>
          <p:cNvSpPr txBox="1"/>
          <p:nvPr/>
        </p:nvSpPr>
        <p:spPr>
          <a:xfrm>
            <a:off x="323850" y="4941888"/>
            <a:ext cx="4824413" cy="1606550"/>
          </a:xfrm>
          <a:prstGeom prst="rect">
            <a:avLst/>
          </a:prstGeom>
          <a:solidFill>
            <a:srgbClr val="FFFF00"/>
          </a:solidFill>
        </p:spPr>
        <p:txBody>
          <a:bodyPr>
            <a:spAutoFit/>
          </a:bodyPr>
          <a:lstStyle/>
          <a:p>
            <a:pPr>
              <a:lnSpc>
                <a:spcPts val="4000"/>
              </a:lnSpc>
              <a:defRPr/>
            </a:pPr>
            <a:r>
              <a:rPr lang="zh-CN" altLang="en-US" sz="2400" b="1" dirty="0">
                <a:solidFill>
                  <a:schemeClr val="accent5">
                    <a:lumMod val="75000"/>
                  </a:schemeClr>
                </a:solidFill>
              </a:rPr>
              <a:t>曲线太粗，不均匀，不光滑。应当用直尺、曲线板等工具把实验点连成光滑、均匀的细实线。</a:t>
            </a:r>
          </a:p>
        </p:txBody>
      </p:sp>
      <p:sp>
        <p:nvSpPr>
          <p:cNvPr id="231" name="文本框 4">
            <a:extLst/>
          </p:cNvPr>
          <p:cNvSpPr txBox="1"/>
          <p:nvPr/>
        </p:nvSpPr>
        <p:spPr>
          <a:xfrm>
            <a:off x="5419725" y="5084763"/>
            <a:ext cx="3705225" cy="1095375"/>
          </a:xfrm>
          <a:prstGeom prst="rect">
            <a:avLst/>
          </a:prstGeom>
          <a:solidFill>
            <a:srgbClr val="FFFF00"/>
          </a:solidFill>
        </p:spPr>
        <p:txBody>
          <a:bodyPr>
            <a:spAutoFit/>
          </a:bodyPr>
          <a:lstStyle/>
          <a:p>
            <a:pPr>
              <a:lnSpc>
                <a:spcPts val="4000"/>
              </a:lnSpc>
              <a:defRPr/>
            </a:pPr>
            <a:r>
              <a:rPr lang="zh-CN" altLang="en-US" sz="2400" b="1" dirty="0">
                <a:solidFill>
                  <a:schemeClr val="accent5">
                    <a:lumMod val="75000"/>
                  </a:schemeClr>
                </a:solidFill>
              </a:rPr>
              <a:t>图纸使用不当。坐标原点的读数可以不从</a:t>
            </a:r>
            <a:r>
              <a:rPr lang="en-US" altLang="zh-CN" sz="2400" b="1" dirty="0">
                <a:solidFill>
                  <a:schemeClr val="accent5">
                    <a:lumMod val="75000"/>
                  </a:schemeClr>
                </a:solidFill>
              </a:rPr>
              <a:t>0</a:t>
            </a:r>
            <a:r>
              <a:rPr lang="zh-CN" altLang="en-US" sz="2400" b="1" dirty="0">
                <a:solidFill>
                  <a:schemeClr val="accent5">
                    <a:lumMod val="75000"/>
                  </a:schemeClr>
                </a:solidFill>
              </a:rPr>
              <a:t>开始。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barn(outVertical)">
                                      <p:cBhvr>
                                        <p:cTn id="7" dur="500"/>
                                        <p:tgtEl>
                                          <p:spTgt spid="113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4" name="Object 7"/>
          <p:cNvGraphicFramePr>
            <a:graphicFrameLocks noChangeAspect="1"/>
          </p:cNvGraphicFramePr>
          <p:nvPr/>
        </p:nvGraphicFramePr>
        <p:xfrm>
          <a:off x="741363" y="1341438"/>
          <a:ext cx="7805737" cy="473075"/>
        </p:xfrm>
        <a:graphic>
          <a:graphicData uri="http://schemas.openxmlformats.org/presentationml/2006/ole">
            <mc:AlternateContent xmlns:mc="http://schemas.openxmlformats.org/markup-compatibility/2006">
              <mc:Choice xmlns:v="urn:schemas-microsoft-com:vml" Requires="v">
                <p:oleObj spid="_x0000_s214339" name="公式" r:id="rId3" imgW="3784600" imgH="228600" progId="Equation.3">
                  <p:embed/>
                </p:oleObj>
              </mc:Choice>
              <mc:Fallback>
                <p:oleObj name="公式" r:id="rId3" imgW="3784600" imgH="228600" progId="Equation.3">
                  <p:embed/>
                  <p:pic>
                    <p:nvPicPr>
                      <p:cNvPr id="0" name="Picture 3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3" y="1341438"/>
                        <a:ext cx="7805737" cy="4730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9875" name="Object 9"/>
          <p:cNvGraphicFramePr>
            <a:graphicFrameLocks noChangeAspect="1"/>
          </p:cNvGraphicFramePr>
          <p:nvPr/>
        </p:nvGraphicFramePr>
        <p:xfrm>
          <a:off x="825500" y="2133600"/>
          <a:ext cx="7251700" cy="1460500"/>
        </p:xfrm>
        <a:graphic>
          <a:graphicData uri="http://schemas.openxmlformats.org/presentationml/2006/ole">
            <mc:AlternateContent xmlns:mc="http://schemas.openxmlformats.org/markup-compatibility/2006">
              <mc:Choice xmlns:v="urn:schemas-microsoft-com:vml" Requires="v">
                <p:oleObj spid="_x0000_s214340" name="Equation" r:id="rId5" imgW="3517560" imgH="711000" progId="Equation.3">
                  <p:embed/>
                </p:oleObj>
              </mc:Choice>
              <mc:Fallback>
                <p:oleObj name="Equation" r:id="rId5" imgW="3517560" imgH="711000" progId="Equation.3">
                  <p:embed/>
                  <p:pic>
                    <p:nvPicPr>
                      <p:cNvPr id="0" name="Picture 3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500" y="2133600"/>
                        <a:ext cx="7251700" cy="14605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9876" name="Object 10"/>
          <p:cNvGraphicFramePr>
            <a:graphicFrameLocks noChangeAspect="1"/>
          </p:cNvGraphicFramePr>
          <p:nvPr/>
        </p:nvGraphicFramePr>
        <p:xfrm>
          <a:off x="1235075" y="3698875"/>
          <a:ext cx="3937000" cy="2514600"/>
        </p:xfrm>
        <a:graphic>
          <a:graphicData uri="http://schemas.openxmlformats.org/presentationml/2006/ole">
            <mc:AlternateContent xmlns:mc="http://schemas.openxmlformats.org/markup-compatibility/2006">
              <mc:Choice xmlns:v="urn:schemas-microsoft-com:vml" Requires="v">
                <p:oleObj spid="_x0000_s214341" name="公式" r:id="rId7" imgW="1676400" imgH="1066800" progId="Equation.3">
                  <p:embed/>
                </p:oleObj>
              </mc:Choice>
              <mc:Fallback>
                <p:oleObj name="公式" r:id="rId7" imgW="1676400" imgH="1066800" progId="Equation.3">
                  <p:embed/>
                  <p:pic>
                    <p:nvPicPr>
                      <p:cNvPr id="0" name="Picture 3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5075" y="3698875"/>
                        <a:ext cx="3937000" cy="25146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9877" name="Object 12"/>
          <p:cNvGraphicFramePr>
            <a:graphicFrameLocks noChangeAspect="1"/>
          </p:cNvGraphicFramePr>
          <p:nvPr/>
        </p:nvGraphicFramePr>
        <p:xfrm>
          <a:off x="4197350" y="4611688"/>
          <a:ext cx="2774950" cy="1735137"/>
        </p:xfrm>
        <a:graphic>
          <a:graphicData uri="http://schemas.openxmlformats.org/presentationml/2006/ole">
            <mc:AlternateContent xmlns:mc="http://schemas.openxmlformats.org/markup-compatibility/2006">
              <mc:Choice xmlns:v="urn:schemas-microsoft-com:vml" Requires="v">
                <p:oleObj spid="_x0000_s214342" name="公式" r:id="rId9" imgW="1100160" imgH="678960" progId="Equation.3">
                  <p:embed/>
                </p:oleObj>
              </mc:Choice>
              <mc:Fallback>
                <p:oleObj name="公式" r:id="rId9" imgW="1100160" imgH="678960" progId="Equation.3">
                  <p:embed/>
                  <p:pic>
                    <p:nvPicPr>
                      <p:cNvPr id="0" name="Picture 3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7350" y="4611688"/>
                        <a:ext cx="2774950" cy="173513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7" name="文本框 3"/>
          <p:cNvSpPr txBox="1">
            <a:spLocks noChangeArrowheads="1"/>
          </p:cNvSpPr>
          <p:nvPr/>
        </p:nvSpPr>
        <p:spPr bwMode="auto">
          <a:xfrm>
            <a:off x="611560" y="260350"/>
            <a:ext cx="288094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r>
              <a:rPr lang="zh-CN" altLang="en-US" sz="3200" b="1" dirty="0"/>
              <a:t>最小二乘法：</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矩形 1"/>
          <p:cNvSpPr>
            <a:spLocks noChangeArrowheads="1"/>
          </p:cNvSpPr>
          <p:nvPr/>
        </p:nvSpPr>
        <p:spPr bwMode="auto">
          <a:xfrm>
            <a:off x="1979712" y="2708920"/>
            <a:ext cx="540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000" b="1" dirty="0">
                <a:solidFill>
                  <a:srgbClr val="000000"/>
                </a:solidFill>
                <a:ea typeface="楷体_GB2312" charset="0"/>
                <a:cs typeface="楷体_GB2312" charset="0"/>
              </a:rPr>
              <a:t>五、课程要求</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5"/>
          <p:cNvSpPr>
            <a:spLocks noChangeArrowheads="1"/>
          </p:cNvSpPr>
          <p:nvPr/>
        </p:nvSpPr>
        <p:spPr bwMode="auto">
          <a:xfrm>
            <a:off x="611188" y="1196974"/>
            <a:ext cx="8209284" cy="532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0000"/>
              </a:lnSpc>
              <a:spcBef>
                <a:spcPct val="20000"/>
              </a:spcBef>
              <a:buClr>
                <a:schemeClr val="tx1"/>
              </a:buClr>
              <a:buSzPct val="75000"/>
              <a:buFont typeface="Wingdings" charset="0"/>
              <a:buNone/>
            </a:pPr>
            <a:r>
              <a:rPr kumimoji="1" lang="en-US" altLang="zh-CN" dirty="0">
                <a:solidFill>
                  <a:srgbClr val="0000FF"/>
                </a:solidFill>
                <a:latin typeface="+mn-ea"/>
                <a:ea typeface="+mn-ea"/>
                <a:cs typeface="隶书" charset="0"/>
              </a:rPr>
              <a:t>1</a:t>
            </a:r>
            <a:r>
              <a:rPr kumimoji="1" lang="zh-CN" altLang="en-US" dirty="0">
                <a:solidFill>
                  <a:srgbClr val="0000FF"/>
                </a:solidFill>
                <a:latin typeface="+mn-ea"/>
                <a:ea typeface="+mn-ea"/>
                <a:cs typeface="隶书" charset="0"/>
              </a:rPr>
              <a:t>）没有预习不能做实验。</a:t>
            </a:r>
          </a:p>
          <a:p>
            <a:pPr marL="342900" indent="-342900" eaLnBrk="1" hangingPunct="1">
              <a:lnSpc>
                <a:spcPct val="90000"/>
              </a:lnSpc>
              <a:spcBef>
                <a:spcPct val="20000"/>
              </a:spcBef>
              <a:buClr>
                <a:schemeClr val="tx1"/>
              </a:buClr>
              <a:buSzPct val="75000"/>
              <a:buFont typeface="Wingdings" charset="0"/>
              <a:buNone/>
            </a:pPr>
            <a:r>
              <a:rPr kumimoji="1" lang="en-US" altLang="zh-CN" dirty="0">
                <a:solidFill>
                  <a:srgbClr val="0000FF"/>
                </a:solidFill>
                <a:latin typeface="+mn-ea"/>
                <a:ea typeface="+mn-ea"/>
                <a:cs typeface="隶书" charset="0"/>
              </a:rPr>
              <a:t>2</a:t>
            </a:r>
            <a:r>
              <a:rPr kumimoji="1" lang="zh-CN" altLang="en-US" dirty="0" smtClean="0">
                <a:solidFill>
                  <a:srgbClr val="0000FF"/>
                </a:solidFill>
                <a:latin typeface="+mn-ea"/>
                <a:ea typeface="+mn-ea"/>
                <a:cs typeface="隶书" charset="0"/>
              </a:rPr>
              <a:t>）</a:t>
            </a:r>
            <a:r>
              <a:rPr kumimoji="1" lang="zh-CN" altLang="en-US" dirty="0" smtClean="0">
                <a:solidFill>
                  <a:srgbClr val="FF0000"/>
                </a:solidFill>
                <a:latin typeface="+mn-ea"/>
                <a:ea typeface="+mn-ea"/>
                <a:cs typeface="隶书" charset="0"/>
              </a:rPr>
              <a:t>进入实验室对号入座。</a:t>
            </a:r>
            <a:r>
              <a:rPr kumimoji="1" lang="zh-CN" altLang="en-US" dirty="0" smtClean="0">
                <a:solidFill>
                  <a:srgbClr val="0000FF"/>
                </a:solidFill>
                <a:latin typeface="+mn-ea"/>
                <a:ea typeface="+mn-ea"/>
                <a:cs typeface="隶书" charset="0"/>
              </a:rPr>
              <a:t>按</a:t>
            </a:r>
            <a:r>
              <a:rPr kumimoji="1" lang="zh-CN" altLang="en-US" dirty="0">
                <a:solidFill>
                  <a:srgbClr val="0000FF"/>
                </a:solidFill>
                <a:latin typeface="+mn-ea"/>
                <a:ea typeface="+mn-ea"/>
                <a:cs typeface="隶书" charset="0"/>
              </a:rPr>
              <a:t>要求操作。</a:t>
            </a:r>
          </a:p>
          <a:p>
            <a:pPr marL="342900" indent="-342900" eaLnBrk="1" hangingPunct="1">
              <a:lnSpc>
                <a:spcPct val="90000"/>
              </a:lnSpc>
              <a:spcBef>
                <a:spcPct val="20000"/>
              </a:spcBef>
              <a:buClr>
                <a:schemeClr val="tx1"/>
              </a:buClr>
              <a:buSzPct val="75000"/>
              <a:buFont typeface="Wingdings" charset="0"/>
              <a:buNone/>
            </a:pPr>
            <a:r>
              <a:rPr kumimoji="1" lang="en-US" altLang="zh-CN" dirty="0">
                <a:solidFill>
                  <a:srgbClr val="0000FF"/>
                </a:solidFill>
                <a:latin typeface="+mn-ea"/>
                <a:ea typeface="+mn-ea"/>
                <a:cs typeface="隶书" charset="0"/>
              </a:rPr>
              <a:t>3</a:t>
            </a:r>
            <a:r>
              <a:rPr kumimoji="1" lang="zh-CN" altLang="en-US" dirty="0">
                <a:solidFill>
                  <a:srgbClr val="0000FF"/>
                </a:solidFill>
                <a:latin typeface="+mn-ea"/>
                <a:ea typeface="+mn-ea"/>
                <a:cs typeface="隶书" charset="0"/>
              </a:rPr>
              <a:t>）不得穿拖鞋和背心进入，</a:t>
            </a:r>
            <a:r>
              <a:rPr kumimoji="1" lang="zh-CN" altLang="en-US" dirty="0" smtClean="0">
                <a:solidFill>
                  <a:srgbClr val="0000FF"/>
                </a:solidFill>
                <a:latin typeface="+mn-ea"/>
                <a:ea typeface="+mn-ea"/>
                <a:cs typeface="隶书" charset="0"/>
              </a:rPr>
              <a:t>不得抽烟和饮食</a:t>
            </a:r>
            <a:r>
              <a:rPr kumimoji="1" lang="zh-CN" altLang="en-US" sz="2400" dirty="0" smtClean="0">
                <a:solidFill>
                  <a:srgbClr val="0000FF"/>
                </a:solidFill>
                <a:latin typeface="+mn-ea"/>
                <a:ea typeface="+mn-ea"/>
                <a:cs typeface="隶书" charset="0"/>
              </a:rPr>
              <a:t>。</a:t>
            </a:r>
            <a:endParaRPr kumimoji="1" lang="zh-CN" altLang="en-US" sz="2400" dirty="0">
              <a:solidFill>
                <a:srgbClr val="0000FF"/>
              </a:solidFill>
              <a:latin typeface="+mn-ea"/>
              <a:ea typeface="+mn-ea"/>
              <a:cs typeface="隶书" charset="0"/>
            </a:endParaRPr>
          </a:p>
          <a:p>
            <a:pPr marL="342900" indent="-342900" eaLnBrk="1" hangingPunct="1">
              <a:lnSpc>
                <a:spcPct val="90000"/>
              </a:lnSpc>
              <a:spcBef>
                <a:spcPct val="20000"/>
              </a:spcBef>
              <a:buClr>
                <a:schemeClr val="tx1"/>
              </a:buClr>
              <a:buSzPct val="75000"/>
              <a:buFont typeface="Wingdings" charset="0"/>
              <a:buNone/>
            </a:pPr>
            <a:r>
              <a:rPr kumimoji="1" lang="en-US" altLang="zh-CN" dirty="0">
                <a:solidFill>
                  <a:srgbClr val="0000FF"/>
                </a:solidFill>
                <a:latin typeface="+mn-ea"/>
                <a:ea typeface="+mn-ea"/>
                <a:cs typeface="隶书" charset="0"/>
              </a:rPr>
              <a:t>4</a:t>
            </a:r>
            <a:r>
              <a:rPr kumimoji="1" lang="zh-CN" altLang="en-US" dirty="0">
                <a:solidFill>
                  <a:srgbClr val="0000FF"/>
                </a:solidFill>
                <a:latin typeface="+mn-ea"/>
                <a:ea typeface="+mn-ea"/>
                <a:cs typeface="隶书" charset="0"/>
              </a:rPr>
              <a:t>）无故迟到超过十五分钟不得进实验室。</a:t>
            </a:r>
          </a:p>
          <a:p>
            <a:pPr marL="342900" indent="-342900" eaLnBrk="1" hangingPunct="1">
              <a:lnSpc>
                <a:spcPct val="90000"/>
              </a:lnSpc>
              <a:spcBef>
                <a:spcPct val="20000"/>
              </a:spcBef>
              <a:buClr>
                <a:schemeClr val="tx1"/>
              </a:buClr>
              <a:buSzPct val="75000"/>
              <a:buFont typeface="Wingdings" charset="0"/>
              <a:buNone/>
            </a:pPr>
            <a:r>
              <a:rPr kumimoji="1" lang="en-US" altLang="zh-CN" dirty="0">
                <a:solidFill>
                  <a:srgbClr val="0000FF"/>
                </a:solidFill>
                <a:latin typeface="+mn-ea"/>
                <a:ea typeface="+mn-ea"/>
                <a:cs typeface="隶书" charset="0"/>
              </a:rPr>
              <a:t>5</a:t>
            </a:r>
            <a:r>
              <a:rPr kumimoji="1" lang="zh-CN" altLang="en-US" dirty="0">
                <a:solidFill>
                  <a:srgbClr val="0000FF"/>
                </a:solidFill>
                <a:latin typeface="+mn-ea"/>
                <a:ea typeface="+mn-ea"/>
                <a:cs typeface="隶书" charset="0"/>
              </a:rPr>
              <a:t>）遇到自己不能解决的问题应及时报告老师。</a:t>
            </a:r>
          </a:p>
          <a:p>
            <a:pPr marL="342900" indent="-342900" eaLnBrk="1" hangingPunct="1">
              <a:lnSpc>
                <a:spcPct val="90000"/>
              </a:lnSpc>
              <a:spcBef>
                <a:spcPct val="20000"/>
              </a:spcBef>
              <a:buClr>
                <a:schemeClr val="accent2"/>
              </a:buClr>
              <a:buSzPct val="80000"/>
              <a:buFont typeface="Wingdings" charset="0"/>
              <a:buNone/>
            </a:pPr>
            <a:r>
              <a:rPr kumimoji="1" lang="en-US" altLang="zh-CN" dirty="0">
                <a:solidFill>
                  <a:srgbClr val="0000FF"/>
                </a:solidFill>
                <a:latin typeface="+mn-ea"/>
                <a:ea typeface="+mn-ea"/>
                <a:cs typeface="隶书" charset="0"/>
              </a:rPr>
              <a:t>6</a:t>
            </a:r>
            <a:r>
              <a:rPr kumimoji="1" lang="zh-CN" altLang="en-US" dirty="0">
                <a:solidFill>
                  <a:srgbClr val="0000FF"/>
                </a:solidFill>
                <a:latin typeface="+mn-ea"/>
                <a:ea typeface="+mn-ea"/>
                <a:cs typeface="隶书" charset="0"/>
              </a:rPr>
              <a:t>）做完实验要整理桌、凳，实验数据须经指导老师签字后才能离开实验室。</a:t>
            </a:r>
          </a:p>
          <a:p>
            <a:pPr marL="342900" indent="-342900" eaLnBrk="1" hangingPunct="1">
              <a:lnSpc>
                <a:spcPct val="90000"/>
              </a:lnSpc>
              <a:spcBef>
                <a:spcPct val="20000"/>
              </a:spcBef>
              <a:buClr>
                <a:schemeClr val="accent2"/>
              </a:buClr>
              <a:buSzPct val="80000"/>
              <a:buFont typeface="Wingdings" charset="0"/>
              <a:buNone/>
            </a:pPr>
            <a:r>
              <a:rPr kumimoji="1" lang="en-US" altLang="zh-CN" dirty="0">
                <a:solidFill>
                  <a:srgbClr val="0000FF"/>
                </a:solidFill>
                <a:latin typeface="+mn-ea"/>
                <a:ea typeface="+mn-ea"/>
                <a:cs typeface="隶书" charset="0"/>
              </a:rPr>
              <a:t>7</a:t>
            </a:r>
            <a:r>
              <a:rPr kumimoji="1" lang="zh-CN" altLang="en-US" dirty="0">
                <a:solidFill>
                  <a:srgbClr val="0000FF"/>
                </a:solidFill>
                <a:latin typeface="+mn-ea"/>
                <a:ea typeface="+mn-ea"/>
                <a:cs typeface="隶书" charset="0"/>
              </a:rPr>
              <a:t>）实验报告（原始数据附后）在下次实验前上交，迟交扣分</a:t>
            </a:r>
            <a:r>
              <a:rPr kumimoji="1" lang="zh-CN" altLang="en-US" dirty="0" smtClean="0">
                <a:solidFill>
                  <a:srgbClr val="0000FF"/>
                </a:solidFill>
                <a:latin typeface="+mn-ea"/>
                <a:ea typeface="+mn-ea"/>
                <a:cs typeface="隶书" charset="0"/>
              </a:rPr>
              <a:t>。</a:t>
            </a:r>
            <a:endParaRPr kumimoji="1" lang="en-US" altLang="zh-CN" dirty="0">
              <a:solidFill>
                <a:srgbClr val="0000FF"/>
              </a:solidFill>
              <a:latin typeface="+mn-ea"/>
              <a:ea typeface="+mn-ea"/>
              <a:cs typeface="隶书" charset="0"/>
            </a:endParaRPr>
          </a:p>
          <a:p>
            <a:pPr marL="342900" indent="-342900" eaLnBrk="1" hangingPunct="1">
              <a:lnSpc>
                <a:spcPct val="90000"/>
              </a:lnSpc>
              <a:spcBef>
                <a:spcPct val="20000"/>
              </a:spcBef>
              <a:buClr>
                <a:schemeClr val="accent2"/>
              </a:buClr>
              <a:buSzPct val="80000"/>
            </a:pPr>
            <a:r>
              <a:rPr kumimoji="1" lang="en-US" altLang="zh-CN" dirty="0" smtClean="0">
                <a:solidFill>
                  <a:srgbClr val="0000FF"/>
                </a:solidFill>
                <a:latin typeface="+mn-ea"/>
                <a:ea typeface="+mn-ea"/>
                <a:cs typeface="隶书" charset="0"/>
              </a:rPr>
              <a:t>8</a:t>
            </a:r>
            <a:r>
              <a:rPr kumimoji="1" lang="zh-CN" altLang="en-US" dirty="0" smtClean="0">
                <a:solidFill>
                  <a:srgbClr val="0000FF"/>
                </a:solidFill>
                <a:latin typeface="+mn-ea"/>
                <a:ea typeface="+mn-ea"/>
                <a:cs typeface="隶书" charset="0"/>
              </a:rPr>
              <a:t>）如有补做实验，</a:t>
            </a:r>
            <a:r>
              <a:rPr lang="zh-CN" altLang="zh-CN" dirty="0">
                <a:solidFill>
                  <a:srgbClr val="0000FF"/>
                </a:solidFill>
              </a:rPr>
              <a:t>报告提交截止时间为期末考试</a:t>
            </a:r>
            <a:r>
              <a:rPr lang="zh-CN" altLang="zh-CN" dirty="0" smtClean="0">
                <a:solidFill>
                  <a:srgbClr val="0000FF"/>
                </a:solidFill>
              </a:rPr>
              <a:t>前</a:t>
            </a:r>
            <a:r>
              <a:rPr lang="zh-CN" altLang="en-US" dirty="0" smtClean="0">
                <a:solidFill>
                  <a:srgbClr val="0000FF"/>
                </a:solidFill>
              </a:rPr>
              <a:t>或</a:t>
            </a:r>
            <a:r>
              <a:rPr lang="zh-CN" altLang="zh-CN" b="1" dirty="0" smtClean="0">
                <a:solidFill>
                  <a:srgbClr val="0000FF"/>
                </a:solidFill>
              </a:rPr>
              <a:t>最后一次实验课</a:t>
            </a:r>
            <a:r>
              <a:rPr lang="zh-CN" altLang="en-US" b="1" dirty="0" smtClean="0">
                <a:solidFill>
                  <a:srgbClr val="0000FF"/>
                </a:solidFill>
              </a:rPr>
              <a:t>结束</a:t>
            </a:r>
            <a:r>
              <a:rPr lang="zh-CN" altLang="zh-CN" b="1" dirty="0" smtClean="0">
                <a:solidFill>
                  <a:srgbClr val="0000FF"/>
                </a:solidFill>
              </a:rPr>
              <a:t>后一周</a:t>
            </a:r>
            <a:r>
              <a:rPr lang="zh-CN" altLang="en-US" b="1" dirty="0" smtClean="0">
                <a:solidFill>
                  <a:srgbClr val="0000FF"/>
                </a:solidFill>
              </a:rPr>
              <a:t>（课程钉群会通知）</a:t>
            </a:r>
            <a:r>
              <a:rPr lang="en-US" altLang="zh-CN" dirty="0" smtClean="0">
                <a:solidFill>
                  <a:srgbClr val="0000FF"/>
                </a:solidFill>
              </a:rPr>
              <a:t> </a:t>
            </a:r>
            <a:r>
              <a:rPr lang="zh-CN" altLang="zh-CN" dirty="0" smtClean="0">
                <a:solidFill>
                  <a:srgbClr val="0000FF"/>
                </a:solidFill>
              </a:rPr>
              <a:t>，</a:t>
            </a:r>
            <a:r>
              <a:rPr lang="zh-CN" altLang="zh-CN" dirty="0">
                <a:solidFill>
                  <a:srgbClr val="0000FF"/>
                </a:solidFill>
              </a:rPr>
              <a:t>逾期不再录入报告分数。</a:t>
            </a:r>
            <a:endParaRPr lang="en-US" altLang="zh-CN" dirty="0">
              <a:solidFill>
                <a:srgbClr val="0000FF"/>
              </a:solidFill>
            </a:endParaRPr>
          </a:p>
          <a:p>
            <a:pPr marL="342900" indent="-342900" eaLnBrk="1" hangingPunct="1">
              <a:lnSpc>
                <a:spcPct val="90000"/>
              </a:lnSpc>
              <a:spcBef>
                <a:spcPct val="20000"/>
              </a:spcBef>
              <a:buClr>
                <a:schemeClr val="accent2"/>
              </a:buClr>
              <a:buSzPct val="80000"/>
              <a:buFont typeface="Wingdings" charset="0"/>
              <a:buNone/>
            </a:pPr>
            <a:endParaRPr kumimoji="1" lang="en-US" altLang="zh-CN" dirty="0" smtClean="0">
              <a:solidFill>
                <a:srgbClr val="0000CC"/>
              </a:solidFill>
              <a:latin typeface="+mn-ea"/>
              <a:ea typeface="+mn-ea"/>
              <a:cs typeface="隶书" charset="0"/>
            </a:endParaRPr>
          </a:p>
        </p:txBody>
      </p:sp>
      <p:sp>
        <p:nvSpPr>
          <p:cNvPr id="81922" name="Rectangle 4"/>
          <p:cNvSpPr>
            <a:spLocks noChangeArrowheads="1"/>
          </p:cNvSpPr>
          <p:nvPr/>
        </p:nvSpPr>
        <p:spPr bwMode="auto">
          <a:xfrm>
            <a:off x="323850" y="260350"/>
            <a:ext cx="3095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endParaRPr kumimoji="1" lang="zh-CN" altLang="en-US" sz="4400" b="1">
              <a:solidFill>
                <a:srgbClr val="FF0000"/>
              </a:solidFill>
              <a:latin typeface="Tahoma" charset="0"/>
              <a:ea typeface="华文新魏" charset="0"/>
              <a:cs typeface="华文新魏" charset="0"/>
            </a:endParaRPr>
          </a:p>
        </p:txBody>
      </p:sp>
      <p:sp>
        <p:nvSpPr>
          <p:cNvPr id="4" name="标题 1"/>
          <p:cNvSpPr txBox="1">
            <a:spLocks/>
          </p:cNvSpPr>
          <p:nvPr/>
        </p:nvSpPr>
        <p:spPr>
          <a:xfrm>
            <a:off x="395288" y="115888"/>
            <a:ext cx="8229600" cy="908050"/>
          </a:xfrm>
          <a:prstGeom prst="rect">
            <a:avLst/>
          </a:prstGeom>
        </p:spPr>
        <p:txBody>
          <a:bodyPr/>
          <a:lstStyle>
            <a:lvl1pPr algn="ctr" defTabSz="457200" rtl="0" fontAlgn="base">
              <a:spcBef>
                <a:spcPct val="0"/>
              </a:spcBef>
              <a:spcAft>
                <a:spcPct val="0"/>
              </a:spcAft>
              <a:defRPr kumimoji="1" sz="4400" kern="1200">
                <a:solidFill>
                  <a:schemeClr val="tx1"/>
                </a:solidFill>
                <a:latin typeface="+mj-lt"/>
                <a:ea typeface="+mj-ea"/>
                <a:cs typeface="宋体" charset="0"/>
              </a:defRPr>
            </a:lvl1pPr>
            <a:lvl2pPr algn="ctr" defTabSz="457200" rtl="0" fontAlgn="base">
              <a:spcBef>
                <a:spcPct val="0"/>
              </a:spcBef>
              <a:spcAft>
                <a:spcPct val="0"/>
              </a:spcAft>
              <a:defRPr kumimoji="1" sz="4400">
                <a:solidFill>
                  <a:schemeClr val="tx1"/>
                </a:solidFill>
                <a:latin typeface="Calibri" charset="0"/>
                <a:ea typeface="宋体" charset="0"/>
                <a:cs typeface="宋体" charset="0"/>
              </a:defRPr>
            </a:lvl2pPr>
            <a:lvl3pPr algn="ctr" defTabSz="457200" rtl="0" fontAlgn="base">
              <a:spcBef>
                <a:spcPct val="0"/>
              </a:spcBef>
              <a:spcAft>
                <a:spcPct val="0"/>
              </a:spcAft>
              <a:defRPr kumimoji="1" sz="4400">
                <a:solidFill>
                  <a:schemeClr val="tx1"/>
                </a:solidFill>
                <a:latin typeface="Calibri" charset="0"/>
                <a:ea typeface="宋体" charset="0"/>
                <a:cs typeface="宋体" charset="0"/>
              </a:defRPr>
            </a:lvl3pPr>
            <a:lvl4pPr algn="ctr" defTabSz="457200" rtl="0" fontAlgn="base">
              <a:spcBef>
                <a:spcPct val="0"/>
              </a:spcBef>
              <a:spcAft>
                <a:spcPct val="0"/>
              </a:spcAft>
              <a:defRPr kumimoji="1" sz="4400">
                <a:solidFill>
                  <a:schemeClr val="tx1"/>
                </a:solidFill>
                <a:latin typeface="Calibri" charset="0"/>
                <a:ea typeface="宋体" charset="0"/>
                <a:cs typeface="宋体" charset="0"/>
              </a:defRPr>
            </a:lvl4pPr>
            <a:lvl5pPr algn="ctr" defTabSz="457200" rtl="0" fontAlgn="base">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a:lstStyle>
          <a:p>
            <a:pPr>
              <a:defRPr/>
            </a:pPr>
            <a:r>
              <a:rPr kumimoji="0" lang="en-US" altLang="zh-CN" sz="3200" dirty="0">
                <a:latin typeface="+mj-ea"/>
              </a:rPr>
              <a:t>1.</a:t>
            </a:r>
            <a:r>
              <a:rPr kumimoji="0" lang="zh-CN" altLang="en-US" sz="3200" dirty="0">
                <a:latin typeface="+mj-ea"/>
              </a:rPr>
              <a:t>实验课守则</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2"/>
          <p:cNvSpPr txBox="1">
            <a:spLocks noChangeArrowheads="1"/>
          </p:cNvSpPr>
          <p:nvPr/>
        </p:nvSpPr>
        <p:spPr bwMode="auto">
          <a:xfrm>
            <a:off x="107504" y="332656"/>
            <a:ext cx="8893652" cy="60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3446" tIns="51723" rIns="103446" bIns="51723">
            <a:spAutoFit/>
          </a:bodyPr>
          <a:lstStyle>
            <a:lvl1pPr>
              <a:defRPr kumimoji="1" sz="2800">
                <a:solidFill>
                  <a:schemeClr val="tx1"/>
                </a:solidFill>
                <a:latin typeface="Arial" charset="0"/>
                <a:ea typeface="宋体" charset="0"/>
                <a:cs typeface="宋体" charset="0"/>
              </a:defRPr>
            </a:lvl1pPr>
            <a:lvl2pPr marL="742950" indent="-285750">
              <a:defRPr kumimoji="1" sz="2800">
                <a:solidFill>
                  <a:schemeClr val="tx1"/>
                </a:solidFill>
                <a:latin typeface="Arial" charset="0"/>
                <a:ea typeface="宋体" charset="0"/>
              </a:defRPr>
            </a:lvl2pPr>
            <a:lvl3pPr marL="1143000" indent="-228600">
              <a:defRPr kumimoji="1" sz="2800">
                <a:solidFill>
                  <a:schemeClr val="tx1"/>
                </a:solidFill>
                <a:latin typeface="Arial" charset="0"/>
                <a:ea typeface="宋体" charset="0"/>
              </a:defRPr>
            </a:lvl3pPr>
            <a:lvl4pPr marL="1600200" indent="-228600">
              <a:defRPr kumimoji="1" sz="2800">
                <a:solidFill>
                  <a:schemeClr val="tx1"/>
                </a:solidFill>
                <a:latin typeface="Arial" charset="0"/>
                <a:ea typeface="宋体" charset="0"/>
              </a:defRPr>
            </a:lvl4pPr>
            <a:lvl5pPr marL="2057400" indent="-228600">
              <a:defRPr kumimoji="1" sz="2800">
                <a:solidFill>
                  <a:schemeClr val="tx1"/>
                </a:solidFill>
                <a:latin typeface="Arial" charset="0"/>
                <a:ea typeface="宋体" charset="0"/>
              </a:defRPr>
            </a:lvl5pPr>
            <a:lvl6pPr marL="2514600" indent="-228600" eaLnBrk="0" fontAlgn="base" hangingPunct="0">
              <a:spcBef>
                <a:spcPct val="0"/>
              </a:spcBef>
              <a:spcAft>
                <a:spcPct val="0"/>
              </a:spcAft>
              <a:defRPr kumimoji="1" sz="2800">
                <a:solidFill>
                  <a:schemeClr val="tx1"/>
                </a:solidFill>
                <a:latin typeface="Arial" charset="0"/>
                <a:ea typeface="宋体" charset="0"/>
              </a:defRPr>
            </a:lvl6pPr>
            <a:lvl7pPr marL="2971800" indent="-228600" eaLnBrk="0" fontAlgn="base" hangingPunct="0">
              <a:spcBef>
                <a:spcPct val="0"/>
              </a:spcBef>
              <a:spcAft>
                <a:spcPct val="0"/>
              </a:spcAft>
              <a:defRPr kumimoji="1" sz="2800">
                <a:solidFill>
                  <a:schemeClr val="tx1"/>
                </a:solidFill>
                <a:latin typeface="Arial" charset="0"/>
                <a:ea typeface="宋体" charset="0"/>
              </a:defRPr>
            </a:lvl7pPr>
            <a:lvl8pPr marL="3429000" indent="-228600" eaLnBrk="0" fontAlgn="base" hangingPunct="0">
              <a:spcBef>
                <a:spcPct val="0"/>
              </a:spcBef>
              <a:spcAft>
                <a:spcPct val="0"/>
              </a:spcAft>
              <a:defRPr kumimoji="1" sz="2800">
                <a:solidFill>
                  <a:schemeClr val="tx1"/>
                </a:solidFill>
                <a:latin typeface="Arial" charset="0"/>
                <a:ea typeface="宋体" charset="0"/>
              </a:defRPr>
            </a:lvl8pPr>
            <a:lvl9pPr marL="3886200" indent="-228600" eaLnBrk="0" fontAlgn="base" hangingPunct="0">
              <a:spcBef>
                <a:spcPct val="0"/>
              </a:spcBef>
              <a:spcAft>
                <a:spcPct val="0"/>
              </a:spcAft>
              <a:defRPr kumimoji="1" sz="2800">
                <a:solidFill>
                  <a:schemeClr val="tx1"/>
                </a:solidFill>
                <a:latin typeface="Arial" charset="0"/>
                <a:ea typeface="宋体" charset="0"/>
              </a:defRPr>
            </a:lvl9pPr>
          </a:lstStyle>
          <a:p>
            <a:pPr>
              <a:lnSpc>
                <a:spcPct val="150000"/>
              </a:lnSpc>
            </a:pPr>
            <a:r>
              <a:rPr kumimoji="0" lang="zh-CN" altLang="en-US" sz="2900" dirty="0">
                <a:latin typeface="宋体" charset="0"/>
              </a:rPr>
              <a:t>进入实验室注意事项</a:t>
            </a:r>
            <a:endParaRPr kumimoji="0" lang="en-US" altLang="zh-CN" sz="2900" dirty="0">
              <a:latin typeface="宋体" charset="0"/>
            </a:endParaRPr>
          </a:p>
          <a:p>
            <a:pPr>
              <a:lnSpc>
                <a:spcPct val="150000"/>
              </a:lnSpc>
              <a:buFont typeface="Wingdings" charset="0"/>
              <a:buChar char="Ø"/>
            </a:pPr>
            <a:r>
              <a:rPr kumimoji="0" lang="zh-CN" altLang="en-US" sz="2300" dirty="0">
                <a:latin typeface="宋体" charset="0"/>
              </a:rPr>
              <a:t>禁止饮食，禁止抽烟。</a:t>
            </a:r>
            <a:endParaRPr kumimoji="0" lang="en-US" altLang="zh-CN" sz="2300" dirty="0">
              <a:latin typeface="宋体" charset="0"/>
            </a:endParaRPr>
          </a:p>
          <a:p>
            <a:pPr>
              <a:lnSpc>
                <a:spcPct val="150000"/>
              </a:lnSpc>
              <a:buFont typeface="Wingdings" charset="0"/>
              <a:buChar char="Ø"/>
            </a:pPr>
            <a:r>
              <a:rPr kumimoji="0" lang="zh-CN" altLang="en-US" sz="2300" dirty="0">
                <a:latin typeface="宋体" charset="0"/>
              </a:rPr>
              <a:t>禁止在实验室里奔跑或大声喧哗，妨碍或分散别人注意力。</a:t>
            </a:r>
            <a:endParaRPr kumimoji="0" lang="en-US" altLang="zh-CN" sz="2300" dirty="0">
              <a:latin typeface="宋体" charset="0"/>
            </a:endParaRPr>
          </a:p>
          <a:p>
            <a:pPr>
              <a:lnSpc>
                <a:spcPct val="150000"/>
              </a:lnSpc>
              <a:buFont typeface="Wingdings" charset="0"/>
              <a:buChar char="Ø"/>
            </a:pPr>
            <a:r>
              <a:rPr kumimoji="0" lang="zh-CN" altLang="en-US" sz="2300" dirty="0">
                <a:latin typeface="宋体" charset="0"/>
              </a:rPr>
              <a:t>禁止做一些未经允许的实验。</a:t>
            </a:r>
            <a:endParaRPr kumimoji="0" lang="en-US" altLang="zh-CN" sz="2300" dirty="0">
              <a:latin typeface="宋体" charset="0"/>
            </a:endParaRPr>
          </a:p>
          <a:p>
            <a:pPr>
              <a:lnSpc>
                <a:spcPct val="150000"/>
              </a:lnSpc>
              <a:buFont typeface="Wingdings" charset="0"/>
              <a:buChar char="Ø"/>
            </a:pPr>
            <a:r>
              <a:rPr kumimoji="0" lang="zh-CN" altLang="en-US" sz="2300" dirty="0">
                <a:latin typeface="宋体" charset="0"/>
              </a:rPr>
              <a:t>实验前一定要认真阅读相关文献，对待所有的仪器一定要小心、仔细。</a:t>
            </a:r>
            <a:endParaRPr kumimoji="0" lang="en-US" altLang="zh-CN" sz="2300" dirty="0">
              <a:latin typeface="宋体" charset="0"/>
            </a:endParaRPr>
          </a:p>
          <a:p>
            <a:pPr>
              <a:lnSpc>
                <a:spcPct val="150000"/>
              </a:lnSpc>
              <a:buFont typeface="Wingdings" charset="0"/>
              <a:buChar char="Ø"/>
            </a:pPr>
            <a:r>
              <a:rPr kumimoji="0" lang="zh-CN" altLang="en-US" sz="2300" dirty="0">
                <a:latin typeface="宋体" charset="0"/>
              </a:rPr>
              <a:t>一定要熟悉实验室的安全程序。</a:t>
            </a:r>
            <a:endParaRPr kumimoji="0" lang="en-US" altLang="zh-CN" sz="2300" dirty="0">
              <a:latin typeface="宋体" charset="0"/>
            </a:endParaRPr>
          </a:p>
          <a:p>
            <a:pPr>
              <a:lnSpc>
                <a:spcPct val="150000"/>
              </a:lnSpc>
              <a:buFont typeface="Wingdings" charset="0"/>
              <a:buChar char="Ø"/>
            </a:pPr>
            <a:r>
              <a:rPr kumimoji="0" lang="zh-CN" altLang="en-US" sz="2300" dirty="0">
                <a:latin typeface="宋体" charset="0"/>
              </a:rPr>
              <a:t>不用潮湿的手接触电器。实验时，应先连接好电路后才接通电源，实验结束时先切断电源再拆线路。</a:t>
            </a:r>
            <a:endParaRPr kumimoji="0" lang="en-US" altLang="zh-CN" sz="2300" dirty="0">
              <a:latin typeface="宋体" charset="0"/>
            </a:endParaRPr>
          </a:p>
          <a:p>
            <a:pPr>
              <a:lnSpc>
                <a:spcPct val="150000"/>
              </a:lnSpc>
              <a:buFont typeface="Wingdings" charset="0"/>
              <a:buChar char="Ø"/>
            </a:pPr>
            <a:r>
              <a:rPr kumimoji="0" lang="zh-CN" altLang="en-US" sz="2300" dirty="0">
                <a:latin typeface="宋体" charset="0"/>
              </a:rPr>
              <a:t>遇到疑问一定要问实验老师，发现不安全细节一定要报告实验老师。</a:t>
            </a:r>
            <a:endParaRPr kumimoji="0" lang="en-US" altLang="zh-CN" sz="2300" dirty="0">
              <a:latin typeface="宋体"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4"/>
          <p:cNvSpPr>
            <a:spLocks noChangeArrowheads="1"/>
          </p:cNvSpPr>
          <p:nvPr/>
        </p:nvSpPr>
        <p:spPr bwMode="auto">
          <a:xfrm>
            <a:off x="395536" y="1124744"/>
            <a:ext cx="8496944"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50000"/>
              </a:spcBef>
              <a:buClr>
                <a:schemeClr val="tx1"/>
              </a:buClr>
              <a:buSzPct val="75000"/>
              <a:buFont typeface="Wingdings" charset="0"/>
              <a:buNone/>
            </a:pPr>
            <a:r>
              <a:rPr kumimoji="1" lang="en-US" altLang="zh-CN" dirty="0">
                <a:solidFill>
                  <a:srgbClr val="0000FF"/>
                </a:solidFill>
                <a:latin typeface="+mn-ea"/>
                <a:ea typeface="+mn-ea"/>
                <a:cs typeface="隶书" charset="0"/>
              </a:rPr>
              <a:t>1</a:t>
            </a:r>
            <a:r>
              <a:rPr kumimoji="1" lang="zh-CN" altLang="en-US" dirty="0">
                <a:solidFill>
                  <a:srgbClr val="0000FF"/>
                </a:solidFill>
                <a:latin typeface="+mn-ea"/>
                <a:ea typeface="+mn-ea"/>
                <a:cs typeface="隶书" charset="0"/>
              </a:rPr>
              <a:t>）按时上课。迟到</a:t>
            </a:r>
            <a:r>
              <a:rPr kumimoji="1" lang="en-US" altLang="zh-CN" dirty="0">
                <a:solidFill>
                  <a:srgbClr val="0000FF"/>
                </a:solidFill>
                <a:latin typeface="+mn-ea"/>
                <a:ea typeface="+mn-ea"/>
                <a:cs typeface="隶书" charset="0"/>
              </a:rPr>
              <a:t>15</a:t>
            </a:r>
            <a:r>
              <a:rPr kumimoji="1" lang="zh-CN" altLang="en-US" dirty="0">
                <a:solidFill>
                  <a:srgbClr val="0000FF"/>
                </a:solidFill>
                <a:latin typeface="+mn-ea"/>
                <a:ea typeface="+mn-ea"/>
                <a:cs typeface="隶书" charset="0"/>
              </a:rPr>
              <a:t>分钟以上者，取消该次实验的上课资格，迟到</a:t>
            </a:r>
            <a:r>
              <a:rPr kumimoji="1" lang="en-US" altLang="zh-CN" dirty="0">
                <a:solidFill>
                  <a:srgbClr val="0000FF"/>
                </a:solidFill>
                <a:latin typeface="+mn-ea"/>
                <a:ea typeface="+mn-ea"/>
                <a:cs typeface="隶书" charset="0"/>
              </a:rPr>
              <a:t>15</a:t>
            </a:r>
            <a:r>
              <a:rPr kumimoji="1" lang="zh-CN" altLang="en-US" dirty="0">
                <a:solidFill>
                  <a:srgbClr val="0000FF"/>
                </a:solidFill>
                <a:latin typeface="+mn-ea"/>
                <a:ea typeface="+mn-ea"/>
                <a:cs typeface="隶书" charset="0"/>
              </a:rPr>
              <a:t>分钟以内者，任课教师将按情况对本次实验进行扣分。</a:t>
            </a:r>
          </a:p>
          <a:p>
            <a:pPr marL="342900" indent="-342900" eaLnBrk="1" hangingPunct="1">
              <a:spcBef>
                <a:spcPct val="50000"/>
              </a:spcBef>
              <a:buClr>
                <a:schemeClr val="tx1"/>
              </a:buClr>
              <a:buSzPct val="75000"/>
              <a:buFont typeface="Wingdings" charset="0"/>
              <a:buNone/>
            </a:pPr>
            <a:r>
              <a:rPr kumimoji="1" lang="en-US" altLang="zh-CN" dirty="0">
                <a:solidFill>
                  <a:srgbClr val="0000FF"/>
                </a:solidFill>
                <a:latin typeface="+mn-ea"/>
                <a:ea typeface="+mn-ea"/>
                <a:cs typeface="隶书" charset="0"/>
              </a:rPr>
              <a:t>2</a:t>
            </a:r>
            <a:r>
              <a:rPr kumimoji="1" lang="zh-CN" altLang="en-US" dirty="0">
                <a:solidFill>
                  <a:srgbClr val="0000FF"/>
                </a:solidFill>
                <a:latin typeface="+mn-ea"/>
                <a:ea typeface="+mn-ea"/>
                <a:cs typeface="隶书" charset="0"/>
              </a:rPr>
              <a:t>）不早退。认真完成实验内容和要求，只有当教师在数据记录本上签字后，并将实验仪器整理完毕，才可以离开实验室。</a:t>
            </a:r>
          </a:p>
          <a:p>
            <a:pPr marL="342900" indent="-342900" eaLnBrk="1" hangingPunct="1">
              <a:spcBef>
                <a:spcPct val="50000"/>
              </a:spcBef>
              <a:buClr>
                <a:schemeClr val="tx1"/>
              </a:buClr>
              <a:buSzPct val="75000"/>
              <a:buFont typeface="Wingdings" charset="0"/>
              <a:buNone/>
            </a:pPr>
            <a:r>
              <a:rPr kumimoji="1" lang="en-US" altLang="zh-CN" dirty="0">
                <a:solidFill>
                  <a:srgbClr val="0000FF"/>
                </a:solidFill>
                <a:latin typeface="+mn-ea"/>
                <a:ea typeface="+mn-ea"/>
                <a:cs typeface="隶书" charset="0"/>
              </a:rPr>
              <a:t>3</a:t>
            </a:r>
            <a:r>
              <a:rPr kumimoji="1" lang="zh-CN" altLang="en-US" dirty="0">
                <a:solidFill>
                  <a:srgbClr val="0000FF"/>
                </a:solidFill>
                <a:latin typeface="+mn-ea"/>
                <a:ea typeface="+mn-ea"/>
                <a:cs typeface="隶书" charset="0"/>
              </a:rPr>
              <a:t>）请假事宜：病假必须要有医院的证明；事假需持学生所在院系负责人签字的请假条。</a:t>
            </a:r>
          </a:p>
          <a:p>
            <a:pPr marL="342900" indent="-342900" eaLnBrk="1" hangingPunct="1">
              <a:spcBef>
                <a:spcPct val="20000"/>
              </a:spcBef>
              <a:buClr>
                <a:schemeClr val="folHlink"/>
              </a:buClr>
              <a:buSzPct val="60000"/>
              <a:buFont typeface="Wingdings" charset="0"/>
              <a:buNone/>
            </a:pPr>
            <a:r>
              <a:rPr kumimoji="1" lang="en-US" altLang="zh-CN" dirty="0">
                <a:solidFill>
                  <a:srgbClr val="0000FF"/>
                </a:solidFill>
                <a:latin typeface="+mn-ea"/>
                <a:ea typeface="+mn-ea"/>
                <a:cs typeface="隶书" charset="0"/>
              </a:rPr>
              <a:t>4</a:t>
            </a:r>
            <a:r>
              <a:rPr kumimoji="1" lang="zh-CN" altLang="en-US" dirty="0">
                <a:solidFill>
                  <a:srgbClr val="0000FF"/>
                </a:solidFill>
                <a:latin typeface="+mn-ea"/>
                <a:ea typeface="+mn-ea"/>
                <a:cs typeface="隶书" charset="0"/>
              </a:rPr>
              <a:t>）病、事假过后</a:t>
            </a:r>
            <a:r>
              <a:rPr kumimoji="1" lang="zh-CN" altLang="en-US" dirty="0" smtClean="0">
                <a:solidFill>
                  <a:srgbClr val="0000FF"/>
                </a:solidFill>
                <a:latin typeface="+mn-ea"/>
                <a:ea typeface="+mn-ea"/>
                <a:cs typeface="隶书" charset="0"/>
              </a:rPr>
              <a:t>，应尽快联系指导教师补做所缺实验，如在其他指导教师处补做，需要同时取得原指导教师和补做指导教师的许可。</a:t>
            </a:r>
            <a:endParaRPr kumimoji="1" lang="zh-CN" altLang="en-US" dirty="0">
              <a:solidFill>
                <a:srgbClr val="0000FF"/>
              </a:solidFill>
              <a:latin typeface="+mn-ea"/>
              <a:ea typeface="+mn-ea"/>
              <a:cs typeface="隶书" charset="0"/>
            </a:endParaRPr>
          </a:p>
        </p:txBody>
      </p:sp>
      <p:sp>
        <p:nvSpPr>
          <p:cNvPr id="3" name="标题 1"/>
          <p:cNvSpPr txBox="1">
            <a:spLocks/>
          </p:cNvSpPr>
          <p:nvPr/>
        </p:nvSpPr>
        <p:spPr>
          <a:xfrm>
            <a:off x="395288" y="115888"/>
            <a:ext cx="8229600" cy="908050"/>
          </a:xfrm>
          <a:prstGeom prst="rect">
            <a:avLst/>
          </a:prstGeom>
        </p:spPr>
        <p:txBody>
          <a:bodyPr/>
          <a:lstStyle>
            <a:lvl1pPr algn="ctr" defTabSz="457200" rtl="0" fontAlgn="base">
              <a:spcBef>
                <a:spcPct val="0"/>
              </a:spcBef>
              <a:spcAft>
                <a:spcPct val="0"/>
              </a:spcAft>
              <a:defRPr kumimoji="1" sz="4400" kern="1200">
                <a:solidFill>
                  <a:schemeClr val="tx1"/>
                </a:solidFill>
                <a:latin typeface="+mj-lt"/>
                <a:ea typeface="+mj-ea"/>
                <a:cs typeface="宋体" charset="0"/>
              </a:defRPr>
            </a:lvl1pPr>
            <a:lvl2pPr algn="ctr" defTabSz="457200" rtl="0" fontAlgn="base">
              <a:spcBef>
                <a:spcPct val="0"/>
              </a:spcBef>
              <a:spcAft>
                <a:spcPct val="0"/>
              </a:spcAft>
              <a:defRPr kumimoji="1" sz="4400">
                <a:solidFill>
                  <a:schemeClr val="tx1"/>
                </a:solidFill>
                <a:latin typeface="Calibri" charset="0"/>
                <a:ea typeface="宋体" charset="0"/>
                <a:cs typeface="宋体" charset="0"/>
              </a:defRPr>
            </a:lvl2pPr>
            <a:lvl3pPr algn="ctr" defTabSz="457200" rtl="0" fontAlgn="base">
              <a:spcBef>
                <a:spcPct val="0"/>
              </a:spcBef>
              <a:spcAft>
                <a:spcPct val="0"/>
              </a:spcAft>
              <a:defRPr kumimoji="1" sz="4400">
                <a:solidFill>
                  <a:schemeClr val="tx1"/>
                </a:solidFill>
                <a:latin typeface="Calibri" charset="0"/>
                <a:ea typeface="宋体" charset="0"/>
                <a:cs typeface="宋体" charset="0"/>
              </a:defRPr>
            </a:lvl3pPr>
            <a:lvl4pPr algn="ctr" defTabSz="457200" rtl="0" fontAlgn="base">
              <a:spcBef>
                <a:spcPct val="0"/>
              </a:spcBef>
              <a:spcAft>
                <a:spcPct val="0"/>
              </a:spcAft>
              <a:defRPr kumimoji="1" sz="4400">
                <a:solidFill>
                  <a:schemeClr val="tx1"/>
                </a:solidFill>
                <a:latin typeface="Calibri" charset="0"/>
                <a:ea typeface="宋体" charset="0"/>
                <a:cs typeface="宋体" charset="0"/>
              </a:defRPr>
            </a:lvl4pPr>
            <a:lvl5pPr algn="ctr" defTabSz="457200" rtl="0" fontAlgn="base">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a:lstStyle>
          <a:p>
            <a:pPr>
              <a:defRPr/>
            </a:pPr>
            <a:r>
              <a:rPr kumimoji="0" lang="en-US" altLang="zh-CN" sz="3200" dirty="0">
                <a:latin typeface="+mj-ea"/>
              </a:rPr>
              <a:t>2.</a:t>
            </a:r>
            <a:r>
              <a:rPr kumimoji="0" lang="zh-CN" altLang="en-US" sz="3200" dirty="0">
                <a:latin typeface="+mj-ea"/>
              </a:rPr>
              <a:t>学生考勤</a:t>
            </a:r>
          </a:p>
        </p:txBody>
      </p:sp>
    </p:spTree>
    <p:extLst>
      <p:ext uri="{BB962C8B-B14F-4D97-AF65-F5344CB8AC3E}">
        <p14:creationId xmlns:p14="http://schemas.microsoft.com/office/powerpoint/2010/main" val="27593481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a:xfrm>
            <a:off x="457200" y="0"/>
            <a:ext cx="8229600" cy="908050"/>
          </a:xfrm>
        </p:spPr>
        <p:txBody>
          <a:bodyPr/>
          <a:lstStyle/>
          <a:p>
            <a:pPr>
              <a:defRPr/>
            </a:pPr>
            <a:r>
              <a:rPr kumimoji="0" lang="en-US" altLang="zh-CN" sz="3200" dirty="0">
                <a:latin typeface="+mj-ea"/>
              </a:rPr>
              <a:t>3</a:t>
            </a:r>
            <a:r>
              <a:rPr kumimoji="0" lang="en-US" altLang="zh-CN" sz="3200" dirty="0" smtClean="0">
                <a:latin typeface="+mj-ea"/>
              </a:rPr>
              <a:t>.</a:t>
            </a:r>
            <a:r>
              <a:rPr kumimoji="0" lang="zh-CN" altLang="en-US" sz="3200" dirty="0" smtClean="0">
                <a:latin typeface="+mj-ea"/>
              </a:rPr>
              <a:t> </a:t>
            </a:r>
            <a:r>
              <a:rPr kumimoji="0" lang="en-US" altLang="zh-CN" sz="3200" dirty="0">
                <a:latin typeface="+mj-ea"/>
              </a:rPr>
              <a:t>《</a:t>
            </a:r>
            <a:r>
              <a:rPr kumimoji="0" lang="zh-CN" altLang="en-US" sz="3200" dirty="0">
                <a:latin typeface="+mj-ea"/>
              </a:rPr>
              <a:t>大学物理实验</a:t>
            </a:r>
            <a:r>
              <a:rPr kumimoji="0" lang="en-US" altLang="zh-CN" sz="3200" dirty="0" smtClean="0">
                <a:latin typeface="+mj-ea"/>
              </a:rPr>
              <a:t>》</a:t>
            </a:r>
            <a:r>
              <a:rPr kumimoji="0" lang="zh-CN" altLang="en-US" sz="3200" dirty="0" smtClean="0">
                <a:latin typeface="+mj-ea"/>
              </a:rPr>
              <a:t>课程要求</a:t>
            </a:r>
            <a:endParaRPr kumimoji="0" lang="zh-CN" altLang="en-US" sz="3200" dirty="0">
              <a:latin typeface="+mj-ea"/>
            </a:endParaRPr>
          </a:p>
        </p:txBody>
      </p:sp>
      <p:sp>
        <p:nvSpPr>
          <p:cNvPr id="3" name="内容占位符 2"/>
          <p:cNvSpPr>
            <a:spLocks noGrp="1"/>
          </p:cNvSpPr>
          <p:nvPr>
            <p:ph idx="1"/>
          </p:nvPr>
        </p:nvSpPr>
        <p:spPr>
          <a:xfrm>
            <a:off x="179512" y="1036638"/>
            <a:ext cx="8767638" cy="5510212"/>
          </a:xfrm>
        </p:spPr>
        <p:txBody>
          <a:bodyPr rtlCol="0">
            <a:normAutofit fontScale="85000" lnSpcReduction="20000"/>
          </a:bodyPr>
          <a:lstStyle/>
          <a:p>
            <a:pPr algn="just" fontAlgn="auto">
              <a:spcAft>
                <a:spcPts val="0"/>
              </a:spcAft>
              <a:buFont typeface="Wingdings" charset="2"/>
              <a:buChar char="u"/>
              <a:defRPr/>
            </a:pPr>
            <a:r>
              <a:rPr kumimoji="0" lang="zh-CN" altLang="en-US" sz="2600" dirty="0" smtClean="0">
                <a:cs typeface="+mn-cs"/>
              </a:rPr>
              <a:t>共</a:t>
            </a:r>
            <a:r>
              <a:rPr kumimoji="0" lang="en-US" altLang="zh-CN" sz="2600" dirty="0">
                <a:cs typeface="+mn-cs"/>
              </a:rPr>
              <a:t>14</a:t>
            </a:r>
            <a:r>
              <a:rPr kumimoji="0" lang="zh-CN" altLang="en-US" sz="2600" dirty="0" smtClean="0">
                <a:cs typeface="+mn-cs"/>
              </a:rPr>
              <a:t>个实验项目。</a:t>
            </a:r>
            <a:r>
              <a:rPr kumimoji="0" lang="zh-CN" altLang="en-US" sz="2600" dirty="0" smtClean="0">
                <a:solidFill>
                  <a:srgbClr val="FF0000"/>
                </a:solidFill>
                <a:cs typeface="+mn-cs"/>
              </a:rPr>
              <a:t>必做实验</a:t>
            </a:r>
            <a:r>
              <a:rPr kumimoji="0" lang="zh-CN" altLang="en-US" sz="2600" dirty="0">
                <a:solidFill>
                  <a:srgbClr val="FF0000"/>
                </a:solidFill>
                <a:cs typeface="+mn-cs"/>
              </a:rPr>
              <a:t>“</a:t>
            </a:r>
            <a:r>
              <a:rPr kumimoji="0" lang="zh-CN" altLang="en-US" sz="2600" dirty="0" smtClean="0">
                <a:solidFill>
                  <a:srgbClr val="FF0000"/>
                </a:solidFill>
                <a:cs typeface="+mn-cs"/>
              </a:rPr>
              <a:t>示波器</a:t>
            </a:r>
            <a:r>
              <a:rPr kumimoji="0" lang="zh-CN" altLang="en-US" sz="2600" dirty="0">
                <a:solidFill>
                  <a:srgbClr val="FF0000"/>
                </a:solidFill>
                <a:cs typeface="+mn-cs"/>
              </a:rPr>
              <a:t>”、“分光计”</a:t>
            </a:r>
            <a:r>
              <a:rPr kumimoji="0" lang="en-US" altLang="en-US" sz="2600" dirty="0" smtClean="0">
                <a:cs typeface="+mn-cs"/>
              </a:rPr>
              <a:t>。</a:t>
            </a:r>
            <a:r>
              <a:rPr kumimoji="0" lang="zh-CN" altLang="en-US" sz="2600" dirty="0" smtClean="0">
                <a:solidFill>
                  <a:srgbClr val="FF0000"/>
                </a:solidFill>
              </a:rPr>
              <a:t>除必做实验外须至少选做</a:t>
            </a:r>
            <a:r>
              <a:rPr kumimoji="0" lang="zh-CN" altLang="zh-CN" sz="2600" dirty="0">
                <a:solidFill>
                  <a:srgbClr val="FF0000"/>
                </a:solidFill>
              </a:rPr>
              <a:t>2</a:t>
            </a:r>
            <a:r>
              <a:rPr kumimoji="0" lang="zh-CN" altLang="en-US" sz="2600" dirty="0" smtClean="0">
                <a:solidFill>
                  <a:srgbClr val="FF0000"/>
                </a:solidFill>
              </a:rPr>
              <a:t>个光学实验</a:t>
            </a:r>
            <a:r>
              <a:rPr kumimoji="0" lang="zh-CN" altLang="en-US" sz="2600" dirty="0">
                <a:solidFill>
                  <a:srgbClr val="FF0000"/>
                </a:solidFill>
              </a:rPr>
              <a:t>。</a:t>
            </a:r>
            <a:endParaRPr kumimoji="0" lang="en-US" altLang="en-US" sz="2600" dirty="0">
              <a:solidFill>
                <a:srgbClr val="FF0000"/>
              </a:solidFill>
              <a:cs typeface="+mn-cs"/>
            </a:endParaRPr>
          </a:p>
          <a:p>
            <a:pPr marL="0" indent="0" fontAlgn="auto">
              <a:spcAft>
                <a:spcPts val="0"/>
              </a:spcAft>
              <a:buFont typeface="Arial"/>
              <a:buNone/>
              <a:defRPr/>
            </a:pPr>
            <a:endParaRPr kumimoji="0" lang="en-US" altLang="zh-CN" sz="2600" dirty="0">
              <a:cs typeface="+mn-cs"/>
            </a:endParaRPr>
          </a:p>
          <a:p>
            <a:pPr fontAlgn="auto">
              <a:spcAft>
                <a:spcPts val="0"/>
              </a:spcAft>
              <a:buFont typeface="Arial"/>
              <a:buChar char="•"/>
              <a:defRPr/>
            </a:pPr>
            <a:r>
              <a:rPr kumimoji="0" lang="zh-CN" altLang="en-US" sz="2600" dirty="0">
                <a:cs typeface="+mn-cs"/>
              </a:rPr>
              <a:t>实验报告左上角标明实验台号，实验结束未整理仪器当次实验扣</a:t>
            </a:r>
            <a:r>
              <a:rPr kumimoji="0" lang="en-US" altLang="zh-CN" sz="2600" dirty="0">
                <a:cs typeface="+mn-cs"/>
              </a:rPr>
              <a:t>3</a:t>
            </a:r>
            <a:r>
              <a:rPr kumimoji="0" lang="zh-CN" altLang="en-US" sz="2600" dirty="0">
                <a:cs typeface="+mn-cs"/>
              </a:rPr>
              <a:t>分</a:t>
            </a:r>
            <a:r>
              <a:rPr kumimoji="0" lang="zh-CN" altLang="en-US" sz="2600" dirty="0" smtClean="0">
                <a:cs typeface="+mn-cs"/>
              </a:rPr>
              <a:t>。</a:t>
            </a:r>
            <a:endParaRPr kumimoji="0" lang="en-US" altLang="zh-CN" sz="2600" dirty="0" smtClean="0">
              <a:cs typeface="+mn-cs"/>
            </a:endParaRPr>
          </a:p>
          <a:p>
            <a:pPr fontAlgn="auto">
              <a:spcAft>
                <a:spcPts val="0"/>
              </a:spcAft>
              <a:buFont typeface="Arial"/>
              <a:buChar char="•"/>
              <a:defRPr/>
            </a:pPr>
            <a:endParaRPr kumimoji="0" lang="en-US" altLang="zh-CN" sz="2600" dirty="0">
              <a:cs typeface="+mn-cs"/>
            </a:endParaRPr>
          </a:p>
          <a:p>
            <a:pPr fontAlgn="auto">
              <a:spcAft>
                <a:spcPts val="0"/>
              </a:spcAft>
              <a:buFont typeface="Arial"/>
              <a:buChar char="•"/>
              <a:defRPr/>
            </a:pPr>
            <a:r>
              <a:rPr kumimoji="0" lang="zh-CN" altLang="en-US" sz="2600" dirty="0" smtClean="0">
                <a:cs typeface="+mn-cs"/>
              </a:rPr>
              <a:t>原始数据记录不得用铅笔，须用水笔或圆珠笔。作图使用坐标纸</a:t>
            </a:r>
            <a:r>
              <a:rPr kumimoji="0" lang="en-US" altLang="zh-CN" sz="2600" dirty="0" smtClean="0">
                <a:cs typeface="+mn-cs"/>
              </a:rPr>
              <a:t>+</a:t>
            </a:r>
            <a:r>
              <a:rPr kumimoji="0" lang="zh-CN" altLang="en-US" sz="2600" dirty="0" smtClean="0">
                <a:cs typeface="+mn-cs"/>
              </a:rPr>
              <a:t>铅笔或者软件作图打印。</a:t>
            </a:r>
            <a:endParaRPr kumimoji="0" lang="en-US" altLang="zh-CN" sz="2600" dirty="0" smtClean="0">
              <a:cs typeface="+mn-cs"/>
            </a:endParaRPr>
          </a:p>
          <a:p>
            <a:pPr fontAlgn="auto">
              <a:spcAft>
                <a:spcPts val="0"/>
              </a:spcAft>
              <a:buFont typeface="Arial"/>
              <a:buChar char="•"/>
              <a:defRPr/>
            </a:pPr>
            <a:endParaRPr kumimoji="0" lang="en-US" altLang="zh-CN" sz="2600" dirty="0">
              <a:cs typeface="+mn-cs"/>
            </a:endParaRPr>
          </a:p>
          <a:p>
            <a:pPr fontAlgn="auto">
              <a:spcAft>
                <a:spcPts val="0"/>
              </a:spcAft>
              <a:buFont typeface="Arial"/>
              <a:buChar char="•"/>
              <a:defRPr/>
            </a:pPr>
            <a:r>
              <a:rPr kumimoji="0" lang="zh-CN" altLang="en-US" sz="2600" dirty="0" smtClean="0">
                <a:cs typeface="+mn-cs"/>
              </a:rPr>
              <a:t>报告</a:t>
            </a:r>
            <a:r>
              <a:rPr kumimoji="0" lang="zh-CN" altLang="zh-CN" sz="2600" dirty="0" smtClean="0">
                <a:cs typeface="+mn-cs"/>
              </a:rPr>
              <a:t>迟交一周</a:t>
            </a:r>
            <a:r>
              <a:rPr kumimoji="0" lang="zh-CN" altLang="en-US" sz="2600" dirty="0" smtClean="0">
                <a:cs typeface="+mn-cs"/>
              </a:rPr>
              <a:t>当次实验</a:t>
            </a:r>
            <a:r>
              <a:rPr kumimoji="0" lang="zh-CN" altLang="zh-CN" sz="2600" dirty="0" smtClean="0">
                <a:cs typeface="+mn-cs"/>
              </a:rPr>
              <a:t>扣</a:t>
            </a:r>
            <a:r>
              <a:rPr kumimoji="0" lang="en-US" altLang="zh-CN" sz="2600" dirty="0">
                <a:cs typeface="+mn-cs"/>
              </a:rPr>
              <a:t>5</a:t>
            </a:r>
            <a:r>
              <a:rPr kumimoji="0" lang="zh-CN" altLang="zh-CN" sz="2600" dirty="0">
                <a:cs typeface="+mn-cs"/>
              </a:rPr>
              <a:t>分，迟交两周及以上扣</a:t>
            </a:r>
            <a:r>
              <a:rPr kumimoji="0" lang="en-US" altLang="zh-CN" sz="2600" dirty="0">
                <a:cs typeface="+mn-cs"/>
              </a:rPr>
              <a:t>10</a:t>
            </a:r>
            <a:r>
              <a:rPr kumimoji="0" lang="zh-CN" altLang="zh-CN" sz="2600" dirty="0">
                <a:cs typeface="+mn-cs"/>
              </a:rPr>
              <a:t>分。</a:t>
            </a:r>
            <a:r>
              <a:rPr kumimoji="0" lang="en-US" altLang="zh-CN" sz="2600" dirty="0">
                <a:cs typeface="+mn-cs"/>
              </a:rPr>
              <a:t> </a:t>
            </a:r>
          </a:p>
          <a:p>
            <a:pPr fontAlgn="auto">
              <a:spcAft>
                <a:spcPts val="0"/>
              </a:spcAft>
              <a:buFont typeface="Arial"/>
              <a:buChar char="•"/>
              <a:defRPr/>
            </a:pPr>
            <a:endParaRPr kumimoji="0" lang="en-US" altLang="zh-CN" sz="2600" dirty="0">
              <a:cs typeface="+mn-cs"/>
            </a:endParaRPr>
          </a:p>
          <a:p>
            <a:pPr fontAlgn="auto">
              <a:spcAft>
                <a:spcPts val="0"/>
              </a:spcAft>
              <a:buFont typeface="Arial"/>
              <a:buChar char="•"/>
              <a:defRPr/>
            </a:pPr>
            <a:r>
              <a:rPr kumimoji="0" lang="zh-CN" altLang="en-US" sz="2600" dirty="0">
                <a:cs typeface="+mn-cs"/>
              </a:rPr>
              <a:t>实验报告上交后不发放，如对报告有疑问联系任课老师查看。</a:t>
            </a:r>
            <a:endParaRPr kumimoji="0" lang="en-US" altLang="zh-CN" sz="2600" dirty="0">
              <a:cs typeface="+mn-cs"/>
            </a:endParaRPr>
          </a:p>
          <a:p>
            <a:pPr marL="0" indent="0" fontAlgn="auto">
              <a:spcAft>
                <a:spcPts val="0"/>
              </a:spcAft>
              <a:buNone/>
              <a:defRPr/>
            </a:pPr>
            <a:endParaRPr kumimoji="0" lang="en-US" altLang="zh-CN" sz="2600" dirty="0">
              <a:cs typeface="+mn-cs"/>
            </a:endParaRPr>
          </a:p>
          <a:p>
            <a:pPr fontAlgn="auto">
              <a:spcAft>
                <a:spcPts val="0"/>
              </a:spcAft>
              <a:buFont typeface="Arial"/>
              <a:buChar char="•"/>
              <a:defRPr/>
            </a:pPr>
            <a:r>
              <a:rPr kumimoji="0" lang="zh-CN" altLang="en-US" sz="2600" dirty="0">
                <a:cs typeface="+mn-cs"/>
              </a:rPr>
              <a:t>不得抄袭、伪造数据，或伪造老师签名。</a:t>
            </a:r>
            <a:endParaRPr kumimoji="0" lang="en-US" altLang="zh-CN" sz="2600" dirty="0">
              <a:cs typeface="+mn-cs"/>
            </a:endParaRPr>
          </a:p>
          <a:p>
            <a:pPr fontAlgn="auto">
              <a:spcAft>
                <a:spcPts val="0"/>
              </a:spcAft>
              <a:buFont typeface="Arial"/>
              <a:buChar char="•"/>
              <a:defRPr/>
            </a:pPr>
            <a:endParaRPr kumimoji="0" lang="en-US" altLang="zh-CN" sz="2600" dirty="0">
              <a:cs typeface="+mn-cs"/>
            </a:endParaRPr>
          </a:p>
          <a:p>
            <a:pPr fontAlgn="auto">
              <a:spcAft>
                <a:spcPts val="0"/>
              </a:spcAft>
              <a:buFont typeface="Arial"/>
              <a:buChar char="•"/>
              <a:defRPr/>
            </a:pPr>
            <a:r>
              <a:rPr kumimoji="0" lang="zh-CN" altLang="en-US" sz="2600" dirty="0" smtClean="0">
                <a:cs typeface="+mn-cs"/>
              </a:rPr>
              <a:t>不得无故缺课，不得让他人替做实验</a:t>
            </a:r>
            <a:r>
              <a:rPr kumimoji="0" lang="zh-CN" altLang="en-US" sz="2600" dirty="0">
                <a:cs typeface="+mn-cs"/>
              </a:rPr>
              <a:t>。</a:t>
            </a:r>
            <a:endParaRPr kumimoji="0" lang="en-US" altLang="zh-CN" sz="2600" dirty="0">
              <a:cs typeface="+mn-cs"/>
            </a:endParaRPr>
          </a:p>
          <a:p>
            <a:pPr fontAlgn="auto">
              <a:spcAft>
                <a:spcPts val="0"/>
              </a:spcAft>
              <a:buFont typeface="Arial"/>
              <a:buChar char="•"/>
              <a:defRPr/>
            </a:pPr>
            <a:endParaRPr kumimoji="0" lang="en-US" altLang="zh-CN" sz="2400" dirty="0">
              <a:cs typeface="+mn-cs"/>
            </a:endParaRPr>
          </a:p>
          <a:p>
            <a:pPr fontAlgn="auto">
              <a:spcAft>
                <a:spcPts val="0"/>
              </a:spcAft>
              <a:buFont typeface="Arial"/>
              <a:buChar char="•"/>
              <a:defRPr/>
            </a:pPr>
            <a:endParaRPr kumimoji="0" lang="en-US" altLang="zh-CN" sz="2400" dirty="0">
              <a:cs typeface="+mn-cs"/>
            </a:endParaRPr>
          </a:p>
          <a:p>
            <a:pPr fontAlgn="auto">
              <a:spcAft>
                <a:spcPts val="0"/>
              </a:spcAft>
              <a:buFont typeface="Arial"/>
              <a:buChar char="•"/>
              <a:defRPr/>
            </a:pPr>
            <a:endParaRPr kumimoji="0" lang="en-US" altLang="zh-CN" sz="2400" dirty="0">
              <a:cs typeface="+mn-cs"/>
            </a:endParaRPr>
          </a:p>
          <a:p>
            <a:pPr fontAlgn="auto">
              <a:spcAft>
                <a:spcPts val="0"/>
              </a:spcAft>
              <a:buFont typeface="Arial"/>
              <a:buChar char="•"/>
              <a:defRPr/>
            </a:pPr>
            <a:endParaRPr kumimoji="0" lang="en-US" altLang="zh-CN" sz="2400" dirty="0">
              <a:cs typeface="+mn-cs"/>
            </a:endParaRPr>
          </a:p>
          <a:p>
            <a:pPr fontAlgn="auto">
              <a:spcAft>
                <a:spcPts val="0"/>
              </a:spcAft>
              <a:buFont typeface="Arial"/>
              <a:buChar char="•"/>
              <a:defRPr/>
            </a:pPr>
            <a:endParaRPr kumimoji="0" lang="en-US" altLang="zh-CN" sz="2400" dirty="0">
              <a:cs typeface="+mn-cs"/>
            </a:endParaRPr>
          </a:p>
          <a:p>
            <a:pPr fontAlgn="auto">
              <a:spcAft>
                <a:spcPts val="0"/>
              </a:spcAft>
              <a:buFont typeface="Arial"/>
              <a:buChar char="•"/>
              <a:defRPr/>
            </a:pPr>
            <a:endParaRPr kumimoji="0" lang="zh-CN" altLang="en-US" sz="2400" dirty="0">
              <a:cs typeface="+mn-cs"/>
            </a:endParaRPr>
          </a:p>
        </p:txBody>
      </p:sp>
    </p:spTree>
    <p:extLst>
      <p:ext uri="{BB962C8B-B14F-4D97-AF65-F5344CB8AC3E}">
        <p14:creationId xmlns:p14="http://schemas.microsoft.com/office/powerpoint/2010/main" val="27718384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4"/>
          <p:cNvSpPr>
            <a:spLocks noChangeArrowheads="1"/>
          </p:cNvSpPr>
          <p:nvPr/>
        </p:nvSpPr>
        <p:spPr bwMode="auto">
          <a:xfrm>
            <a:off x="755576" y="980728"/>
            <a:ext cx="8101012"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folHlink"/>
              </a:buClr>
              <a:buSzPct val="60000"/>
              <a:buFont typeface="Wingdings" charset="0"/>
              <a:buNone/>
            </a:pPr>
            <a:r>
              <a:rPr lang="en-US" altLang="zh-CN" dirty="0" smtClean="0">
                <a:latin typeface="+mj-ea"/>
              </a:rPr>
              <a:t>《</a:t>
            </a:r>
            <a:r>
              <a:rPr lang="zh-CN" altLang="en-US" dirty="0" smtClean="0">
                <a:latin typeface="+mj-ea"/>
              </a:rPr>
              <a:t>大学物理实验</a:t>
            </a:r>
            <a:r>
              <a:rPr lang="en-US" altLang="zh-CN" dirty="0" smtClean="0">
                <a:latin typeface="+mj-ea"/>
              </a:rPr>
              <a:t>》</a:t>
            </a:r>
            <a:endParaRPr kumimoji="1" lang="en-US" altLang="zh-CN" dirty="0">
              <a:solidFill>
                <a:srgbClr val="0000CC"/>
              </a:solidFill>
              <a:latin typeface="+mn-ea"/>
              <a:ea typeface="+mn-ea"/>
              <a:cs typeface="隶书" charset="0"/>
            </a:endParaRPr>
          </a:p>
          <a:p>
            <a:pPr marL="342900" indent="-342900" algn="just" eaLnBrk="1" hangingPunct="1">
              <a:spcBef>
                <a:spcPct val="20000"/>
              </a:spcBef>
              <a:buClr>
                <a:schemeClr val="folHlink"/>
              </a:buClr>
              <a:buSzPct val="60000"/>
              <a:buFont typeface="Wingdings" charset="0"/>
              <a:buNone/>
            </a:pPr>
            <a:r>
              <a:rPr kumimoji="1" lang="zh-CN" altLang="en-US" dirty="0">
                <a:solidFill>
                  <a:srgbClr val="0000CC"/>
                </a:solidFill>
                <a:latin typeface="+mn-ea"/>
                <a:ea typeface="+mn-ea"/>
                <a:cs typeface="隶书" charset="0"/>
              </a:rPr>
              <a:t>期末成绩</a:t>
            </a:r>
            <a:r>
              <a:rPr kumimoji="1" lang="en-US" altLang="zh-CN" dirty="0">
                <a:solidFill>
                  <a:srgbClr val="0000CC"/>
                </a:solidFill>
                <a:latin typeface="+mn-ea"/>
                <a:ea typeface="+mn-ea"/>
                <a:cs typeface="隶书" charset="0"/>
              </a:rPr>
              <a:t>=</a:t>
            </a:r>
            <a:r>
              <a:rPr kumimoji="1" lang="zh-CN" altLang="en-US" dirty="0">
                <a:solidFill>
                  <a:srgbClr val="0000CC"/>
                </a:solidFill>
                <a:latin typeface="+mn-ea"/>
                <a:ea typeface="+mn-ea"/>
                <a:cs typeface="隶书" charset="0"/>
              </a:rPr>
              <a:t>平时成绩</a:t>
            </a:r>
            <a:r>
              <a:rPr kumimoji="1" lang="zh-CN" altLang="en-US" dirty="0">
                <a:solidFill>
                  <a:srgbClr val="0000CC"/>
                </a:solidFill>
                <a:latin typeface="+mn-ea"/>
                <a:ea typeface="+mn-ea"/>
                <a:cs typeface="隶书" charset="0"/>
                <a:sym typeface="Symbol" charset="0"/>
              </a:rPr>
              <a:t></a:t>
            </a:r>
            <a:r>
              <a:rPr kumimoji="1" lang="en-US" altLang="zh-CN" dirty="0">
                <a:solidFill>
                  <a:srgbClr val="0000CC"/>
                </a:solidFill>
                <a:latin typeface="+mn-ea"/>
                <a:ea typeface="+mn-ea"/>
                <a:cs typeface="隶书" charset="0"/>
                <a:sym typeface="Symbol" charset="0"/>
              </a:rPr>
              <a:t>70%+</a:t>
            </a:r>
            <a:r>
              <a:rPr kumimoji="1" lang="zh-CN" altLang="en-US" dirty="0">
                <a:solidFill>
                  <a:srgbClr val="0000CC"/>
                </a:solidFill>
                <a:latin typeface="+mn-ea"/>
                <a:ea typeface="+mn-ea"/>
                <a:cs typeface="隶书" charset="0"/>
                <a:sym typeface="Symbol" charset="0"/>
              </a:rPr>
              <a:t>期末考试</a:t>
            </a:r>
            <a:r>
              <a:rPr kumimoji="1" lang="en-US" altLang="zh-CN" dirty="0">
                <a:solidFill>
                  <a:srgbClr val="0000CC"/>
                </a:solidFill>
                <a:latin typeface="+mn-ea"/>
                <a:ea typeface="+mn-ea"/>
                <a:cs typeface="隶书" charset="0"/>
                <a:sym typeface="Symbol" charset="0"/>
              </a:rPr>
              <a:t>30</a:t>
            </a:r>
            <a:r>
              <a:rPr kumimoji="1" lang="en-US" altLang="zh-CN" dirty="0" smtClean="0">
                <a:solidFill>
                  <a:srgbClr val="0000CC"/>
                </a:solidFill>
                <a:latin typeface="+mn-ea"/>
                <a:ea typeface="+mn-ea"/>
                <a:cs typeface="隶书" charset="0"/>
                <a:sym typeface="Symbol" charset="0"/>
              </a:rPr>
              <a:t>%</a:t>
            </a:r>
            <a:endParaRPr kumimoji="1" lang="en-US" altLang="zh-CN" dirty="0">
              <a:solidFill>
                <a:srgbClr val="0000CC"/>
              </a:solidFill>
              <a:latin typeface="+mn-ea"/>
              <a:ea typeface="+mn-ea"/>
              <a:cs typeface="隶书" charset="0"/>
              <a:sym typeface="Symbol" charset="0"/>
            </a:endParaRPr>
          </a:p>
          <a:p>
            <a:pPr marL="342900" indent="-342900" algn="just" eaLnBrk="1" hangingPunct="1">
              <a:spcBef>
                <a:spcPct val="20000"/>
              </a:spcBef>
              <a:buClr>
                <a:schemeClr val="folHlink"/>
              </a:buClr>
              <a:buSzPct val="60000"/>
              <a:buFont typeface="Wingdings" charset="0"/>
              <a:buNone/>
            </a:pPr>
            <a:r>
              <a:rPr kumimoji="1" lang="zh-CN" altLang="en-US" dirty="0" smtClean="0">
                <a:solidFill>
                  <a:srgbClr val="0000CC"/>
                </a:solidFill>
                <a:latin typeface="+mn-ea"/>
                <a:ea typeface="+mn-ea"/>
                <a:cs typeface="隶书" charset="0"/>
                <a:sym typeface="Symbol" charset="0"/>
              </a:rPr>
              <a:t>平时实验报告成绩计算</a:t>
            </a:r>
            <a:r>
              <a:rPr kumimoji="1" lang="zh-CN" altLang="en-US" dirty="0">
                <a:solidFill>
                  <a:srgbClr val="0000CC"/>
                </a:solidFill>
                <a:latin typeface="+mn-ea"/>
                <a:ea typeface="+mn-ea"/>
                <a:cs typeface="隶书" charset="0"/>
                <a:sym typeface="Symbol" charset="0"/>
              </a:rPr>
              <a:t>方法</a:t>
            </a:r>
            <a:endParaRPr kumimoji="1" lang="zh-CN" altLang="en-US" dirty="0">
              <a:solidFill>
                <a:srgbClr val="0000CC"/>
              </a:solidFill>
              <a:latin typeface="+mn-ea"/>
              <a:ea typeface="+mn-ea"/>
              <a:cs typeface="隶书" charset="0"/>
            </a:endParaRPr>
          </a:p>
          <a:p>
            <a:pPr marL="342900" indent="-342900" algn="just" eaLnBrk="1" hangingPunct="1">
              <a:spcBef>
                <a:spcPct val="20000"/>
              </a:spcBef>
              <a:buClr>
                <a:schemeClr val="folHlink"/>
              </a:buClr>
              <a:buSzPct val="60000"/>
              <a:buFont typeface="Wingdings" charset="0"/>
              <a:buNone/>
            </a:pPr>
            <a:r>
              <a:rPr kumimoji="1" lang="en-US" altLang="zh-CN" sz="2400" dirty="0">
                <a:solidFill>
                  <a:srgbClr val="0000CC"/>
                </a:solidFill>
                <a:latin typeface="+mn-ea"/>
                <a:ea typeface="+mn-ea"/>
                <a:cs typeface="隶书" charset="0"/>
              </a:rPr>
              <a:t>1</a:t>
            </a:r>
            <a:r>
              <a:rPr kumimoji="1" lang="zh-CN" altLang="en-US" sz="2400" dirty="0">
                <a:solidFill>
                  <a:srgbClr val="0000CC"/>
                </a:solidFill>
                <a:latin typeface="+mn-ea"/>
                <a:ea typeface="+mn-ea"/>
                <a:cs typeface="隶书" charset="0"/>
              </a:rPr>
              <a:t>）</a:t>
            </a:r>
            <a:r>
              <a:rPr kumimoji="1" lang="zh-CN" altLang="en-US" sz="2400" dirty="0" smtClean="0">
                <a:solidFill>
                  <a:srgbClr val="0000CC"/>
                </a:solidFill>
                <a:latin typeface="+mn-ea"/>
                <a:ea typeface="+mn-ea"/>
                <a:cs typeface="隶书" charset="0"/>
              </a:rPr>
              <a:t>预习报告： </a:t>
            </a:r>
            <a:r>
              <a:rPr kumimoji="1" lang="en-US" altLang="zh-CN" sz="2400" dirty="0">
                <a:solidFill>
                  <a:srgbClr val="0000CC"/>
                </a:solidFill>
                <a:latin typeface="+mn-ea"/>
                <a:ea typeface="+mn-ea"/>
                <a:cs typeface="隶书" charset="0"/>
              </a:rPr>
              <a:t>20</a:t>
            </a:r>
            <a:r>
              <a:rPr kumimoji="1" lang="zh-CN" altLang="en-US" sz="2400" dirty="0">
                <a:solidFill>
                  <a:srgbClr val="0000CC"/>
                </a:solidFill>
                <a:latin typeface="+mn-ea"/>
                <a:ea typeface="+mn-ea"/>
                <a:cs typeface="隶书" charset="0"/>
              </a:rPr>
              <a:t>分</a:t>
            </a:r>
            <a:endParaRPr kumimoji="1" lang="en-US" altLang="zh-CN" sz="2400" dirty="0">
              <a:solidFill>
                <a:srgbClr val="0000CC"/>
              </a:solidFill>
              <a:latin typeface="+mn-ea"/>
              <a:ea typeface="+mn-ea"/>
              <a:cs typeface="隶书" charset="0"/>
            </a:endParaRPr>
          </a:p>
          <a:p>
            <a:pPr marL="342900" indent="-342900" algn="just" eaLnBrk="1" hangingPunct="1">
              <a:spcBef>
                <a:spcPct val="20000"/>
              </a:spcBef>
              <a:buClr>
                <a:schemeClr val="folHlink"/>
              </a:buClr>
              <a:buSzPct val="60000"/>
              <a:buFont typeface="Wingdings" charset="0"/>
              <a:buNone/>
            </a:pPr>
            <a:r>
              <a:rPr kumimoji="1" lang="zh-CN" altLang="zh-CN" sz="2400" dirty="0">
                <a:solidFill>
                  <a:srgbClr val="0000CC"/>
                </a:solidFill>
                <a:latin typeface="+mn-ea"/>
                <a:ea typeface="+mn-ea"/>
                <a:cs typeface="隶书" charset="0"/>
              </a:rPr>
              <a:t>2</a:t>
            </a:r>
            <a:r>
              <a:rPr kumimoji="1" lang="zh-CN" altLang="en-US" sz="2400" dirty="0">
                <a:solidFill>
                  <a:srgbClr val="0000CC"/>
                </a:solidFill>
                <a:latin typeface="+mn-ea"/>
                <a:ea typeface="+mn-ea"/>
                <a:cs typeface="隶书" charset="0"/>
              </a:rPr>
              <a:t>）实验操作：</a:t>
            </a:r>
            <a:r>
              <a:rPr kumimoji="1" lang="zh-CN" altLang="zh-CN" sz="2400" dirty="0">
                <a:solidFill>
                  <a:srgbClr val="0000CC"/>
                </a:solidFill>
                <a:latin typeface="+mn-ea"/>
                <a:ea typeface="+mn-ea"/>
                <a:cs typeface="隶书" charset="0"/>
              </a:rPr>
              <a:t>3</a:t>
            </a:r>
            <a:r>
              <a:rPr kumimoji="1" lang="en-US" altLang="zh-CN" sz="2400" dirty="0">
                <a:solidFill>
                  <a:srgbClr val="0000CC"/>
                </a:solidFill>
                <a:latin typeface="+mn-ea"/>
                <a:ea typeface="+mn-ea"/>
                <a:cs typeface="隶书" charset="0"/>
              </a:rPr>
              <a:t>0</a:t>
            </a:r>
            <a:r>
              <a:rPr kumimoji="1" lang="zh-CN" altLang="en-US" sz="2400" dirty="0">
                <a:solidFill>
                  <a:srgbClr val="0000CC"/>
                </a:solidFill>
                <a:latin typeface="+mn-ea"/>
                <a:ea typeface="+mn-ea"/>
                <a:cs typeface="隶书" charset="0"/>
              </a:rPr>
              <a:t>分</a:t>
            </a:r>
          </a:p>
          <a:p>
            <a:pPr marL="342900" indent="-342900" algn="just" eaLnBrk="1" hangingPunct="1">
              <a:spcBef>
                <a:spcPct val="20000"/>
              </a:spcBef>
              <a:buClr>
                <a:schemeClr val="folHlink"/>
              </a:buClr>
              <a:buSzPct val="60000"/>
              <a:buFont typeface="Wingdings" charset="0"/>
              <a:buNone/>
            </a:pPr>
            <a:r>
              <a:rPr kumimoji="1" lang="zh-CN" altLang="zh-CN" sz="2400" dirty="0">
                <a:solidFill>
                  <a:srgbClr val="0000CC"/>
                </a:solidFill>
                <a:latin typeface="+mn-ea"/>
                <a:ea typeface="+mn-ea"/>
                <a:cs typeface="隶书" charset="0"/>
              </a:rPr>
              <a:t>3</a:t>
            </a:r>
            <a:r>
              <a:rPr kumimoji="1" lang="zh-CN" altLang="en-US" sz="2400" dirty="0" smtClean="0">
                <a:solidFill>
                  <a:srgbClr val="0000CC"/>
                </a:solidFill>
                <a:latin typeface="+mn-ea"/>
                <a:ea typeface="+mn-ea"/>
                <a:cs typeface="隶书" charset="0"/>
              </a:rPr>
              <a:t>）数据处理与分析：</a:t>
            </a:r>
            <a:r>
              <a:rPr kumimoji="1" lang="zh-CN" altLang="zh-CN" sz="2400" dirty="0" smtClean="0">
                <a:solidFill>
                  <a:srgbClr val="0000CC"/>
                </a:solidFill>
                <a:latin typeface="+mn-ea"/>
                <a:ea typeface="+mn-ea"/>
                <a:cs typeface="隶书" charset="0"/>
              </a:rPr>
              <a:t>3</a:t>
            </a:r>
            <a:r>
              <a:rPr kumimoji="1" lang="en-US" altLang="zh-CN" sz="2400" dirty="0" smtClean="0">
                <a:solidFill>
                  <a:srgbClr val="0000CC"/>
                </a:solidFill>
                <a:latin typeface="+mn-ea"/>
                <a:ea typeface="+mn-ea"/>
                <a:cs typeface="隶书" charset="0"/>
              </a:rPr>
              <a:t>0</a:t>
            </a:r>
            <a:r>
              <a:rPr kumimoji="1" lang="zh-CN" altLang="en-US" sz="2400" dirty="0" smtClean="0">
                <a:solidFill>
                  <a:srgbClr val="0000CC"/>
                </a:solidFill>
                <a:latin typeface="+mn-ea"/>
                <a:ea typeface="+mn-ea"/>
                <a:cs typeface="隶书" charset="0"/>
              </a:rPr>
              <a:t>分</a:t>
            </a:r>
            <a:endParaRPr kumimoji="1" lang="en-US" altLang="zh-CN" sz="2400" dirty="0">
              <a:solidFill>
                <a:srgbClr val="0000CC"/>
              </a:solidFill>
              <a:latin typeface="+mn-ea"/>
              <a:ea typeface="+mn-ea"/>
              <a:cs typeface="隶书" charset="0"/>
            </a:endParaRPr>
          </a:p>
          <a:p>
            <a:pPr marL="342900" indent="-342900" algn="just" eaLnBrk="1" hangingPunct="1">
              <a:spcBef>
                <a:spcPct val="20000"/>
              </a:spcBef>
              <a:buClr>
                <a:schemeClr val="folHlink"/>
              </a:buClr>
              <a:buSzPct val="60000"/>
              <a:buFont typeface="Wingdings" charset="0"/>
              <a:buNone/>
            </a:pPr>
            <a:r>
              <a:rPr kumimoji="1" lang="en-US" altLang="zh-CN" sz="2400" dirty="0">
                <a:solidFill>
                  <a:srgbClr val="0000CC"/>
                </a:solidFill>
                <a:latin typeface="+mn-ea"/>
                <a:ea typeface="+mn-ea"/>
                <a:cs typeface="隶书" charset="0"/>
              </a:rPr>
              <a:t>4</a:t>
            </a:r>
            <a:r>
              <a:rPr kumimoji="1" lang="zh-CN" altLang="en-US" sz="2400" dirty="0" smtClean="0">
                <a:solidFill>
                  <a:srgbClr val="0000CC"/>
                </a:solidFill>
                <a:latin typeface="+mn-ea"/>
                <a:ea typeface="+mn-ea"/>
                <a:cs typeface="隶书" charset="0"/>
              </a:rPr>
              <a:t>）误差分析：</a:t>
            </a:r>
            <a:r>
              <a:rPr kumimoji="1" lang="en-US" altLang="zh-CN" sz="2400" dirty="0" smtClean="0">
                <a:solidFill>
                  <a:srgbClr val="0000CC"/>
                </a:solidFill>
                <a:latin typeface="+mn-ea"/>
                <a:ea typeface="+mn-ea"/>
                <a:cs typeface="隶书" charset="0"/>
              </a:rPr>
              <a:t>10</a:t>
            </a:r>
            <a:r>
              <a:rPr kumimoji="1" lang="zh-CN" altLang="en-US" sz="2400" dirty="0" smtClean="0">
                <a:solidFill>
                  <a:srgbClr val="0000CC"/>
                </a:solidFill>
                <a:latin typeface="+mn-ea"/>
                <a:ea typeface="+mn-ea"/>
                <a:cs typeface="隶书" charset="0"/>
              </a:rPr>
              <a:t>分</a:t>
            </a:r>
            <a:endParaRPr kumimoji="1" lang="en-US" altLang="zh-CN" sz="2400" dirty="0" smtClean="0">
              <a:solidFill>
                <a:srgbClr val="0000CC"/>
              </a:solidFill>
              <a:latin typeface="+mn-ea"/>
              <a:ea typeface="+mn-ea"/>
              <a:cs typeface="隶书" charset="0"/>
            </a:endParaRPr>
          </a:p>
          <a:p>
            <a:pPr marL="342900" indent="-342900" algn="just" eaLnBrk="1" hangingPunct="1">
              <a:spcBef>
                <a:spcPct val="20000"/>
              </a:spcBef>
              <a:buClr>
                <a:schemeClr val="folHlink"/>
              </a:buClr>
              <a:buSzPct val="60000"/>
              <a:buFont typeface="Wingdings" charset="0"/>
              <a:buNone/>
            </a:pPr>
            <a:r>
              <a:rPr kumimoji="1" lang="en-US" altLang="zh-CN" sz="2400" dirty="0" smtClean="0">
                <a:solidFill>
                  <a:srgbClr val="0000CC"/>
                </a:solidFill>
                <a:latin typeface="+mn-ea"/>
                <a:ea typeface="+mn-ea"/>
                <a:cs typeface="隶书" charset="0"/>
              </a:rPr>
              <a:t>5</a:t>
            </a:r>
            <a:r>
              <a:rPr kumimoji="1" lang="zh-CN" altLang="en-US" sz="2400" dirty="0" smtClean="0">
                <a:solidFill>
                  <a:srgbClr val="0000CC"/>
                </a:solidFill>
                <a:latin typeface="+mn-ea"/>
                <a:ea typeface="+mn-ea"/>
                <a:cs typeface="隶书" charset="0"/>
              </a:rPr>
              <a:t>）实验心得和思考题： </a:t>
            </a:r>
            <a:r>
              <a:rPr kumimoji="1" lang="en-US" altLang="zh-CN" sz="2400" dirty="0" smtClean="0">
                <a:solidFill>
                  <a:srgbClr val="0000CC"/>
                </a:solidFill>
                <a:latin typeface="+mn-ea"/>
                <a:ea typeface="+mn-ea"/>
                <a:cs typeface="隶书" charset="0"/>
              </a:rPr>
              <a:t>10</a:t>
            </a:r>
            <a:r>
              <a:rPr kumimoji="1" lang="zh-CN" altLang="en-US" sz="2400" dirty="0" smtClean="0">
                <a:solidFill>
                  <a:srgbClr val="0000CC"/>
                </a:solidFill>
                <a:latin typeface="+mn-ea"/>
                <a:ea typeface="+mn-ea"/>
                <a:cs typeface="隶书" charset="0"/>
              </a:rPr>
              <a:t>分</a:t>
            </a:r>
            <a:endParaRPr kumimoji="1" lang="en-US" altLang="zh-CN" sz="2400" dirty="0" smtClean="0">
              <a:solidFill>
                <a:srgbClr val="0000CC"/>
              </a:solidFill>
              <a:latin typeface="+mn-ea"/>
              <a:ea typeface="+mn-ea"/>
              <a:cs typeface="隶书" charset="0"/>
            </a:endParaRPr>
          </a:p>
          <a:p>
            <a:pPr marL="342900" indent="-342900" algn="just" eaLnBrk="1" hangingPunct="1">
              <a:spcBef>
                <a:spcPct val="20000"/>
              </a:spcBef>
              <a:buClr>
                <a:schemeClr val="folHlink"/>
              </a:buClr>
              <a:buSzPct val="60000"/>
              <a:buFont typeface="Wingdings" charset="0"/>
              <a:buNone/>
            </a:pPr>
            <a:endParaRPr kumimoji="1" lang="en-US" altLang="zh-CN" dirty="0" smtClean="0">
              <a:solidFill>
                <a:srgbClr val="0000CC"/>
              </a:solidFill>
              <a:latin typeface="+mn-ea"/>
              <a:ea typeface="+mn-ea"/>
              <a:cs typeface="隶书" charset="0"/>
            </a:endParaRPr>
          </a:p>
          <a:p>
            <a:pPr marL="342900" indent="-342900" algn="just" eaLnBrk="1" hangingPunct="1">
              <a:spcBef>
                <a:spcPct val="20000"/>
              </a:spcBef>
              <a:buClr>
                <a:schemeClr val="folHlink"/>
              </a:buClr>
              <a:buSzPct val="60000"/>
              <a:buFont typeface="Wingdings" charset="0"/>
              <a:buNone/>
            </a:pPr>
            <a:r>
              <a:rPr kumimoji="1" lang="zh-CN" altLang="en-US" dirty="0" smtClean="0">
                <a:solidFill>
                  <a:srgbClr val="0000CC"/>
                </a:solidFill>
                <a:latin typeface="+mn-ea"/>
                <a:ea typeface="+mn-ea"/>
                <a:cs typeface="隶书" charset="0"/>
              </a:rPr>
              <a:t>期末考试范围：绪论内容、必做实验、实验设计</a:t>
            </a:r>
            <a:endParaRPr kumimoji="1" lang="en-US" altLang="zh-CN" dirty="0" smtClean="0">
              <a:solidFill>
                <a:srgbClr val="0000CC"/>
              </a:solidFill>
              <a:latin typeface="+mn-ea"/>
              <a:ea typeface="+mn-ea"/>
              <a:cs typeface="隶书" charset="0"/>
            </a:endParaRPr>
          </a:p>
        </p:txBody>
      </p:sp>
      <p:sp>
        <p:nvSpPr>
          <p:cNvPr id="3" name="标题 1"/>
          <p:cNvSpPr txBox="1">
            <a:spLocks/>
          </p:cNvSpPr>
          <p:nvPr/>
        </p:nvSpPr>
        <p:spPr>
          <a:xfrm>
            <a:off x="468313" y="115888"/>
            <a:ext cx="8229600" cy="908050"/>
          </a:xfrm>
          <a:prstGeom prst="rect">
            <a:avLst/>
          </a:prstGeom>
        </p:spPr>
        <p:txBody>
          <a:bodyPr/>
          <a:lstStyle>
            <a:lvl1pPr algn="ctr" defTabSz="457200" rtl="0" fontAlgn="base">
              <a:spcBef>
                <a:spcPct val="0"/>
              </a:spcBef>
              <a:spcAft>
                <a:spcPct val="0"/>
              </a:spcAft>
              <a:defRPr kumimoji="1" sz="4400" kern="1200">
                <a:solidFill>
                  <a:schemeClr val="tx1"/>
                </a:solidFill>
                <a:latin typeface="+mj-lt"/>
                <a:ea typeface="+mj-ea"/>
                <a:cs typeface="宋体" charset="0"/>
              </a:defRPr>
            </a:lvl1pPr>
            <a:lvl2pPr algn="ctr" defTabSz="457200" rtl="0" fontAlgn="base">
              <a:spcBef>
                <a:spcPct val="0"/>
              </a:spcBef>
              <a:spcAft>
                <a:spcPct val="0"/>
              </a:spcAft>
              <a:defRPr kumimoji="1" sz="4400">
                <a:solidFill>
                  <a:schemeClr val="tx1"/>
                </a:solidFill>
                <a:latin typeface="Calibri" charset="0"/>
                <a:ea typeface="宋体" charset="0"/>
                <a:cs typeface="宋体" charset="0"/>
              </a:defRPr>
            </a:lvl2pPr>
            <a:lvl3pPr algn="ctr" defTabSz="457200" rtl="0" fontAlgn="base">
              <a:spcBef>
                <a:spcPct val="0"/>
              </a:spcBef>
              <a:spcAft>
                <a:spcPct val="0"/>
              </a:spcAft>
              <a:defRPr kumimoji="1" sz="4400">
                <a:solidFill>
                  <a:schemeClr val="tx1"/>
                </a:solidFill>
                <a:latin typeface="Calibri" charset="0"/>
                <a:ea typeface="宋体" charset="0"/>
                <a:cs typeface="宋体" charset="0"/>
              </a:defRPr>
            </a:lvl3pPr>
            <a:lvl4pPr algn="ctr" defTabSz="457200" rtl="0" fontAlgn="base">
              <a:spcBef>
                <a:spcPct val="0"/>
              </a:spcBef>
              <a:spcAft>
                <a:spcPct val="0"/>
              </a:spcAft>
              <a:defRPr kumimoji="1" sz="4400">
                <a:solidFill>
                  <a:schemeClr val="tx1"/>
                </a:solidFill>
                <a:latin typeface="Calibri" charset="0"/>
                <a:ea typeface="宋体" charset="0"/>
                <a:cs typeface="宋体" charset="0"/>
              </a:defRPr>
            </a:lvl4pPr>
            <a:lvl5pPr algn="ctr" defTabSz="457200" rtl="0" fontAlgn="base">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a:lstStyle>
          <a:p>
            <a:pPr>
              <a:defRPr/>
            </a:pPr>
            <a:r>
              <a:rPr kumimoji="0" lang="en-US" altLang="zh-CN" sz="3200" dirty="0">
                <a:latin typeface="+mj-ea"/>
              </a:rPr>
              <a:t>4</a:t>
            </a:r>
            <a:r>
              <a:rPr kumimoji="0" lang="en-US" altLang="zh-CN" sz="3200" dirty="0" smtClean="0">
                <a:latin typeface="+mj-ea"/>
              </a:rPr>
              <a:t>.</a:t>
            </a:r>
            <a:r>
              <a:rPr kumimoji="0" lang="zh-CN" altLang="en-US" sz="3200" dirty="0" smtClean="0">
                <a:latin typeface="+mj-ea"/>
              </a:rPr>
              <a:t> </a:t>
            </a:r>
            <a:r>
              <a:rPr kumimoji="0" lang="zh-CN" altLang="en-US" sz="3200" dirty="0">
                <a:latin typeface="+mj-ea"/>
              </a:rPr>
              <a:t>评分参考标准</a:t>
            </a:r>
          </a:p>
        </p:txBody>
      </p:sp>
    </p:spTree>
    <p:extLst>
      <p:ext uri="{BB962C8B-B14F-4D97-AF65-F5344CB8AC3E}">
        <p14:creationId xmlns:p14="http://schemas.microsoft.com/office/powerpoint/2010/main" val="27009350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66FFC09E-E91B-8644-93F0-9DCB5CB53638}" type="slidenum">
              <a:rPr lang="zh-CN" altLang="en-US" smtClean="0"/>
              <a:pPr>
                <a:defRPr/>
              </a:pPr>
              <a:t>93</a:t>
            </a:fld>
            <a:endParaRPr lang="zh-CN" altLang="en-US"/>
          </a:p>
        </p:txBody>
      </p:sp>
      <p:pic>
        <p:nvPicPr>
          <p:cNvPr id="108546" name="图片 2"/>
          <p:cNvPicPr>
            <a:picLocks noChangeAspect="1"/>
          </p:cNvPicPr>
          <p:nvPr/>
        </p:nvPicPr>
        <p:blipFill rotWithShape="1">
          <a:blip r:embed="rId2" cstate="email">
            <a:extLst>
              <a:ext uri="{28A0092B-C50C-407E-A947-70E740481C1C}">
                <a14:useLocalDpi xmlns:a14="http://schemas.microsoft.com/office/drawing/2010/main" val="0"/>
              </a:ext>
            </a:extLst>
          </a:blip>
          <a:srcRect r="51306"/>
          <a:stretch/>
        </p:blipFill>
        <p:spPr bwMode="auto">
          <a:xfrm>
            <a:off x="210253" y="427038"/>
            <a:ext cx="4217285" cy="60262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报告5.jpe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72000" y="404664"/>
            <a:ext cx="4366774" cy="5904656"/>
          </a:xfrm>
          <a:prstGeom prst="rect">
            <a:avLst/>
          </a:prstGeom>
        </p:spPr>
      </p:pic>
      <p:sp>
        <p:nvSpPr>
          <p:cNvPr id="4" name="椭圆 3"/>
          <p:cNvSpPr/>
          <p:nvPr/>
        </p:nvSpPr>
        <p:spPr>
          <a:xfrm>
            <a:off x="4572000" y="620688"/>
            <a:ext cx="1223963" cy="36036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6" name="椭圆 5"/>
          <p:cNvSpPr/>
          <p:nvPr/>
        </p:nvSpPr>
        <p:spPr>
          <a:xfrm>
            <a:off x="4572000" y="1772493"/>
            <a:ext cx="1223963" cy="36036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报告4.jpe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6200000">
            <a:off x="-526128" y="1038298"/>
            <a:ext cx="6341236" cy="4641923"/>
          </a:xfrm>
          <a:prstGeom prst="rect">
            <a:avLst/>
          </a:prstGeom>
        </p:spPr>
      </p:pic>
      <p:sp>
        <p:nvSpPr>
          <p:cNvPr id="2" name="幻灯片编号占位符 1"/>
          <p:cNvSpPr>
            <a:spLocks noGrp="1"/>
          </p:cNvSpPr>
          <p:nvPr>
            <p:ph type="sldNum" sz="quarter" idx="12"/>
          </p:nvPr>
        </p:nvSpPr>
        <p:spPr/>
        <p:txBody>
          <a:bodyPr/>
          <a:lstStyle/>
          <a:p>
            <a:pPr>
              <a:defRPr/>
            </a:pPr>
            <a:fld id="{C807A15B-85B2-BE46-BCA9-C5EBBFF8CFE6}" type="slidenum">
              <a:rPr lang="zh-CN" altLang="en-US" smtClean="0"/>
              <a:pPr>
                <a:defRPr/>
              </a:pPr>
              <a:t>94</a:t>
            </a:fld>
            <a:endParaRPr lang="zh-CN" altLang="en-US"/>
          </a:p>
        </p:txBody>
      </p:sp>
      <p:sp>
        <p:nvSpPr>
          <p:cNvPr id="6" name="椭圆 5"/>
          <p:cNvSpPr/>
          <p:nvPr/>
        </p:nvSpPr>
        <p:spPr>
          <a:xfrm>
            <a:off x="395536" y="548680"/>
            <a:ext cx="1225550" cy="35877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7" name="椭圆 6"/>
          <p:cNvSpPr/>
          <p:nvPr/>
        </p:nvSpPr>
        <p:spPr>
          <a:xfrm>
            <a:off x="395536" y="3861048"/>
            <a:ext cx="1657350" cy="36036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3" name="文本框 2"/>
          <p:cNvSpPr txBox="1"/>
          <p:nvPr/>
        </p:nvSpPr>
        <p:spPr>
          <a:xfrm>
            <a:off x="5076056" y="1916832"/>
            <a:ext cx="3816424" cy="1077218"/>
          </a:xfrm>
          <a:prstGeom prst="rect">
            <a:avLst/>
          </a:prstGeom>
          <a:noFill/>
          <a:ln>
            <a:noFill/>
          </a:ln>
        </p:spPr>
        <p:txBody>
          <a:bodyPr wrap="square" rtlCol="0">
            <a:spAutoFit/>
          </a:bodyPr>
          <a:lstStyle/>
          <a:p>
            <a:r>
              <a:rPr kumimoji="1" lang="zh-CN" altLang="en-US" sz="3200" b="1" dirty="0" smtClean="0">
                <a:solidFill>
                  <a:srgbClr val="0000FF"/>
                </a:solidFill>
                <a:latin typeface="楷体"/>
                <a:ea typeface="楷体"/>
                <a:cs typeface="楷体"/>
              </a:rPr>
              <a:t>预习报告部分应简洁、突出重点！</a:t>
            </a:r>
            <a:endParaRPr kumimoji="1" lang="en-US" altLang="zh-CN" sz="3200" b="1" dirty="0" smtClean="0">
              <a:solidFill>
                <a:srgbClr val="0000FF"/>
              </a:solidFill>
              <a:latin typeface="楷体"/>
              <a:ea typeface="楷体"/>
              <a:cs typeface="楷体"/>
            </a:endParaRPr>
          </a:p>
        </p:txBody>
      </p:sp>
      <p:sp>
        <p:nvSpPr>
          <p:cNvPr id="4" name="椭圆 3"/>
          <p:cNvSpPr/>
          <p:nvPr/>
        </p:nvSpPr>
        <p:spPr>
          <a:xfrm>
            <a:off x="4716016" y="1556792"/>
            <a:ext cx="4104456" cy="187220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79512" y="3356992"/>
            <a:ext cx="4032448" cy="3240360"/>
          </a:xfrm>
          <a:prstGeom prst="roundRect">
            <a:avLst/>
          </a:prstGeom>
          <a:gradFill flip="none" rotWithShape="1">
            <a:gsLst>
              <a:gs pos="0">
                <a:schemeClr val="accent3">
                  <a:tint val="50000"/>
                  <a:satMod val="300000"/>
                  <a:alpha val="19000"/>
                </a:schemeClr>
              </a:gs>
              <a:gs pos="35000">
                <a:schemeClr val="accent3">
                  <a:tint val="37000"/>
                  <a:satMod val="300000"/>
                  <a:alpha val="19000"/>
                </a:schemeClr>
              </a:gs>
              <a:gs pos="100000">
                <a:schemeClr val="accent3">
                  <a:tint val="15000"/>
                  <a:satMod val="350000"/>
                  <a:alpha val="19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sp>
        <p:nvSpPr>
          <p:cNvPr id="2" name="幻灯片编号占位符 1"/>
          <p:cNvSpPr>
            <a:spLocks noGrp="1"/>
          </p:cNvSpPr>
          <p:nvPr>
            <p:ph type="sldNum" sz="quarter" idx="12"/>
          </p:nvPr>
        </p:nvSpPr>
        <p:spPr/>
        <p:txBody>
          <a:bodyPr/>
          <a:lstStyle/>
          <a:p>
            <a:pPr>
              <a:defRPr/>
            </a:pPr>
            <a:fld id="{DA76A0FF-D3D5-BC48-9802-8D2D334BFE63}" type="slidenum">
              <a:rPr lang="zh-CN" altLang="en-US" smtClean="0"/>
              <a:pPr>
                <a:defRPr/>
              </a:pPr>
              <a:t>95</a:t>
            </a:fld>
            <a:endParaRPr lang="zh-CN" altLang="en-US"/>
          </a:p>
        </p:txBody>
      </p:sp>
      <p:pic>
        <p:nvPicPr>
          <p:cNvPr id="84994" name="图片 2"/>
          <p:cNvPicPr>
            <a:picLocks noChangeAspect="1"/>
          </p:cNvPicPr>
          <p:nvPr/>
        </p:nvPicPr>
        <p:blipFill>
          <a:blip r:embed="rId2" cstate="email">
            <a:extLst>
              <a:ext uri="{28A0092B-C50C-407E-A947-70E740481C1C}">
                <a14:useLocalDpi xmlns:a14="http://schemas.microsoft.com/office/drawing/2010/main" val="0"/>
              </a:ext>
            </a:extLst>
          </a:blip>
          <a:srcRect l="53568"/>
          <a:stretch>
            <a:fillRect/>
          </a:stretch>
        </p:blipFill>
        <p:spPr bwMode="auto">
          <a:xfrm>
            <a:off x="250825" y="115888"/>
            <a:ext cx="408781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图片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0563" y="188913"/>
            <a:ext cx="4535487" cy="637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07504" y="3501008"/>
            <a:ext cx="4464496" cy="3046988"/>
          </a:xfrm>
          <a:prstGeom prst="rect">
            <a:avLst/>
          </a:prstGeom>
          <a:noFill/>
          <a:ln>
            <a:noFill/>
          </a:ln>
        </p:spPr>
        <p:txBody>
          <a:bodyPr wrap="square" rtlCol="0">
            <a:spAutoFit/>
          </a:bodyPr>
          <a:lstStyle/>
          <a:p>
            <a:pPr marL="457200" indent="-457200">
              <a:buFontTx/>
              <a:buChar char="•"/>
            </a:pPr>
            <a:r>
              <a:rPr kumimoji="1" lang="zh-CN" altLang="en-US" sz="3200" b="1" dirty="0" smtClean="0">
                <a:solidFill>
                  <a:srgbClr val="0000FF"/>
                </a:solidFill>
                <a:latin typeface="楷体"/>
                <a:ea typeface="楷体"/>
                <a:cs typeface="楷体"/>
              </a:rPr>
              <a:t>写出完整数据处理过程，包括公式、必要的中间计算过程、不确定度。</a:t>
            </a:r>
            <a:endParaRPr kumimoji="1" lang="en-US" altLang="zh-CN" sz="3200" b="1" dirty="0" smtClean="0">
              <a:solidFill>
                <a:srgbClr val="0000FF"/>
              </a:solidFill>
              <a:latin typeface="楷体"/>
              <a:ea typeface="楷体"/>
              <a:cs typeface="楷体"/>
            </a:endParaRPr>
          </a:p>
          <a:p>
            <a:pPr marL="457200" indent="-457200">
              <a:buFontTx/>
              <a:buChar char="•"/>
            </a:pPr>
            <a:r>
              <a:rPr kumimoji="1" lang="zh-CN" altLang="en-US" sz="3200" b="1" dirty="0" smtClean="0">
                <a:solidFill>
                  <a:srgbClr val="0000FF"/>
                </a:solidFill>
                <a:latin typeface="楷体"/>
                <a:ea typeface="楷体"/>
                <a:cs typeface="楷体"/>
              </a:rPr>
              <a:t>明确阐述实验结果与结论。</a:t>
            </a:r>
            <a:endParaRPr kumimoji="1" lang="en-US" altLang="zh-CN" sz="3200" b="1" dirty="0" smtClean="0">
              <a:solidFill>
                <a:srgbClr val="0000FF"/>
              </a:solidFill>
              <a:latin typeface="楷体"/>
              <a:ea typeface="楷体"/>
              <a:cs typeface="楷体"/>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图片 1" descr="IMG_20171031_153415.jpg"/>
          <p:cNvPicPr>
            <a:picLocks noChangeAspect="1"/>
          </p:cNvPicPr>
          <p:nvPr/>
        </p:nvPicPr>
        <p:blipFill>
          <a:blip r:embed="rId2" cstate="email">
            <a:extLst>
              <a:ext uri="{28A0092B-C50C-407E-A947-70E740481C1C}">
                <a14:useLocalDpi xmlns:a14="http://schemas.microsoft.com/office/drawing/2010/main" val="0"/>
              </a:ext>
            </a:extLst>
          </a:blip>
          <a:srcRect l="10219" t="4938" r="14061" b="3499"/>
          <a:stretch>
            <a:fillRect/>
          </a:stretch>
        </p:blipFill>
        <p:spPr bwMode="auto">
          <a:xfrm>
            <a:off x="4710113" y="260350"/>
            <a:ext cx="3965575" cy="639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图片 2" descr="IMG_20171031_153232.jpg"/>
          <p:cNvPicPr>
            <a:picLocks noChangeAspect="1"/>
          </p:cNvPicPr>
          <p:nvPr/>
        </p:nvPicPr>
        <p:blipFill>
          <a:blip r:embed="rId3" cstate="email">
            <a:extLst>
              <a:ext uri="{28A0092B-C50C-407E-A947-70E740481C1C}">
                <a14:useLocalDpi xmlns:a14="http://schemas.microsoft.com/office/drawing/2010/main" val="0"/>
              </a:ext>
            </a:extLst>
          </a:blip>
          <a:srcRect l="8231" t="5556" r="14952" b="3087"/>
          <a:stretch>
            <a:fillRect/>
          </a:stretch>
        </p:blipFill>
        <p:spPr bwMode="auto">
          <a:xfrm>
            <a:off x="449263" y="222250"/>
            <a:ext cx="4051300" cy="642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p:cNvSpPr/>
          <p:nvPr/>
        </p:nvSpPr>
        <p:spPr>
          <a:xfrm>
            <a:off x="899592" y="404664"/>
            <a:ext cx="3240360" cy="1368152"/>
          </a:xfrm>
          <a:prstGeom prst="round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圆角矩形 5"/>
          <p:cNvSpPr/>
          <p:nvPr/>
        </p:nvSpPr>
        <p:spPr>
          <a:xfrm>
            <a:off x="4860032" y="260648"/>
            <a:ext cx="3816424" cy="1944216"/>
          </a:xfrm>
          <a:prstGeom prst="round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827584" y="4437112"/>
            <a:ext cx="7632848" cy="584776"/>
          </a:xfrm>
          <a:prstGeom prst="rect">
            <a:avLst/>
          </a:prstGeom>
          <a:solidFill>
            <a:schemeClr val="bg1"/>
          </a:solidFill>
        </p:spPr>
        <p:txBody>
          <a:bodyPr wrap="square" rtlCol="0">
            <a:spAutoFit/>
          </a:bodyPr>
          <a:lstStyle/>
          <a:p>
            <a:r>
              <a:rPr kumimoji="1" lang="zh-CN" altLang="en-US" sz="3200" dirty="0" smtClean="0">
                <a:solidFill>
                  <a:srgbClr val="FF0000"/>
                </a:solidFill>
              </a:rPr>
              <a:t>作图前需要整理原始数据及数据处理表格</a:t>
            </a:r>
            <a:endParaRPr kumimoji="1" lang="zh-CN" altLang="en-US"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98677B94-3D5D-FE49-BD13-C8FA8FDFB975}" type="slidenum">
              <a:rPr lang="zh-CN" altLang="en-US" smtClean="0"/>
              <a:pPr>
                <a:defRPr/>
              </a:pPr>
              <a:t>97</a:t>
            </a:fld>
            <a:endParaRPr lang="zh-CN" altLang="en-US"/>
          </a:p>
        </p:txBody>
      </p:sp>
      <p:pic>
        <p:nvPicPr>
          <p:cNvPr id="86019" name="图片 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83768" y="3789040"/>
            <a:ext cx="6021636" cy="277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报告2.jpeg"/>
          <p:cNvPicPr>
            <a:picLocks noChangeAspect="1"/>
          </p:cNvPicPr>
          <p:nvPr/>
        </p:nvPicPr>
        <p:blipFill rotWithShape="1">
          <a:blip r:embed="rId3" cstate="email">
            <a:extLst>
              <a:ext uri="{28A0092B-C50C-407E-A947-70E740481C1C}">
                <a14:useLocalDpi xmlns:a14="http://schemas.microsoft.com/office/drawing/2010/main" val="0"/>
              </a:ext>
            </a:extLst>
          </a:blip>
          <a:srcRect b="58206"/>
          <a:stretch/>
        </p:blipFill>
        <p:spPr>
          <a:xfrm>
            <a:off x="395536" y="260648"/>
            <a:ext cx="6591399" cy="3528392"/>
          </a:xfrm>
          <a:prstGeom prst="rect">
            <a:avLst/>
          </a:prstGeom>
        </p:spPr>
      </p:pic>
      <p:sp>
        <p:nvSpPr>
          <p:cNvPr id="3" name="圆角矩形 2"/>
          <p:cNvSpPr/>
          <p:nvPr/>
        </p:nvSpPr>
        <p:spPr>
          <a:xfrm rot="21037429">
            <a:off x="1442276" y="1535434"/>
            <a:ext cx="5470008" cy="1268247"/>
          </a:xfrm>
          <a:prstGeom prst="roundRect">
            <a:avLst/>
          </a:prstGeom>
          <a:ln w="57150" cmpd="sng"/>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t>仅供参考，并非标准答案。</a:t>
            </a:r>
            <a:endParaRPr kumimoji="1" lang="en-US" altLang="zh-CN" dirty="0"/>
          </a:p>
          <a:p>
            <a:pPr algn="ctr"/>
            <a:r>
              <a:rPr kumimoji="1" lang="zh-CN" altLang="en-US" dirty="0"/>
              <a:t>具体实验具体分析。</a:t>
            </a:r>
          </a:p>
        </p:txBody>
      </p:sp>
      <p:sp>
        <p:nvSpPr>
          <p:cNvPr id="6" name="圆角矩形 5"/>
          <p:cNvSpPr/>
          <p:nvPr/>
        </p:nvSpPr>
        <p:spPr>
          <a:xfrm>
            <a:off x="3419872" y="4941168"/>
            <a:ext cx="5040560" cy="1512168"/>
          </a:xfrm>
          <a:prstGeom prst="roundRect">
            <a:avLst/>
          </a:prstGeom>
          <a:solidFill>
            <a:schemeClr val="bg1"/>
          </a:solidFill>
          <a:ln w="57150" cmpd="sng">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t>仅供参考，并非标准答案</a:t>
            </a:r>
            <a:r>
              <a:rPr kumimoji="1" lang="zh-CN" altLang="en-US" dirty="0" smtClean="0"/>
              <a:t>。</a:t>
            </a:r>
            <a:endParaRPr kumimoji="1" lang="en-US" altLang="zh-CN"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7704" y="5157192"/>
            <a:ext cx="4896544" cy="523220"/>
          </a:xfrm>
          <a:prstGeom prst="rect">
            <a:avLst/>
          </a:prstGeom>
        </p:spPr>
        <p:txBody>
          <a:bodyPr wrap="square">
            <a:spAutoFit/>
          </a:bodyPr>
          <a:lstStyle/>
          <a:p>
            <a:r>
              <a:rPr lang="en-US" altLang="zh-CN" b="1" dirty="0">
                <a:solidFill>
                  <a:schemeClr val="accent6">
                    <a:lumMod val="75000"/>
                  </a:schemeClr>
                </a:solidFill>
              </a:rPr>
              <a:t>http://</a:t>
            </a:r>
            <a:r>
              <a:rPr lang="en-US" altLang="zh-CN" b="1" dirty="0" err="1">
                <a:solidFill>
                  <a:schemeClr val="accent6">
                    <a:lumMod val="75000"/>
                  </a:schemeClr>
                </a:solidFill>
              </a:rPr>
              <a:t>zjuphylab.zju.edu.cn</a:t>
            </a:r>
            <a:r>
              <a:rPr lang="en-US" altLang="zh-CN" b="1" dirty="0">
                <a:solidFill>
                  <a:schemeClr val="accent6">
                    <a:lumMod val="75000"/>
                  </a:schemeClr>
                </a:solidFill>
              </a:rPr>
              <a:t>/ </a:t>
            </a:r>
            <a:endParaRPr lang="zh-CN" altLang="en-US" dirty="0"/>
          </a:p>
        </p:txBody>
      </p:sp>
      <p:sp>
        <p:nvSpPr>
          <p:cNvPr id="3" name="矩形 2"/>
          <p:cNvSpPr/>
          <p:nvPr/>
        </p:nvSpPr>
        <p:spPr>
          <a:xfrm>
            <a:off x="899592" y="404664"/>
            <a:ext cx="7344816" cy="584776"/>
          </a:xfrm>
          <a:prstGeom prst="rect">
            <a:avLst/>
          </a:prstGeom>
        </p:spPr>
        <p:txBody>
          <a:bodyPr wrap="square">
            <a:spAutoFit/>
          </a:bodyPr>
          <a:lstStyle/>
          <a:p>
            <a:r>
              <a:rPr lang="zh-CN" altLang="zh-CN" sz="3200" dirty="0">
                <a:latin typeface="Calibri" charset="0"/>
              </a:rPr>
              <a:t>物理实验选课网址：</a:t>
            </a:r>
            <a:r>
              <a:rPr lang="en-US" altLang="zh-CN" u="sng" dirty="0">
                <a:latin typeface="Calibri" charset="0"/>
                <a:hlinkClick r:id="rId2"/>
              </a:rPr>
              <a:t>http://10.78.25.243</a:t>
            </a:r>
            <a:endParaRPr lang="zh-CN" altLang="en-US" dirty="0"/>
          </a:p>
        </p:txBody>
      </p:sp>
      <p:pic>
        <p:nvPicPr>
          <p:cNvPr id="4" name="图片 3"/>
          <p:cNvPicPr>
            <a:picLocks noChangeAspect="1"/>
          </p:cNvPicPr>
          <p:nvPr/>
        </p:nvPicPr>
        <p:blipFill>
          <a:blip r:embed="rId3" cstate="print"/>
          <a:stretch>
            <a:fillRect/>
          </a:stretch>
        </p:blipFill>
        <p:spPr>
          <a:xfrm>
            <a:off x="971600" y="1340768"/>
            <a:ext cx="6999319" cy="3772644"/>
          </a:xfrm>
          <a:prstGeom prst="rect">
            <a:avLst/>
          </a:prstGeom>
        </p:spPr>
      </p:pic>
      <p:sp>
        <p:nvSpPr>
          <p:cNvPr id="5" name="椭圆 4"/>
          <p:cNvSpPr/>
          <p:nvPr/>
        </p:nvSpPr>
        <p:spPr>
          <a:xfrm>
            <a:off x="6156176" y="1196752"/>
            <a:ext cx="1152128" cy="93610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noFill/>
            </a:endParaRPr>
          </a:p>
        </p:txBody>
      </p:sp>
      <p:sp>
        <p:nvSpPr>
          <p:cNvPr id="6" name="文本框 5"/>
          <p:cNvSpPr txBox="1"/>
          <p:nvPr/>
        </p:nvSpPr>
        <p:spPr>
          <a:xfrm>
            <a:off x="395536" y="5661248"/>
            <a:ext cx="8352928" cy="584776"/>
          </a:xfrm>
          <a:prstGeom prst="rect">
            <a:avLst/>
          </a:prstGeom>
          <a:noFill/>
        </p:spPr>
        <p:txBody>
          <a:bodyPr wrap="square" rtlCol="0">
            <a:spAutoFit/>
          </a:bodyPr>
          <a:lstStyle/>
          <a:p>
            <a:pPr algn="ctr"/>
            <a:r>
              <a:rPr kumimoji="1" lang="zh-CN" altLang="en-US" sz="3200" u="sng" dirty="0" smtClean="0">
                <a:solidFill>
                  <a:srgbClr val="FF0000"/>
                </a:solidFill>
              </a:rPr>
              <a:t>完成实验后，请在三天内进行教学评价！</a:t>
            </a:r>
            <a:endParaRPr kumimoji="1" lang="en-US" altLang="zh-CN" sz="3200" u="sng" dirty="0" smtClean="0">
              <a:solidFill>
                <a:srgbClr val="FF0000"/>
              </a:solidFill>
            </a:endParaRPr>
          </a:p>
        </p:txBody>
      </p:sp>
    </p:spTree>
    <p:extLst>
      <p:ext uri="{BB962C8B-B14F-4D97-AF65-F5344CB8AC3E}">
        <p14:creationId xmlns:p14="http://schemas.microsoft.com/office/powerpoint/2010/main" val="40501838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47864" y="332656"/>
            <a:ext cx="3024336" cy="523220"/>
          </a:xfrm>
          <a:prstGeom prst="rect">
            <a:avLst/>
          </a:prstGeom>
          <a:noFill/>
        </p:spPr>
        <p:txBody>
          <a:bodyPr wrap="square" rtlCol="0">
            <a:spAutoFit/>
          </a:bodyPr>
          <a:lstStyle/>
          <a:p>
            <a:r>
              <a:rPr kumimoji="1" lang="zh-CN" altLang="en-US" dirty="0" smtClean="0"/>
              <a:t>选课时间安排</a:t>
            </a:r>
            <a:endParaRPr kumimoji="1" lang="zh-CN" altLang="en-US" dirty="0"/>
          </a:p>
        </p:txBody>
      </p:sp>
      <p:sp>
        <p:nvSpPr>
          <p:cNvPr id="10" name="文本框 9"/>
          <p:cNvSpPr txBox="1"/>
          <p:nvPr/>
        </p:nvSpPr>
        <p:spPr>
          <a:xfrm>
            <a:off x="395536" y="1268760"/>
            <a:ext cx="8352928" cy="4154983"/>
          </a:xfrm>
          <a:prstGeom prst="rect">
            <a:avLst/>
          </a:prstGeom>
          <a:noFill/>
        </p:spPr>
        <p:txBody>
          <a:bodyPr wrap="square" rtlCol="0">
            <a:spAutoFit/>
          </a:bodyPr>
          <a:lstStyle/>
          <a:p>
            <a:pPr marL="342900" indent="-342900">
              <a:buFont typeface="Arial"/>
              <a:buChar char="•"/>
            </a:pPr>
            <a:r>
              <a:rPr kumimoji="1" lang="zh-CN" altLang="en-US" sz="2400" dirty="0" smtClean="0">
                <a:solidFill>
                  <a:srgbClr val="0000FF"/>
                </a:solidFill>
              </a:rPr>
              <a:t>绪论课当天： </a:t>
            </a:r>
            <a:endParaRPr kumimoji="1" lang="en-US" altLang="zh-CN" sz="2400" dirty="0" smtClean="0">
              <a:solidFill>
                <a:srgbClr val="0000FF"/>
              </a:solidFill>
            </a:endParaRPr>
          </a:p>
          <a:p>
            <a:r>
              <a:rPr kumimoji="1" lang="en-US" altLang="zh-CN" sz="2400" dirty="0" smtClean="0"/>
              <a:t>	</a:t>
            </a:r>
            <a:r>
              <a:rPr kumimoji="1" lang="zh-CN" altLang="en-US" sz="2400" dirty="0" smtClean="0"/>
              <a:t>登录</a:t>
            </a:r>
            <a:r>
              <a:rPr kumimoji="1" lang="zh-CN" altLang="en-US" sz="2400" dirty="0"/>
              <a:t>学在浙大，完成实验安全测试</a:t>
            </a:r>
            <a:r>
              <a:rPr kumimoji="1" lang="en-US" altLang="en-US" sz="2400" dirty="0"/>
              <a:t>，达到</a:t>
            </a:r>
            <a:r>
              <a:rPr kumimoji="1" lang="en-US" altLang="en-US" sz="2400" dirty="0">
                <a:solidFill>
                  <a:srgbClr val="FF0000"/>
                </a:solidFill>
              </a:rPr>
              <a:t>90分以上</a:t>
            </a:r>
            <a:r>
              <a:rPr kumimoji="1" lang="en-US" altLang="en-US" sz="2400" dirty="0"/>
              <a:t>才算通过</a:t>
            </a:r>
            <a:r>
              <a:rPr kumimoji="1" lang="en-US" altLang="en-US" sz="2400" dirty="0" smtClean="0"/>
              <a:t>。</a:t>
            </a:r>
          </a:p>
          <a:p>
            <a:endParaRPr kumimoji="1" lang="en-US" altLang="en-US" sz="2400" dirty="0" smtClean="0">
              <a:solidFill>
                <a:srgbClr val="0000FF"/>
              </a:solidFill>
            </a:endParaRPr>
          </a:p>
          <a:p>
            <a:pPr marL="342900" indent="-342900">
              <a:buFont typeface="Arial"/>
              <a:buChar char="•"/>
            </a:pPr>
            <a:r>
              <a:rPr kumimoji="1" lang="en-US" altLang="zh-CN" sz="2400" dirty="0" smtClean="0">
                <a:solidFill>
                  <a:srgbClr val="0000FF"/>
                </a:solidFill>
              </a:rPr>
              <a:t>+1</a:t>
            </a:r>
            <a:r>
              <a:rPr kumimoji="1" lang="zh-CN" altLang="en-US" sz="2400" dirty="0" smtClean="0">
                <a:solidFill>
                  <a:srgbClr val="0000FF"/>
                </a:solidFill>
              </a:rPr>
              <a:t>天</a:t>
            </a:r>
            <a:endParaRPr kumimoji="1" lang="en-US" altLang="zh-CN" sz="2400" dirty="0" smtClean="0">
              <a:solidFill>
                <a:srgbClr val="0000FF"/>
              </a:solidFill>
            </a:endParaRPr>
          </a:p>
          <a:p>
            <a:pPr lvl="1"/>
            <a:r>
              <a:rPr kumimoji="1" lang="en-US" altLang="zh-CN" sz="2400" dirty="0"/>
              <a:t>	</a:t>
            </a:r>
            <a:r>
              <a:rPr kumimoji="1" lang="zh-CN" altLang="en-US" sz="2400" dirty="0" smtClean="0"/>
              <a:t>登录选课系统，选择实验，安排自己的课表。</a:t>
            </a:r>
            <a:endParaRPr kumimoji="1" lang="en-US" altLang="zh-CN" sz="2400" dirty="0" smtClean="0"/>
          </a:p>
          <a:p>
            <a:pPr lvl="1"/>
            <a:endParaRPr kumimoji="1" lang="en-US" altLang="zh-CN" sz="2400" dirty="0" smtClean="0">
              <a:solidFill>
                <a:srgbClr val="0000FF"/>
              </a:solidFill>
            </a:endParaRPr>
          </a:p>
          <a:p>
            <a:pPr marL="342900" indent="-342900">
              <a:buFont typeface="Arial"/>
              <a:buChar char="•"/>
            </a:pPr>
            <a:r>
              <a:rPr kumimoji="1" lang="zh-CN" altLang="en-US" sz="2400" dirty="0" smtClean="0">
                <a:solidFill>
                  <a:srgbClr val="0000FF"/>
                </a:solidFill>
              </a:rPr>
              <a:t>开学三周内：</a:t>
            </a:r>
            <a:endParaRPr kumimoji="1" lang="en-US" altLang="zh-CN" sz="2400" dirty="0" smtClean="0">
              <a:solidFill>
                <a:srgbClr val="0000FF"/>
              </a:solidFill>
            </a:endParaRPr>
          </a:p>
          <a:p>
            <a:r>
              <a:rPr kumimoji="1" lang="en-US" altLang="zh-CN" sz="2400" dirty="0" smtClean="0"/>
              <a:t>	</a:t>
            </a:r>
            <a:r>
              <a:rPr kumimoji="1" lang="zh-CN" altLang="en-US" sz="2400" dirty="0" smtClean="0"/>
              <a:t>选课系统选课截止</a:t>
            </a:r>
            <a:r>
              <a:rPr kumimoji="1" lang="zh-CN" altLang="en-US" sz="2400" dirty="0"/>
              <a:t>，在此之前均可自行调整</a:t>
            </a:r>
            <a:r>
              <a:rPr kumimoji="1" lang="zh-CN" altLang="en-US" sz="2400" dirty="0" smtClean="0"/>
              <a:t>。之后如需调整请联系殷立明老师</a:t>
            </a:r>
            <a:r>
              <a:rPr kumimoji="1" lang="zh-CN" altLang="zh-CN" sz="2400" dirty="0" smtClean="0"/>
              <a:t>（</a:t>
            </a:r>
            <a:r>
              <a:rPr kumimoji="1" lang="zh-CN" altLang="en-US" sz="2400" dirty="0" smtClean="0"/>
              <a:t>东四</a:t>
            </a:r>
            <a:r>
              <a:rPr kumimoji="1" lang="en-US" altLang="zh-CN" sz="2400" dirty="0" smtClean="0"/>
              <a:t>-335</a:t>
            </a:r>
            <a:r>
              <a:rPr kumimoji="1" lang="zh-CN" altLang="en-US" sz="2400" dirty="0" smtClean="0"/>
              <a:t>，</a:t>
            </a:r>
            <a:r>
              <a:rPr kumimoji="1" lang="en-US" altLang="zh-CN" sz="2400" dirty="0" smtClean="0"/>
              <a:t>88206068-3350</a:t>
            </a:r>
            <a:r>
              <a:rPr kumimoji="1" lang="zh-CN" altLang="en-US" sz="2400" dirty="0" smtClean="0"/>
              <a:t>）。</a:t>
            </a:r>
            <a:endParaRPr kumimoji="1" lang="en-US" altLang="zh-CN" sz="2400" dirty="0">
              <a:solidFill>
                <a:srgbClr val="FF0000"/>
              </a:solidFill>
            </a:endParaRPr>
          </a:p>
          <a:p>
            <a:endParaRPr kumimoji="1" lang="zh-CN" altLang="en-US" sz="2400" dirty="0"/>
          </a:p>
        </p:txBody>
      </p:sp>
    </p:spTree>
    <p:extLst>
      <p:ext uri="{BB962C8B-B14F-4D97-AF65-F5344CB8AC3E}">
        <p14:creationId xmlns:p14="http://schemas.microsoft.com/office/powerpoint/2010/main" val="18526142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10618</TotalTime>
  <Words>6807</Words>
  <Application>Microsoft Office PowerPoint</Application>
  <PresentationFormat>全屏显示(4:3)</PresentationFormat>
  <Paragraphs>699</Paragraphs>
  <Slides>103</Slides>
  <Notes>2</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103</vt:i4>
      </vt:variant>
    </vt:vector>
  </HeadingPairs>
  <TitlesOfParts>
    <vt:vector size="107" baseType="lpstr">
      <vt:lpstr>Office 主题</vt:lpstr>
      <vt:lpstr>Equation</vt:lpstr>
      <vt:lpstr>公式</vt:lpstr>
      <vt:lpstr>SmartDraw</vt:lpstr>
      <vt:lpstr> 《大学物理实验》  绪  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物理实验的意义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《大学物理实验》课程要求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5.违规处理办法</vt:lpstr>
      <vt:lpstr>祝同学们物理实验课学有收获 谢谢！</vt:lpstr>
      <vt:lpstr>实验报告纸领取地点、时间</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误差测量的基本概念</dc:title>
  <dc:creator>USER</dc:creator>
  <cp:lastModifiedBy>ZJ</cp:lastModifiedBy>
  <cp:revision>552</cp:revision>
  <dcterms:created xsi:type="dcterms:W3CDTF">2011-08-29T00:48:33Z</dcterms:created>
  <dcterms:modified xsi:type="dcterms:W3CDTF">2022-09-13T05:06:17Z</dcterms:modified>
</cp:coreProperties>
</file>